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58" r:id="rId9"/>
    <p:sldId id="286" r:id="rId10"/>
    <p:sldId id="257" r:id="rId11"/>
    <p:sldId id="280" r:id="rId12"/>
    <p:sldId id="281" r:id="rId13"/>
    <p:sldId id="278" r:id="rId14"/>
    <p:sldId id="282" r:id="rId15"/>
    <p:sldId id="283" r:id="rId16"/>
    <p:sldId id="284" r:id="rId17"/>
    <p:sldId id="279" r:id="rId18"/>
    <p:sldId id="285" r:id="rId19"/>
    <p:sldId id="294" r:id="rId20"/>
    <p:sldId id="277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24A85-0BD3-48DD-8D0E-1B80C5736E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C0B0B7-9514-45AB-93A1-8EA7EB52B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3F7CF0-43B7-4634-8DE4-6ABB2EC1A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9FA45-038B-4F9C-9C3A-C07A4277D55C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B8FAAF-A8CF-432E-B032-BFDDCDC63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2D9167-120B-43F2-AC90-C6A9D5C33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08D8-430D-453F-ADCC-B62D4127DB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164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554594-421F-492C-928C-8B84E7642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7933C3-4E4A-4AA3-AEBC-2C007E42F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B93BE2-46C2-4B5E-88A7-332D9BCA7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9FA45-038B-4F9C-9C3A-C07A4277D55C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7400BF-259F-49A5-8E75-77253DBDC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565A7C-108A-4212-9AEE-919611F68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08D8-430D-453F-ADCC-B62D4127DB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2479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0EB210-D0F5-47B3-B7D5-30417A47F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0C1C43-90A8-4689-A72A-3713CF1DE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651DAE-A1DB-4913-B7C2-7F844B303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9FA45-038B-4F9C-9C3A-C07A4277D55C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0516F3-5677-46F7-81C1-71A7EF060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D60C6C-2361-479A-99CE-1E918CD00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08D8-430D-453F-ADCC-B62D4127DB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7840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8B2BE1-E0F5-4F8E-A67B-60292BDDD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DCAAAE-30EB-4BF1-A606-659ECAC061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02ACE5A-8A90-4F8C-AE01-FAE9A3E317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2FBC0E-06BD-4824-9E4C-D9208C284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9FA45-038B-4F9C-9C3A-C07A4277D55C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0F708F-607F-4DB9-B354-DD86DA485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909731B-0EF0-4E30-8B4B-6C711C8CC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08D8-430D-453F-ADCC-B62D4127DB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044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859223-406C-45B3-AAFD-F96170A9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B6D476-B1EE-4492-96C9-791D3358E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4BCE3A9-4ECA-44FD-BCC1-FFEC5093B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4CABB2-04FF-4EC8-8A49-BA6C5C735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BDDC852-CCA8-49D1-835E-CFE226C8FB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BB4BB10-33DE-45E5-A89F-F27FD1819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9FA45-038B-4F9C-9C3A-C07A4277D55C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47ABB1F-FB30-4BDF-9420-79474EEF5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A4C6A36-7E4C-4B39-88AA-6A40825C9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08D8-430D-453F-ADCC-B62D4127DB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877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F05FE-1377-4579-AAC1-10E4D8348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765C790-5F8F-4651-B99B-10F0EEE3A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9FA45-038B-4F9C-9C3A-C07A4277D55C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73BD837-A850-40C1-B708-0BD707D27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FED4615-27C0-4433-AD47-F3B2280F5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08D8-430D-453F-ADCC-B62D4127DB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039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5F01BD4-E3DD-4E35-952E-22AC535B2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9FA45-038B-4F9C-9C3A-C07A4277D55C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4251199-55C6-4600-B991-7162915DA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1AB9495-CDCE-4BED-81DB-AD68410B6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08D8-430D-453F-ADCC-B62D4127DB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0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3BB8F1-577F-4B6C-95B8-64C229620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F76142-646C-46B8-A073-C3956681E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6C2136D-AD16-4473-B46F-7FD5BBDB77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D9B3D0-EA8A-4426-92E3-345AE3D7F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9FA45-038B-4F9C-9C3A-C07A4277D55C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7096C43-F1C1-43A2-BBDC-D971BF08E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A7A66B-B4CD-47AF-B41A-3FF2FD1F9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08D8-430D-453F-ADCC-B62D4127DB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02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A4C6CA-6CBB-4CEA-8AD4-415A4EE89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40712EF-F920-45D3-BEC7-C8E430BC25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128B3C2-BB16-46DA-BC14-C86886F41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0E2DBFE-8D1B-49F8-BCEF-5CBD77E1B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9FA45-038B-4F9C-9C3A-C07A4277D55C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DC9EF0-9866-4265-B1E3-C8E3901C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D0E482-12E6-455B-A500-EEDEE2263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08D8-430D-453F-ADCC-B62D4127DB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549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364320-0066-4EA7-937E-BAC18F224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45A0E9-C71D-497F-A85A-3B6D3A3B1E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ED3B71-13FE-4DA7-A343-D390ADF29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9FA45-038B-4F9C-9C3A-C07A4277D55C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9085EA-EC0D-4C7E-BC50-6D651BF7B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A18B55-7906-4D72-BAE1-88CF0B1C4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08D8-430D-453F-ADCC-B62D4127DB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641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1B1F1F-237E-4631-A5FD-8AD4C85D88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EB25ACF-DD6D-40D9-BD9B-BDA156C64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5C8987-4A1E-4559-8747-6E0433831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9FA45-038B-4F9C-9C3A-C07A4277D55C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545EE3-B969-41FB-A3FF-72A9F046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3D7717-A5A0-4573-AD2E-40235935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08D8-430D-453F-ADCC-B62D4127DB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4152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FFF13CE-0B80-4386-8476-B6589A07E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282113-AC58-4914-81BA-29C2BFE18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5AAEC9-B827-416B-9705-F3DA10BE99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9FA45-038B-4F9C-9C3A-C07A4277D55C}" type="datetimeFigureOut">
              <a:rPr lang="pt-BR" smtClean="0"/>
              <a:t>21/10/2021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DB53E2-5818-446D-BE7B-B758392D2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4B7C42-E0E3-44F8-A092-84F851A09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408D8-430D-453F-ADCC-B62D4127DB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3374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394110-6E4D-4C77-87E3-C6177BAF4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1" y="1531938"/>
            <a:ext cx="9715499" cy="2387600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chemeClr val="accent1"/>
                </a:solidFill>
              </a:rPr>
              <a:t>Equilíbrio atuarial</a:t>
            </a:r>
            <a:br>
              <a:rPr lang="pt-BR" sz="5100" b="1" dirty="0">
                <a:solidFill>
                  <a:schemeClr val="accent1"/>
                </a:solidFill>
              </a:rPr>
            </a:br>
            <a:br>
              <a:rPr lang="pt-BR" sz="5100" b="1" dirty="0">
                <a:solidFill>
                  <a:schemeClr val="accent1"/>
                </a:solidFill>
              </a:rPr>
            </a:br>
            <a:r>
              <a:rPr lang="pt-BR" sz="5100" b="1" dirty="0">
                <a:solidFill>
                  <a:schemeClr val="accent1"/>
                </a:solidFill>
              </a:rPr>
              <a:t>Novas possibilidades</a:t>
            </a:r>
          </a:p>
        </p:txBody>
      </p:sp>
      <p:pic>
        <p:nvPicPr>
          <p:cNvPr id="4" name="Imagem 3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CB8BC23B-F86A-49B5-AEF0-0F69C9177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563" y="5125575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05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Déficit Atuarial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87099" cy="4351338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No longo prazo, despesas superam receitas + recursos acumulados</a:t>
            </a:r>
          </a:p>
          <a:p>
            <a:r>
              <a:rPr lang="pt-BR" dirty="0"/>
              <a:t>Obrigação constitucional preservar equilíbrio financeiro e atuarial</a:t>
            </a:r>
          </a:p>
          <a:p>
            <a:r>
              <a:rPr lang="pt-BR" dirty="0"/>
              <a:t>LRF exige equilíbrio atuarial</a:t>
            </a:r>
          </a:p>
          <a:p>
            <a:r>
              <a:rPr lang="pt-BR" dirty="0"/>
              <a:t>CRP exige equilíbrio atuarial</a:t>
            </a:r>
          </a:p>
          <a:p>
            <a:r>
              <a:rPr lang="pt-BR" dirty="0"/>
              <a:t>Tribunais de Contas exigem equilíbrio atuarial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35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Déficit Atuarial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931" y="1710210"/>
            <a:ext cx="11087099" cy="46994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/>
              <a:t>Fatores determinantes: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>
                <a:solidFill>
                  <a:schemeClr val="accent1"/>
                </a:solidFill>
              </a:rPr>
              <a:t>Despesas</a:t>
            </a:r>
          </a:p>
          <a:p>
            <a:pPr lvl="1"/>
            <a:r>
              <a:rPr lang="pt-BR" dirty="0"/>
              <a:t>Com benefícios</a:t>
            </a:r>
          </a:p>
          <a:p>
            <a:pPr lvl="1"/>
            <a:r>
              <a:rPr lang="pt-BR" dirty="0"/>
              <a:t>Com administração</a:t>
            </a:r>
          </a:p>
          <a:p>
            <a:pPr lvl="1"/>
            <a:endParaRPr lang="pt-BR" dirty="0"/>
          </a:p>
          <a:p>
            <a:pPr marL="0" indent="0">
              <a:buNone/>
            </a:pPr>
            <a:r>
              <a:rPr lang="pt-BR" b="1" dirty="0">
                <a:solidFill>
                  <a:schemeClr val="accent1"/>
                </a:solidFill>
              </a:rPr>
              <a:t>Receitas</a:t>
            </a:r>
          </a:p>
          <a:p>
            <a:pPr lvl="1"/>
            <a:r>
              <a:rPr lang="pt-BR" dirty="0"/>
              <a:t>Contribuições</a:t>
            </a:r>
          </a:p>
          <a:p>
            <a:pPr lvl="1"/>
            <a:r>
              <a:rPr lang="pt-BR" dirty="0"/>
              <a:t>COMPREV</a:t>
            </a:r>
          </a:p>
          <a:p>
            <a:pPr lvl="1"/>
            <a:r>
              <a:rPr lang="pt-BR" dirty="0"/>
              <a:t>Rentabilidade dos investimentos</a:t>
            </a:r>
          </a:p>
          <a:p>
            <a:pPr lvl="1"/>
            <a:r>
              <a:rPr lang="pt-BR" dirty="0"/>
              <a:t>Aportes patronais (plano de amortização, segregação ou pontuais)</a:t>
            </a:r>
            <a:endParaRPr lang="pt-B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pt-B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pt-BR" b="1" dirty="0">
                <a:solidFill>
                  <a:schemeClr val="accent1"/>
                </a:solidFill>
              </a:rPr>
              <a:t>Recursos acumulados</a:t>
            </a:r>
            <a:endParaRPr lang="pt-BR" dirty="0"/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0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Equacionamento do Déficit Atuarial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931" y="1710210"/>
            <a:ext cx="11087099" cy="491760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dirty="0"/>
              <a:t>Cultura dos RPPS no enfrentamento ao déficit: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IN 08/2018, </a:t>
            </a:r>
            <a:r>
              <a:rPr lang="pt-BR" dirty="0" err="1"/>
              <a:t>art</a:t>
            </a:r>
            <a:r>
              <a:rPr lang="pt-BR" dirty="0"/>
              <a:t> 13: </a:t>
            </a:r>
          </a:p>
          <a:p>
            <a:pPr marL="0" indent="0">
              <a:buNone/>
            </a:pPr>
            <a:r>
              <a:rPr lang="pt-BR" dirty="0"/>
              <a:t>Parecer Atuarial deve:</a:t>
            </a:r>
          </a:p>
          <a:p>
            <a:pPr marL="0" indent="0" algn="just">
              <a:buNone/>
            </a:pPr>
            <a:r>
              <a:rPr lang="pt-BR" dirty="0"/>
              <a:t>“</a:t>
            </a:r>
            <a:r>
              <a:rPr lang="pt-BR" b="1" i="1" dirty="0"/>
              <a:t>apontar medidas para a promoção e manutenção do equilíbrio financeiro e atuarial, indicando o plano de custeio normal e suplementar mais adequado ao plano de benefícios.</a:t>
            </a:r>
            <a:r>
              <a:rPr lang="pt-BR" dirty="0"/>
              <a:t>”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>
                <a:solidFill>
                  <a:schemeClr val="accent1"/>
                </a:solidFill>
              </a:rPr>
              <a:t>Aumentar receitas</a:t>
            </a:r>
            <a:endParaRPr lang="pt-BR" sz="2800" dirty="0"/>
          </a:p>
          <a:p>
            <a:pPr lvl="1"/>
            <a:r>
              <a:rPr lang="pt-BR" sz="2800" dirty="0"/>
              <a:t>Aumento de alíquotas</a:t>
            </a:r>
          </a:p>
          <a:p>
            <a:pPr lvl="1"/>
            <a:r>
              <a:rPr lang="pt-BR" sz="2800" dirty="0"/>
              <a:t>Revisão do Plano de Amortização</a:t>
            </a:r>
          </a:p>
          <a:p>
            <a:pPr lvl="1"/>
            <a:r>
              <a:rPr lang="pt-BR" sz="2800" dirty="0"/>
              <a:t>Busca por outros aportes (financeiros ou não)</a:t>
            </a:r>
          </a:p>
          <a:p>
            <a:pPr lvl="2"/>
            <a:r>
              <a:rPr lang="pt-BR" sz="2800" dirty="0"/>
              <a:t>Imóveis</a:t>
            </a:r>
          </a:p>
          <a:p>
            <a:pPr lvl="2"/>
            <a:r>
              <a:rPr lang="pt-BR" sz="2800" dirty="0"/>
              <a:t>Recebíveis</a:t>
            </a:r>
          </a:p>
          <a:p>
            <a:pPr lvl="2"/>
            <a:r>
              <a:rPr lang="pt-BR" sz="2800" dirty="0"/>
              <a:t>Outros valores</a:t>
            </a:r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138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Equacionamento do Déficit Atuarial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931" y="1710211"/>
            <a:ext cx="1108709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Maior inovação dos últimos anos:</a:t>
            </a:r>
          </a:p>
          <a:p>
            <a:pPr lvl="1"/>
            <a:endParaRPr lang="pt-BR" dirty="0"/>
          </a:p>
          <a:p>
            <a:pPr lvl="1"/>
            <a:r>
              <a:rPr lang="pt-BR" sz="2800" dirty="0"/>
              <a:t>Possibilidade de reduzir despesas futuras</a:t>
            </a:r>
          </a:p>
          <a:p>
            <a:pPr lvl="1"/>
            <a:r>
              <a:rPr lang="pt-BR" sz="2800" dirty="0"/>
              <a:t>Possibilidade de reduzir as Provisões Matemáticas</a:t>
            </a:r>
          </a:p>
          <a:p>
            <a:pPr lvl="1"/>
            <a:r>
              <a:rPr lang="pt-BR" sz="2800" dirty="0"/>
              <a:t>O olhar não fica mais apenas na coluna de receitas</a:t>
            </a:r>
          </a:p>
          <a:p>
            <a:pPr lvl="1"/>
            <a:endParaRPr lang="pt-BR" sz="2800" dirty="0"/>
          </a:p>
          <a:p>
            <a:pPr marL="457200" lvl="1" indent="0">
              <a:buNone/>
            </a:pPr>
            <a:endParaRPr lang="pt-BR" sz="2800" dirty="0"/>
          </a:p>
          <a:p>
            <a:pPr marL="457200" lvl="1" indent="0">
              <a:buNone/>
            </a:pPr>
            <a:r>
              <a:rPr lang="pt-BR" sz="2800" b="1" dirty="0">
                <a:solidFill>
                  <a:srgbClr val="FF0000"/>
                </a:solidFill>
              </a:rPr>
              <a:t>Como?</a:t>
            </a:r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82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Equacionamento do Déficit Atuarial</a:t>
            </a:r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19ED0E17-07C7-4787-BEB8-59C7BCB8D3A4}"/>
              </a:ext>
            </a:extLst>
          </p:cNvPr>
          <p:cNvSpPr txBox="1">
            <a:spLocks/>
          </p:cNvSpPr>
          <p:nvPr/>
        </p:nvSpPr>
        <p:spPr>
          <a:xfrm>
            <a:off x="838200" y="193419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Revisão do Plano de Benefícios (EC 103/2019)</a:t>
            </a:r>
          </a:p>
          <a:p>
            <a:pPr lvl="1"/>
            <a:endParaRPr lang="pt-BR" sz="2800" dirty="0"/>
          </a:p>
          <a:p>
            <a:pPr lvl="1"/>
            <a:r>
              <a:rPr lang="pt-BR" sz="2800" dirty="0"/>
              <a:t>Regras de elegibilidade de aposentadorias</a:t>
            </a:r>
          </a:p>
          <a:p>
            <a:pPr lvl="1"/>
            <a:endParaRPr lang="pt-BR" sz="2800" dirty="0"/>
          </a:p>
          <a:p>
            <a:pPr lvl="1"/>
            <a:r>
              <a:rPr lang="pt-BR" sz="2800" dirty="0"/>
              <a:t>Valor inicial da aposentadoria</a:t>
            </a:r>
          </a:p>
          <a:p>
            <a:pPr lvl="1"/>
            <a:endParaRPr lang="pt-BR" sz="2800" dirty="0"/>
          </a:p>
          <a:p>
            <a:pPr lvl="1"/>
            <a:r>
              <a:rPr lang="pt-BR" sz="2800" dirty="0"/>
              <a:t>Valor da pensão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pt-BR" sz="2800" dirty="0"/>
          </a:p>
          <a:p>
            <a:pPr lvl="1"/>
            <a:r>
              <a:rPr lang="pt-BR" sz="2800" dirty="0"/>
              <a:t>Duração da pensão (Lei Federal 13.135/2015)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208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Revisão do Plano de Benefícios</a:t>
            </a:r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19ED0E17-07C7-4787-BEB8-59C7BCB8D3A4}"/>
              </a:ext>
            </a:extLst>
          </p:cNvPr>
          <p:cNvSpPr txBox="1">
            <a:spLocks/>
          </p:cNvSpPr>
          <p:nvPr/>
        </p:nvSpPr>
        <p:spPr>
          <a:xfrm>
            <a:off x="838200" y="193419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Obrigatório: </a:t>
            </a:r>
            <a:r>
              <a:rPr lang="pt-BR" b="1" dirty="0"/>
              <a:t>Não</a:t>
            </a:r>
          </a:p>
          <a:p>
            <a:pPr lvl="1"/>
            <a:endParaRPr lang="pt-BR" sz="2800" dirty="0"/>
          </a:p>
          <a:p>
            <a:r>
              <a:rPr lang="pt-BR" sz="3200" dirty="0"/>
              <a:t>Necessário: </a:t>
            </a:r>
            <a:r>
              <a:rPr lang="pt-BR" sz="3200" b="1" dirty="0"/>
              <a:t>certamente</a:t>
            </a:r>
          </a:p>
          <a:p>
            <a:endParaRPr lang="pt-BR" sz="3200" b="1" dirty="0"/>
          </a:p>
          <a:p>
            <a:r>
              <a:rPr lang="pt-BR" sz="3200" dirty="0"/>
              <a:t>Recomendável fazer igual à União:</a:t>
            </a:r>
            <a:r>
              <a:rPr lang="pt-BR" sz="3200" b="1" dirty="0"/>
              <a:t> Nem sempre. Melhor debater antes</a:t>
            </a:r>
          </a:p>
          <a:p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2349110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Economicidade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Portaria MPS 464/2018, </a:t>
            </a:r>
            <a:r>
              <a:rPr lang="pt-BR" dirty="0" err="1"/>
              <a:t>art</a:t>
            </a:r>
            <a:r>
              <a:rPr lang="pt-BR" dirty="0"/>
              <a:t> 54, III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dirty="0"/>
              <a:t>“que seja adotado plano que proporcione menor custo total, compatível com a capacidade orçamentária, financeira e fiscal do ente federativo;”</a:t>
            </a:r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07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Viabilidade do Plano de Custeio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87099" cy="4351338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Novo demonstrativo: DVPC – Demonstrativo de Viabilidade do Plano de Custeio</a:t>
            </a:r>
          </a:p>
          <a:p>
            <a:r>
              <a:rPr lang="pt-BR" dirty="0"/>
              <a:t>Demonstrar viabilidade financeira, orçamentária e fiscal do Plano de Custeio</a:t>
            </a:r>
          </a:p>
          <a:p>
            <a:r>
              <a:rPr lang="pt-BR" dirty="0"/>
              <a:t>Prefeitura/Estado deverá comprovar capacidade de pagamento do plano</a:t>
            </a:r>
          </a:p>
          <a:p>
            <a:r>
              <a:rPr lang="pt-BR" dirty="0"/>
              <a:t>Limites com gastos com pessoal da LRF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12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Novidades que favorecem ao EFA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/>
          </a:p>
          <a:p>
            <a:r>
              <a:rPr lang="pt-BR" dirty="0"/>
              <a:t>Restrição dos benefícios a aposentadorias e pensões</a:t>
            </a:r>
          </a:p>
          <a:p>
            <a:pPr lvl="1"/>
            <a:r>
              <a:rPr lang="pt-BR" dirty="0"/>
              <a:t>Exclusão dos custos do RPPS com</a:t>
            </a:r>
          </a:p>
          <a:p>
            <a:pPr lvl="2"/>
            <a:r>
              <a:rPr lang="pt-BR" dirty="0"/>
              <a:t>Auxílio doença</a:t>
            </a:r>
          </a:p>
          <a:p>
            <a:pPr lvl="2"/>
            <a:r>
              <a:rPr lang="pt-BR" dirty="0"/>
              <a:t>Auxílio reclusão</a:t>
            </a:r>
          </a:p>
          <a:p>
            <a:pPr lvl="2"/>
            <a:r>
              <a:rPr lang="pt-BR" dirty="0"/>
              <a:t>Salário família</a:t>
            </a:r>
          </a:p>
          <a:p>
            <a:pPr lvl="2"/>
            <a:r>
              <a:rPr lang="pt-BR" dirty="0"/>
              <a:t>Salário maternidade</a:t>
            </a:r>
          </a:p>
          <a:p>
            <a:endParaRPr lang="pt-BR" dirty="0"/>
          </a:p>
          <a:p>
            <a:r>
              <a:rPr lang="pt-BR" dirty="0"/>
              <a:t>Majoração da alíquota mínima</a:t>
            </a:r>
          </a:p>
          <a:p>
            <a:pPr lvl="1"/>
            <a:r>
              <a:rPr lang="pt-BR" dirty="0"/>
              <a:t>14% ou progressiva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922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Novidades que favorecem ao EFA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056" y="1690688"/>
            <a:ext cx="10515600" cy="4351338"/>
          </a:xfrm>
        </p:spPr>
        <p:txBody>
          <a:bodyPr>
            <a:normAutofit/>
          </a:bodyPr>
          <a:lstStyle/>
          <a:p>
            <a:r>
              <a:rPr lang="pt-BR" dirty="0"/>
              <a:t>Alteração da taxa de administração (às vezes com efeito contrário)</a:t>
            </a:r>
          </a:p>
          <a:p>
            <a:pPr lvl="1"/>
            <a:r>
              <a:rPr lang="pt-BR" dirty="0"/>
              <a:t>Portaria 402 alterada pela Portaria 19.451/2020</a:t>
            </a:r>
          </a:p>
          <a:p>
            <a:pPr lvl="1"/>
            <a:r>
              <a:rPr lang="pt-BR" dirty="0"/>
              <a:t>Obrigatório apropriar das contribuições normais</a:t>
            </a:r>
          </a:p>
          <a:p>
            <a:pPr lvl="1"/>
            <a:r>
              <a:rPr lang="pt-BR" dirty="0"/>
              <a:t>Nova taxa e nova base de incidência</a:t>
            </a:r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B62290B3-B933-4A47-99C1-541638FC9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561603"/>
              </p:ext>
            </p:extLst>
          </p:nvPr>
        </p:nvGraphicFramePr>
        <p:xfrm>
          <a:off x="1614626" y="3535489"/>
          <a:ext cx="8838460" cy="2733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615">
                  <a:extLst>
                    <a:ext uri="{9D8B030D-6E8A-4147-A177-3AD203B41FA5}">
                      <a16:colId xmlns:a16="http://schemas.microsoft.com/office/drawing/2014/main" val="3914409827"/>
                    </a:ext>
                  </a:extLst>
                </a:gridCol>
                <a:gridCol w="2209615">
                  <a:extLst>
                    <a:ext uri="{9D8B030D-6E8A-4147-A177-3AD203B41FA5}">
                      <a16:colId xmlns:a16="http://schemas.microsoft.com/office/drawing/2014/main" val="3393964775"/>
                    </a:ext>
                  </a:extLst>
                </a:gridCol>
                <a:gridCol w="2209615">
                  <a:extLst>
                    <a:ext uri="{9D8B030D-6E8A-4147-A177-3AD203B41FA5}">
                      <a16:colId xmlns:a16="http://schemas.microsoft.com/office/drawing/2014/main" val="2636131102"/>
                    </a:ext>
                  </a:extLst>
                </a:gridCol>
                <a:gridCol w="2209615">
                  <a:extLst>
                    <a:ext uri="{9D8B030D-6E8A-4147-A177-3AD203B41FA5}">
                      <a16:colId xmlns:a16="http://schemas.microsoft.com/office/drawing/2014/main" val="4207866879"/>
                    </a:ext>
                  </a:extLst>
                </a:gridCol>
              </a:tblGrid>
              <a:tr h="600231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Porte do Ente Federativo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Taxa pela regra antiga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Taxa pela regra nova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Taxa pela regra nova, majorada em 20%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3366798"/>
                  </a:ext>
                </a:extLst>
              </a:tr>
              <a:tr h="600231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Porte Especial (Estados e DF)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2,00%</a:t>
                      </a:r>
                      <a:endParaRPr lang="pt-B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2,00%</a:t>
                      </a:r>
                      <a:endParaRPr lang="pt-B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2,4%</a:t>
                      </a:r>
                      <a:endParaRPr lang="pt-BR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7345150"/>
                  </a:ext>
                </a:extLst>
              </a:tr>
              <a:tr h="484463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Grande Porte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2,00%</a:t>
                      </a:r>
                      <a:endParaRPr lang="pt-B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2,40%</a:t>
                      </a:r>
                      <a:endParaRPr lang="pt-B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2,88%</a:t>
                      </a:r>
                      <a:endParaRPr lang="pt-BR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5717565"/>
                  </a:ext>
                </a:extLst>
              </a:tr>
              <a:tr h="484463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Médio Porte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2,00%</a:t>
                      </a:r>
                      <a:endParaRPr lang="pt-B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3,00%</a:t>
                      </a:r>
                      <a:endParaRPr lang="pt-B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3,60%</a:t>
                      </a:r>
                      <a:endParaRPr lang="pt-BR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1918569"/>
                  </a:ext>
                </a:extLst>
              </a:tr>
              <a:tr h="484463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Pequeno Porte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2,00%</a:t>
                      </a:r>
                      <a:endParaRPr lang="pt-B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3,60%</a:t>
                      </a:r>
                      <a:endParaRPr lang="pt-B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4,32%</a:t>
                      </a:r>
                      <a:endParaRPr lang="pt-BR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3285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5986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Novidades que favorecem ao EFA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056" y="1690688"/>
            <a:ext cx="10515600" cy="4351338"/>
          </a:xfrm>
        </p:spPr>
        <p:txBody>
          <a:bodyPr>
            <a:normAutofit/>
          </a:bodyPr>
          <a:lstStyle/>
          <a:p>
            <a:endParaRPr lang="pt-BR" dirty="0"/>
          </a:p>
          <a:p>
            <a:r>
              <a:rPr lang="pt-BR" dirty="0"/>
              <a:t>Mitigação de riscos atuariais (Previdência Complementar)</a:t>
            </a:r>
          </a:p>
          <a:p>
            <a:pPr lvl="1"/>
            <a:endParaRPr lang="pt-BR" dirty="0"/>
          </a:p>
          <a:p>
            <a:pPr lvl="1"/>
            <a:r>
              <a:rPr lang="pt-BR" dirty="0"/>
              <a:t>Efeito sobre futuros concursados</a:t>
            </a:r>
          </a:p>
          <a:p>
            <a:pPr lvl="1"/>
            <a:endParaRPr lang="pt-BR" dirty="0"/>
          </a:p>
          <a:p>
            <a:pPr lvl="1"/>
            <a:r>
              <a:rPr lang="pt-BR" dirty="0"/>
              <a:t>Limite do valor dos benefícios pelo benefício máximo do INSS (6.433,57)</a:t>
            </a:r>
          </a:p>
          <a:p>
            <a:pPr lvl="1"/>
            <a:endParaRPr lang="pt-BR" dirty="0"/>
          </a:p>
          <a:p>
            <a:pPr lvl="1"/>
            <a:r>
              <a:rPr lang="pt-BR" dirty="0"/>
              <a:t>Mitiga riscos de crescimento remuneratório muito acima do esperado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426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Novas formas de plano de amortização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/>
          </a:p>
          <a:p>
            <a:r>
              <a:rPr lang="pt-BR" dirty="0"/>
              <a:t>Antes somente por um modelo: </a:t>
            </a:r>
          </a:p>
          <a:p>
            <a:pPr lvl="1"/>
            <a:r>
              <a:rPr lang="pt-BR" dirty="0"/>
              <a:t>prazo fixo (35 anos) e remanescente</a:t>
            </a:r>
          </a:p>
          <a:p>
            <a:pPr lvl="1"/>
            <a:endParaRPr lang="pt-BR" dirty="0"/>
          </a:p>
          <a:p>
            <a:r>
              <a:rPr lang="pt-BR" dirty="0"/>
              <a:t>Agora por três modelos:</a:t>
            </a:r>
          </a:p>
          <a:p>
            <a:pPr lvl="1"/>
            <a:r>
              <a:rPr lang="pt-BR" dirty="0"/>
              <a:t>Prazo fixo (35 anos)</a:t>
            </a:r>
          </a:p>
          <a:p>
            <a:pPr lvl="1"/>
            <a:r>
              <a:rPr lang="pt-BR" dirty="0"/>
              <a:t>Prazo Flutuante DP (Duração do Passivo)</a:t>
            </a:r>
          </a:p>
          <a:p>
            <a:pPr lvl="1"/>
            <a:r>
              <a:rPr lang="pt-BR" dirty="0"/>
              <a:t>Prazo Flutuante SVM (Sobrevida média)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228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Novas formas de plano de amortização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57598"/>
          </a:xfrm>
        </p:spPr>
        <p:txBody>
          <a:bodyPr>
            <a:normAutofit/>
          </a:bodyPr>
          <a:lstStyle/>
          <a:p>
            <a:r>
              <a:rPr lang="pt-BR" dirty="0"/>
              <a:t>Prazo flutuante:</a:t>
            </a:r>
          </a:p>
          <a:p>
            <a:pPr lvl="1"/>
            <a:r>
              <a:rPr lang="pt-BR" dirty="0"/>
              <a:t>Não é prazo remanescente </a:t>
            </a:r>
          </a:p>
          <a:p>
            <a:pPr lvl="1"/>
            <a:r>
              <a:rPr lang="pt-BR" dirty="0"/>
              <a:t>O prazo deve ser recalculado quando o plano de amortização for revisto</a:t>
            </a:r>
          </a:p>
          <a:p>
            <a:pPr lvl="1"/>
            <a:endParaRPr lang="pt-BR" dirty="0"/>
          </a:p>
          <a:p>
            <a:r>
              <a:rPr lang="pt-BR" dirty="0"/>
              <a:t>É dispensada a revisão do Plano de Custeio se ressurgir déficit atuarial com valor inferior a: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B7254852-F33A-49E8-80F7-6B41E46FC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40832"/>
              </p:ext>
            </p:extLst>
          </p:nvPr>
        </p:nvGraphicFramePr>
        <p:xfrm>
          <a:off x="1135231" y="4356887"/>
          <a:ext cx="6632730" cy="200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6521">
                  <a:extLst>
                    <a:ext uri="{9D8B030D-6E8A-4147-A177-3AD203B41FA5}">
                      <a16:colId xmlns:a16="http://schemas.microsoft.com/office/drawing/2014/main" val="3914409827"/>
                    </a:ext>
                  </a:extLst>
                </a:gridCol>
                <a:gridCol w="3746209">
                  <a:extLst>
                    <a:ext uri="{9D8B030D-6E8A-4147-A177-3AD203B41FA5}">
                      <a16:colId xmlns:a16="http://schemas.microsoft.com/office/drawing/2014/main" val="3393964775"/>
                    </a:ext>
                  </a:extLst>
                </a:gridCol>
              </a:tblGrid>
              <a:tr h="467616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Perfil Atuarial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Valor do novo déficit atuarial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3366798"/>
                  </a:ext>
                </a:extLst>
              </a:tr>
              <a:tr h="438504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1% das Provisões Matemáticas</a:t>
                      </a:r>
                      <a:endParaRPr lang="pt-BR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7345150"/>
                  </a:ext>
                </a:extLst>
              </a:tr>
              <a:tr h="353929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II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1% das Provisões Matemáticas</a:t>
                      </a:r>
                      <a:endParaRPr lang="pt-BR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5717565"/>
                  </a:ext>
                </a:extLst>
              </a:tr>
              <a:tr h="353929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III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2% das Provisões Matemáticas</a:t>
                      </a:r>
                      <a:endParaRPr lang="pt-BR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1918569"/>
                  </a:ext>
                </a:extLst>
              </a:tr>
              <a:tr h="353929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IV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5% das Provisões Matemáticas</a:t>
                      </a:r>
                      <a:endParaRPr lang="pt-BR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3285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1203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Novas formas de plano de amortização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LDA – Limite do Déficit Atuarial: </a:t>
            </a:r>
          </a:p>
          <a:p>
            <a:endParaRPr lang="pt-BR" dirty="0"/>
          </a:p>
          <a:p>
            <a:pPr lvl="1"/>
            <a:r>
              <a:rPr lang="pt-BR" sz="2800" dirty="0"/>
              <a:t>redutor do valor a ser amortizado</a:t>
            </a:r>
          </a:p>
          <a:p>
            <a:pPr lvl="1"/>
            <a:endParaRPr lang="pt-BR" sz="2800" dirty="0"/>
          </a:p>
          <a:p>
            <a:pPr lvl="1"/>
            <a:r>
              <a:rPr lang="pt-BR" sz="2800" dirty="0"/>
              <a:t>LDA diferenciado por Porte de Risco Atuarial (Flutuante DP)</a:t>
            </a:r>
          </a:p>
          <a:p>
            <a:pPr lvl="1"/>
            <a:endParaRPr lang="pt-BR" sz="2800" dirty="0"/>
          </a:p>
          <a:p>
            <a:pPr lvl="1"/>
            <a:r>
              <a:rPr lang="pt-BR" sz="2800" dirty="0"/>
              <a:t>Valor calculado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22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Novas formas de plano de amortização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Possibilidade de parcelas de valor crescente:</a:t>
            </a:r>
          </a:p>
          <a:p>
            <a:endParaRPr lang="pt-BR" dirty="0"/>
          </a:p>
          <a:p>
            <a:pPr lvl="1"/>
            <a:r>
              <a:rPr lang="pt-BR" sz="2800" dirty="0"/>
              <a:t>Valor mínimo das parcelas: </a:t>
            </a:r>
          </a:p>
          <a:p>
            <a:pPr lvl="2"/>
            <a:r>
              <a:rPr lang="pt-BR" sz="2800" dirty="0"/>
              <a:t>1/3 dos juros em 2022</a:t>
            </a:r>
          </a:p>
          <a:p>
            <a:pPr lvl="2"/>
            <a:r>
              <a:rPr lang="pt-BR" sz="2800" dirty="0"/>
              <a:t>2/3 dos juros em 2023</a:t>
            </a:r>
          </a:p>
          <a:p>
            <a:pPr lvl="2"/>
            <a:r>
              <a:rPr lang="pt-BR" sz="2800" dirty="0"/>
              <a:t>Mais que juros a partir de 2024</a:t>
            </a:r>
          </a:p>
          <a:p>
            <a:endParaRPr lang="pt-BR" dirty="0"/>
          </a:p>
          <a:p>
            <a:r>
              <a:rPr lang="pt-BR" dirty="0"/>
              <a:t>Regra da Portaria 464/2018 com IN 07/2018 e alterada pela Portaria 14.816/2020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50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Novas formas de segregação de massas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87099" cy="4351338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Maior liberdade para segmentar a população em duas partes</a:t>
            </a:r>
          </a:p>
          <a:p>
            <a:r>
              <a:rPr lang="pt-BR" dirty="0"/>
              <a:t>Restrição em relação à alocação de créditos (parcelamento e </a:t>
            </a:r>
            <a:r>
              <a:rPr lang="pt-BR" dirty="0" err="1"/>
              <a:t>Comprev</a:t>
            </a:r>
            <a:r>
              <a:rPr lang="pt-BR" dirty="0"/>
              <a:t>)</a:t>
            </a:r>
          </a:p>
          <a:p>
            <a:r>
              <a:rPr lang="pt-BR" dirty="0"/>
              <a:t>Resgate da autonomia municipal: sem necessidade de aprovação prévia</a:t>
            </a:r>
          </a:p>
          <a:p>
            <a:r>
              <a:rPr lang="pt-BR" dirty="0"/>
              <a:t>Prazo para encaminhar ao Ministério:</a:t>
            </a:r>
          </a:p>
          <a:p>
            <a:pPr lvl="1"/>
            <a:r>
              <a:rPr lang="pt-BR" sz="2800" dirty="0"/>
              <a:t>Era 30 dias após publicação da lei de segregação</a:t>
            </a:r>
          </a:p>
          <a:p>
            <a:pPr lvl="1"/>
            <a:r>
              <a:rPr lang="pt-BR" sz="2800" dirty="0"/>
              <a:t>É indeterminado, aguardando regulamentação</a:t>
            </a:r>
            <a:r>
              <a:rPr lang="pt-BR" dirty="0"/>
              <a:t>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87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Novas formas de segregação de massas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171" y="1825625"/>
            <a:ext cx="11357127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dirty="0"/>
              <a:t>Prazo para encaminhar ao Ministério, Portaria 464/18, </a:t>
            </a:r>
            <a:r>
              <a:rPr lang="pt-BR" dirty="0" err="1"/>
              <a:t>art</a:t>
            </a:r>
            <a:r>
              <a:rPr lang="pt-BR" dirty="0"/>
              <a:t> 57, §2º: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Texto original:</a:t>
            </a:r>
          </a:p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dirty="0"/>
              <a:t>§ 2º O ente federativo deverá encaminhar para análise da Secretaria de Previdência toda documentação prevista neste artigo em até 30 (trinta) dias contados da publicação da lei que instituiu a segregação.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Texto alterado pela Portaria SEPRT 3.725/2021</a:t>
            </a:r>
          </a:p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dirty="0"/>
              <a:t>§ 2º Instrução normativa da Secretaria de Previdência definirá os documentos e informações a serem encaminhados pelos entes federativos, bem como os procedimentos e os prazos a serem observados no processo de análise de instituição ou de revisão da segregação da massa.</a:t>
            </a:r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764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05A71-8931-478D-A1F0-E9AEF702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1"/>
                </a:solidFill>
              </a:rPr>
              <a:t>Mensagens finais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358" y="1825625"/>
            <a:ext cx="11357127" cy="4351338"/>
          </a:xfrm>
        </p:spPr>
        <p:txBody>
          <a:bodyPr>
            <a:normAutofit/>
          </a:bodyPr>
          <a:lstStyle/>
          <a:p>
            <a:r>
              <a:rPr lang="pt-BR" dirty="0"/>
              <a:t>Custo alto do Plano não é mais desculpa para não fazer</a:t>
            </a:r>
          </a:p>
          <a:p>
            <a:r>
              <a:rPr lang="pt-BR" dirty="0"/>
              <a:t>Existem diversos mecanismos além de revisão do Plano de Custeio</a:t>
            </a:r>
          </a:p>
          <a:p>
            <a:r>
              <a:rPr lang="pt-BR" dirty="0"/>
              <a:t>Todos os atos de gestão com pessoal devem ter monitorados seus efeitos sobre os custos atuariais</a:t>
            </a:r>
          </a:p>
          <a:p>
            <a:pPr lvl="1"/>
            <a:r>
              <a:rPr lang="pt-BR" sz="2800" dirty="0"/>
              <a:t>Concursos</a:t>
            </a:r>
          </a:p>
          <a:p>
            <a:pPr lvl="1"/>
            <a:r>
              <a:rPr lang="pt-BR" sz="2800" dirty="0"/>
              <a:t>Reajustes</a:t>
            </a:r>
          </a:p>
          <a:p>
            <a:pPr lvl="1"/>
            <a:r>
              <a:rPr lang="pt-BR" sz="2800" dirty="0"/>
              <a:t>Estrutura remuneratória</a:t>
            </a:r>
          </a:p>
          <a:p>
            <a:r>
              <a:rPr lang="pt-BR" dirty="0"/>
              <a:t>Todo fato relevante deve ter seus efeitos avaliados atuarialmente</a:t>
            </a:r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230188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97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03B4-130B-48EA-8697-1FBD9189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034" y="2500320"/>
            <a:ext cx="5828931" cy="159228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endParaRPr lang="pt-BR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pt-BR" sz="3600" b="1" dirty="0">
                <a:solidFill>
                  <a:schemeClr val="accent1"/>
                </a:solidFill>
              </a:rPr>
              <a:t>VPA SOLUÇÕES ATUARIAIS</a:t>
            </a:r>
          </a:p>
          <a:p>
            <a:pPr marL="0" indent="0" algn="ctr">
              <a:buNone/>
            </a:pPr>
            <a:r>
              <a:rPr lang="pt-BR" sz="3600" b="1" dirty="0">
                <a:solidFill>
                  <a:schemeClr val="accent1"/>
                </a:solidFill>
              </a:rPr>
              <a:t>(21) 2483-1804</a:t>
            </a:r>
          </a:p>
          <a:p>
            <a:pPr marL="0" indent="0" algn="ctr">
              <a:buNone/>
            </a:pPr>
            <a:r>
              <a:rPr lang="pt-BR" sz="3600" b="1" dirty="0">
                <a:solidFill>
                  <a:schemeClr val="accent1"/>
                </a:solidFill>
              </a:rPr>
              <a:t>julio@vpasolucoes.com.br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BA7B2F89-E3C3-43DC-B502-6296F9F5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655" y="2859117"/>
            <a:ext cx="166687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800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</TotalTime>
  <Words>905</Words>
  <Application>Microsoft Office PowerPoint</Application>
  <PresentationFormat>Widescreen</PresentationFormat>
  <Paragraphs>190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do Office</vt:lpstr>
      <vt:lpstr>Equilíbrio atuarial  Novas possibilidades</vt:lpstr>
      <vt:lpstr>Déficit Atuarial</vt:lpstr>
      <vt:lpstr>Déficit Atuarial</vt:lpstr>
      <vt:lpstr>Equacionamento do Déficit Atuarial</vt:lpstr>
      <vt:lpstr>Equacionamento do Déficit Atuarial</vt:lpstr>
      <vt:lpstr>Equacionamento do Déficit Atuarial</vt:lpstr>
      <vt:lpstr>Revisão do Plano de Benefícios</vt:lpstr>
      <vt:lpstr>Economicidade</vt:lpstr>
      <vt:lpstr>Viabilidade do Plano de Custeio</vt:lpstr>
      <vt:lpstr>Novidades que favorecem ao EFA</vt:lpstr>
      <vt:lpstr>Novidades que favorecem ao EFA</vt:lpstr>
      <vt:lpstr>Novidades que favorecem ao EFA</vt:lpstr>
      <vt:lpstr>Novas formas de plano de amortização</vt:lpstr>
      <vt:lpstr>Novas formas de plano de amortização</vt:lpstr>
      <vt:lpstr>Novas formas de plano de amortização</vt:lpstr>
      <vt:lpstr>Novas formas de plano de amortização</vt:lpstr>
      <vt:lpstr>Novas formas de segregação de massas</vt:lpstr>
      <vt:lpstr>Novas formas de segregação de massas</vt:lpstr>
      <vt:lpstr>Mensagens finais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Taxa administrativa  Nova forma de cálculo do limite máximo</dc:title>
  <dc:creator>Julio Passos</dc:creator>
  <cp:lastModifiedBy>Julio Passos</cp:lastModifiedBy>
  <cp:revision>30</cp:revision>
  <dcterms:created xsi:type="dcterms:W3CDTF">2021-10-19T22:21:58Z</dcterms:created>
  <dcterms:modified xsi:type="dcterms:W3CDTF">2021-10-21T18:46:54Z</dcterms:modified>
</cp:coreProperties>
</file>