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398" r:id="rId2"/>
    <p:sldId id="429" r:id="rId3"/>
    <p:sldId id="1228" r:id="rId4"/>
    <p:sldId id="1272" r:id="rId5"/>
    <p:sldId id="1285" r:id="rId6"/>
    <p:sldId id="1274" r:id="rId7"/>
    <p:sldId id="418" r:id="rId8"/>
    <p:sldId id="1275" r:id="rId9"/>
    <p:sldId id="1276" r:id="rId10"/>
    <p:sldId id="1277" r:id="rId11"/>
    <p:sldId id="1278" r:id="rId12"/>
    <p:sldId id="1279" r:id="rId13"/>
    <p:sldId id="1280" r:id="rId14"/>
    <p:sldId id="1284" r:id="rId15"/>
    <p:sldId id="1282" r:id="rId16"/>
    <p:sldId id="1283" r:id="rId17"/>
    <p:sldId id="1286" r:id="rId18"/>
    <p:sldId id="402" r:id="rId1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44" userDrawn="1">
          <p15:clr>
            <a:srgbClr val="A4A3A4"/>
          </p15:clr>
        </p15:guide>
        <p15:guide id="2" orient="horz" pos="16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ais Riether Vizioli" initials="TRV" lastIdx="1" clrIdx="0">
    <p:extLst>
      <p:ext uri="{19B8F6BF-5375-455C-9EA6-DF929625EA0E}">
        <p15:presenceInfo xmlns:p15="http://schemas.microsoft.com/office/powerpoint/2012/main" userId="Thais Riether Viziol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4A42"/>
    <a:srgbClr val="124839"/>
    <a:srgbClr val="12352D"/>
    <a:srgbClr val="70AD47"/>
    <a:srgbClr val="2B7F6E"/>
    <a:srgbClr val="3464F6"/>
    <a:srgbClr val="FFFEEF"/>
    <a:srgbClr val="1F79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32" autoAdjust="0"/>
    <p:restoredTop sz="94777"/>
  </p:normalViewPr>
  <p:slideViewPr>
    <p:cSldViewPr snapToGrid="0" snapToObjects="1">
      <p:cViewPr varScale="1">
        <p:scale>
          <a:sx n="83" d="100"/>
          <a:sy n="83" d="100"/>
        </p:scale>
        <p:origin x="1100" y="52"/>
      </p:cViewPr>
      <p:guideLst>
        <p:guide pos="544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388876-6ECD-BD43-817A-043F3880E611}" type="datetimeFigureOut">
              <a:rPr lang="pt-BR" smtClean="0"/>
              <a:t>21/10/2021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FD78AE-BC7F-9B44-98F6-A09CC1BD905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05527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FA366CC-7C8E-48F0-80A0-33FE8787ECF5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0B61BDE-F4B8-F843-A13C-2588510A133A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365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A761E7C-934C-469F-A8D0-94A5FDBC8011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0B61BDE-F4B8-F843-A13C-2588510A133A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176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517E8C0-8B2B-4961-B742-B4FA29207182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0B61BDE-F4B8-F843-A13C-2588510A133A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988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8E19D94-E553-4D65-BF08-45A88BE3302B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0B61BDE-F4B8-F843-A13C-2588510A133A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457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60E2366-1D07-467E-B978-FB7A24BECCC1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0B61BDE-F4B8-F843-A13C-2588510A133A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587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DCCE8C6-F151-44A3-BCCE-2E69E72522C9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0B61BDE-F4B8-F843-A13C-2588510A133A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17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F81596F-29E0-4365-8E33-DEA7B0B11C35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0B61BDE-F4B8-F843-A13C-2588510A133A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413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D2E6AC2-2775-4339-8061-4CB3853452E5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0B61BDE-F4B8-F843-A13C-2588510A133A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002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9AD2FD0-5BD0-4FA1-AF0A-56EC4CCE6CFE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0B61BDE-F4B8-F843-A13C-2588510A133A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044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8EDC4CE-602C-465D-AD7C-3BEED277F27F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0B61BDE-F4B8-F843-A13C-2588510A133A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993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A357F9A-1B28-4ECD-925C-3C8D085A7A4A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0B61BDE-F4B8-F843-A13C-2588510A133A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4573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4345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 rotWithShape="1">
          <a:blip r:embed="rId14">
            <a:alphaModFix amt="5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69"/>
          <a:stretch/>
        </p:blipFill>
        <p:spPr>
          <a:xfrm>
            <a:off x="0" y="0"/>
            <a:ext cx="9143999" cy="434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435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Elbow Connector 20"/>
          <p:cNvCxnSpPr>
            <a:cxnSpLocks/>
            <a:stCxn id="19" idx="0"/>
          </p:cNvCxnSpPr>
          <p:nvPr/>
        </p:nvCxnSpPr>
        <p:spPr>
          <a:xfrm rot="5400000" flipH="1" flipV="1">
            <a:off x="4193181" y="881019"/>
            <a:ext cx="1647635" cy="1409633"/>
          </a:xfrm>
          <a:prstGeom prst="bentConnector3">
            <a:avLst>
              <a:gd name="adj1" fmla="val 50000"/>
            </a:avLst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bject 14"/>
          <p:cNvSpPr txBox="1"/>
          <p:nvPr/>
        </p:nvSpPr>
        <p:spPr>
          <a:xfrm>
            <a:off x="568829" y="2990579"/>
            <a:ext cx="7729927" cy="4994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wrap="square" lIns="0" tIns="67945" rIns="0" bIns="0" rtlCol="0" anchor="ctr">
            <a:spAutoFit/>
          </a:bodyPr>
          <a:lstStyle/>
          <a:p>
            <a:pPr marL="90488" marR="0" lvl="0" algn="l" defTabSz="457200" rtl="0" eaLnBrk="1" fontAlgn="auto" latinLnBrk="0" hangingPunct="1">
              <a:lnSpc>
                <a:spcPct val="100000"/>
              </a:lnSpc>
              <a:spcBef>
                <a:spcPts val="5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Raleway"/>
                <a:cs typeface="+mn-cs"/>
              </a:rPr>
              <a:t>Principais temas e orientações da SPREV</a:t>
            </a:r>
            <a:endParaRPr kumimoji="0" lang="pt-BR" sz="2800" b="0" i="0" u="none" strike="noStrike" kern="1200" cap="none" spc="0" normalizeH="0" baseline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9" name="object 12"/>
          <p:cNvSpPr txBox="1"/>
          <p:nvPr/>
        </p:nvSpPr>
        <p:spPr>
          <a:xfrm>
            <a:off x="556128" y="2409652"/>
            <a:ext cx="7512107" cy="565539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 marR="5080" lvl="0" indent="0" algn="l" defTabSz="457200" rtl="0" eaLnBrk="1" fontAlgn="auto" latinLnBrk="0" hangingPunct="1">
              <a:lnSpc>
                <a:spcPts val="3800"/>
              </a:lnSpc>
              <a:spcBef>
                <a:spcPts val="6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400" b="1" spc="-65" dirty="0">
                <a:solidFill>
                  <a:srgbClr val="144A42"/>
                </a:solidFill>
                <a:latin typeface="Arial"/>
                <a:cs typeface="Arial"/>
              </a:rPr>
              <a:t>SECRETARIA DE PREVIDÊNCIA </a:t>
            </a:r>
            <a:endParaRPr kumimoji="0" lang="pt-BR" sz="3400" b="0" i="0" u="none" strike="noStrike" kern="1200" cap="none" spc="0" normalizeH="0" baseline="0" noProof="0" dirty="0">
              <a:ln>
                <a:noFill/>
              </a:ln>
              <a:solidFill>
                <a:srgbClr val="144A42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-1" y="-9136"/>
            <a:ext cx="136203" cy="1217706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 rot="5400000">
            <a:off x="109706" y="4784227"/>
            <a:ext cx="258705" cy="47811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7642306" y="-9448"/>
            <a:ext cx="1501694" cy="201701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-1" y="-9136"/>
            <a:ext cx="136203" cy="1217706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Picture 10" descr="assinatura-4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87"/>
          <a:stretch/>
        </p:blipFill>
        <p:spPr>
          <a:xfrm>
            <a:off x="2476221" y="4501218"/>
            <a:ext cx="1260641" cy="534802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16DF023-CE70-490E-8C1A-9AEAB199C6CE}"/>
              </a:ext>
            </a:extLst>
          </p:cNvPr>
          <p:cNvSpPr txBox="1"/>
          <p:nvPr/>
        </p:nvSpPr>
        <p:spPr>
          <a:xfrm>
            <a:off x="1423275" y="4616935"/>
            <a:ext cx="10529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600" b="1" dirty="0"/>
              <a:t>MINISTÉRIO DO</a:t>
            </a:r>
          </a:p>
          <a:p>
            <a:pPr algn="r"/>
            <a:r>
              <a:rPr lang="pt-BR" sz="600" b="1" dirty="0"/>
              <a:t>TRABALHO E PREVIDÊNCIA</a:t>
            </a:r>
          </a:p>
        </p:txBody>
      </p:sp>
    </p:spTree>
    <p:extLst>
      <p:ext uri="{BB962C8B-B14F-4D97-AF65-F5344CB8AC3E}">
        <p14:creationId xmlns:p14="http://schemas.microsoft.com/office/powerpoint/2010/main" val="3049140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Elbow Connector 20"/>
          <p:cNvCxnSpPr>
            <a:cxnSpLocks/>
          </p:cNvCxnSpPr>
          <p:nvPr/>
        </p:nvCxnSpPr>
        <p:spPr>
          <a:xfrm flipV="1">
            <a:off x="1396533" y="486781"/>
            <a:ext cx="7747467" cy="1075209"/>
          </a:xfrm>
          <a:prstGeom prst="bentConnector3">
            <a:avLst>
              <a:gd name="adj1" fmla="val 50000"/>
            </a:avLst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bject 12"/>
          <p:cNvSpPr txBox="1"/>
          <p:nvPr/>
        </p:nvSpPr>
        <p:spPr>
          <a:xfrm>
            <a:off x="-539335" y="925800"/>
            <a:ext cx="8124879" cy="565539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 marR="5080" lvl="0" indent="0" algn="ctr" defTabSz="457200" rtl="0" eaLnBrk="1" fontAlgn="auto" latinLnBrk="0" hangingPunct="1">
              <a:lnSpc>
                <a:spcPts val="3800"/>
              </a:lnSpc>
              <a:spcBef>
                <a:spcPts val="6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400" b="1" spc="-65" dirty="0">
                <a:solidFill>
                  <a:srgbClr val="144A42"/>
                </a:solidFill>
                <a:latin typeface="Arial"/>
                <a:cs typeface="Arial"/>
              </a:rPr>
              <a:t>temas...</a:t>
            </a:r>
            <a:endParaRPr kumimoji="0" lang="pt-BR" sz="3400" b="0" i="0" u="none" strike="noStrike" kern="1200" cap="none" spc="0" normalizeH="0" baseline="0" noProof="0" dirty="0">
              <a:ln>
                <a:noFill/>
              </a:ln>
              <a:solidFill>
                <a:srgbClr val="144A42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-1" y="-9136"/>
            <a:ext cx="136203" cy="1217706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 rot="5400000">
            <a:off x="109706" y="4784227"/>
            <a:ext cx="258705" cy="47811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7642306" y="-9448"/>
            <a:ext cx="1501694" cy="201701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-1" y="-9136"/>
            <a:ext cx="136203" cy="1217706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C510A40-8BE3-41A7-8E4E-D61117CE6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24762" y="3510277"/>
            <a:ext cx="7772400" cy="93026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pt-BR" dirty="0">
                <a:solidFill>
                  <a:schemeClr val="tx1"/>
                </a:solidFill>
              </a:rPr>
              <a:t>1 - Reforma da Previdência</a:t>
            </a:r>
          </a:p>
          <a:p>
            <a:pPr>
              <a:spcBef>
                <a:spcPts val="0"/>
              </a:spcBef>
            </a:pPr>
            <a:r>
              <a:rPr lang="pt-BR" dirty="0">
                <a:solidFill>
                  <a:schemeClr val="tx1"/>
                </a:solidFill>
              </a:rPr>
              <a:t>2 - LRP</a:t>
            </a:r>
          </a:p>
          <a:p>
            <a:pPr>
              <a:spcBef>
                <a:spcPts val="0"/>
              </a:spcBef>
            </a:pPr>
            <a:r>
              <a:rPr lang="pt-BR" dirty="0">
                <a:solidFill>
                  <a:schemeClr val="tx1"/>
                </a:solidFill>
              </a:rPr>
              <a:t>3 - Parcelamento</a:t>
            </a:r>
          </a:p>
          <a:p>
            <a:pPr>
              <a:spcBef>
                <a:spcPts val="0"/>
              </a:spcBef>
            </a:pPr>
            <a:r>
              <a:rPr lang="pt-BR" dirty="0">
                <a:solidFill>
                  <a:schemeClr val="tx1"/>
                </a:solidFill>
              </a:rPr>
              <a:t>4 - Natureza jurídica da contribuição patronal</a:t>
            </a:r>
          </a:p>
          <a:p>
            <a:pPr>
              <a:spcBef>
                <a:spcPts val="0"/>
              </a:spcBef>
            </a:pPr>
            <a:r>
              <a:rPr lang="pt-BR" dirty="0">
                <a:solidFill>
                  <a:schemeClr val="tx1"/>
                </a:solidFill>
              </a:rPr>
              <a:t>5 - Da nova Portaria Geral</a:t>
            </a:r>
          </a:p>
          <a:p>
            <a:pPr>
              <a:spcBef>
                <a:spcPts val="0"/>
              </a:spcBef>
            </a:pPr>
            <a:r>
              <a:rPr lang="pt-BR" dirty="0">
                <a:solidFill>
                  <a:schemeClr val="tx1"/>
                </a:solidFill>
              </a:rPr>
              <a:t>6 - Do CRP na nova Portaria Geral </a:t>
            </a:r>
          </a:p>
          <a:p>
            <a:pPr>
              <a:spcBef>
                <a:spcPts val="0"/>
              </a:spcBef>
            </a:pPr>
            <a:r>
              <a:rPr lang="pt-BR" dirty="0">
                <a:solidFill>
                  <a:schemeClr val="tx1"/>
                </a:solidFill>
              </a:rPr>
              <a:t>7 - Dos limites de contribuição na nova Portaria Geral</a:t>
            </a:r>
          </a:p>
          <a:p>
            <a:pPr>
              <a:spcBef>
                <a:spcPts val="0"/>
              </a:spcBef>
            </a:pPr>
            <a:r>
              <a:rPr lang="pt-BR" dirty="0">
                <a:solidFill>
                  <a:schemeClr val="tx1"/>
                </a:solidFill>
              </a:rPr>
              <a:t>8 - Da reforma administrativa</a:t>
            </a:r>
          </a:p>
          <a:p>
            <a:pPr>
              <a:spcBef>
                <a:spcPts val="0"/>
              </a:spcBef>
            </a:pPr>
            <a:r>
              <a:rPr lang="pt-BR" dirty="0">
                <a:solidFill>
                  <a:schemeClr val="tx1"/>
                </a:solidFill>
              </a:rPr>
              <a:t>9 - Vamos ouvir vocês...</a:t>
            </a:r>
          </a:p>
        </p:txBody>
      </p:sp>
    </p:spTree>
    <p:extLst>
      <p:ext uri="{BB962C8B-B14F-4D97-AF65-F5344CB8AC3E}">
        <p14:creationId xmlns:p14="http://schemas.microsoft.com/office/powerpoint/2010/main" val="2715613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136203" y="381759"/>
            <a:ext cx="4652078" cy="40011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accent3"/>
                </a:solidFill>
                <a:latin typeface="Myriad Pro"/>
                <a:cs typeface="Myriad Pro"/>
              </a:rPr>
              <a:t>Do Processo de Regulação RPPS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646220" y="-9135"/>
            <a:ext cx="497780" cy="565672"/>
          </a:xfrm>
          <a:prstGeom prst="rect">
            <a:avLst/>
          </a:prstGeom>
          <a:solidFill>
            <a:srgbClr val="33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-1" y="-9137"/>
            <a:ext cx="136203" cy="159598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2" name="Group 41"/>
          <p:cNvGrpSpPr/>
          <p:nvPr/>
        </p:nvGrpSpPr>
        <p:grpSpPr>
          <a:xfrm>
            <a:off x="4888695" y="359159"/>
            <a:ext cx="2396321" cy="445310"/>
            <a:chOff x="630463" y="4677782"/>
            <a:chExt cx="1567696" cy="291326"/>
          </a:xfrm>
        </p:grpSpPr>
        <p:sp>
          <p:nvSpPr>
            <p:cNvPr id="43" name="Plus 42"/>
            <p:cNvSpPr/>
            <p:nvPr/>
          </p:nvSpPr>
          <p:spPr>
            <a:xfrm>
              <a:off x="630463" y="4677782"/>
              <a:ext cx="291328" cy="291326"/>
            </a:xfrm>
            <a:prstGeom prst="mathPlus">
              <a:avLst>
                <a:gd name="adj1" fmla="val 6639"/>
              </a:avLst>
            </a:prstGeom>
            <a:solidFill>
              <a:srgbClr val="FBC10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Plus 43"/>
            <p:cNvSpPr/>
            <p:nvPr/>
          </p:nvSpPr>
          <p:spPr>
            <a:xfrm>
              <a:off x="1026748" y="4677782"/>
              <a:ext cx="291328" cy="291326"/>
            </a:xfrm>
            <a:prstGeom prst="mathPlus">
              <a:avLst>
                <a:gd name="adj1" fmla="val 6639"/>
              </a:avLst>
            </a:prstGeom>
            <a:solidFill>
              <a:srgbClr val="70AD4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Plus 44"/>
            <p:cNvSpPr/>
            <p:nvPr/>
          </p:nvSpPr>
          <p:spPr>
            <a:xfrm>
              <a:off x="1474368" y="4677782"/>
              <a:ext cx="291328" cy="291326"/>
            </a:xfrm>
            <a:prstGeom prst="mathPlus">
              <a:avLst>
                <a:gd name="adj1" fmla="val 6639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Plus 45"/>
            <p:cNvSpPr/>
            <p:nvPr/>
          </p:nvSpPr>
          <p:spPr>
            <a:xfrm>
              <a:off x="1906831" y="4677782"/>
              <a:ext cx="291328" cy="291326"/>
            </a:xfrm>
            <a:prstGeom prst="mathPlus">
              <a:avLst>
                <a:gd name="adj1" fmla="val 6639"/>
              </a:avLst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9" name="Rectangle 58"/>
          <p:cNvSpPr/>
          <p:nvPr/>
        </p:nvSpPr>
        <p:spPr>
          <a:xfrm>
            <a:off x="1705213" y="5152640"/>
            <a:ext cx="431399" cy="431399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2314145" y="5152640"/>
            <a:ext cx="431399" cy="43139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4D3B4924-03E1-4F0D-8E54-93B8600184B7}"/>
              </a:ext>
            </a:extLst>
          </p:cNvPr>
          <p:cNvSpPr/>
          <p:nvPr/>
        </p:nvSpPr>
        <p:spPr>
          <a:xfrm>
            <a:off x="4788281" y="778059"/>
            <a:ext cx="3479662" cy="437077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Deliberação</a:t>
            </a:r>
          </a:p>
          <a:p>
            <a:r>
              <a:rPr lang="pt-BR" i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CNRPPS 15 membros titulares/suplentes: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i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União: SPREV, SRPPS, SGP, INSS;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i="1" dirty="0" err="1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Atricon</a:t>
            </a:r>
            <a:r>
              <a:rPr lang="pt-BR" i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(TCE-MT/TCE-SP);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i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Municípios: CNM/</a:t>
            </a:r>
            <a:r>
              <a:rPr lang="pt-BR" i="1" dirty="0" err="1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Fonac</a:t>
            </a:r>
            <a:r>
              <a:rPr lang="pt-BR" i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i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Estados: </a:t>
            </a:r>
            <a:r>
              <a:rPr lang="pt-BR" i="1" dirty="0" err="1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Consefaz</a:t>
            </a:r>
            <a:r>
              <a:rPr lang="pt-BR" i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pt-BR" i="1" dirty="0" err="1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Consad</a:t>
            </a:r>
            <a:r>
              <a:rPr lang="pt-BR" i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i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RPPS Estados (SP/MS e AL/AM);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i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RPPS Municípios (Manaus/Salvador e BH/POA) e </a:t>
            </a:r>
            <a:r>
              <a:rPr lang="pt-BR" i="1" dirty="0" err="1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Abipem</a:t>
            </a:r>
            <a:r>
              <a:rPr lang="pt-BR" i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pt-BR" i="1" dirty="0" err="1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Aneprem</a:t>
            </a:r>
            <a:r>
              <a:rPr lang="pt-BR" i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i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Segurados União, Estados e Municípios: </a:t>
            </a:r>
            <a:r>
              <a:rPr lang="pt-BR" i="1" dirty="0" err="1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Fonacate</a:t>
            </a:r>
            <a:r>
              <a:rPr lang="pt-BR" i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pt-BR" i="1" dirty="0" err="1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Fenasepe</a:t>
            </a:r>
            <a:r>
              <a:rPr lang="pt-BR" i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CSPB.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FD47325D-A707-44A2-A098-B76BD57997B4}"/>
              </a:ext>
            </a:extLst>
          </p:cNvPr>
          <p:cNvSpPr/>
          <p:nvPr/>
        </p:nvSpPr>
        <p:spPr>
          <a:xfrm>
            <a:off x="0" y="827521"/>
            <a:ext cx="3735045" cy="4152690"/>
          </a:xfrm>
          <a:prstGeom prst="round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Debates e Formulação</a:t>
            </a:r>
          </a:p>
          <a:p>
            <a:r>
              <a:rPr lang="pt-BR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Conaprev</a:t>
            </a:r>
            <a:r>
              <a:rPr lang="pt-B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Voz e voto (43: RPPS União, Estados/DF; 12 capitais; </a:t>
            </a:r>
            <a:r>
              <a:rPr lang="pt-BR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Abipem</a:t>
            </a:r>
            <a:r>
              <a:rPr lang="pt-B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pt-BR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Aneprem</a:t>
            </a:r>
            <a:r>
              <a:rPr lang="pt-B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SRPPS)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Voz (20: 2 cons. Estaduais e 2 munic., </a:t>
            </a:r>
            <a:r>
              <a:rPr lang="pt-BR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Atricon</a:t>
            </a:r>
            <a:r>
              <a:rPr lang="pt-B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INSS, </a:t>
            </a:r>
            <a:r>
              <a:rPr lang="pt-BR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Dataprev</a:t>
            </a:r>
            <a:r>
              <a:rPr lang="pt-B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SRGPS, 6 EFPC, 3 assoc. estaduais RPPS, 3 municípios) </a:t>
            </a:r>
          </a:p>
          <a:p>
            <a:r>
              <a:rPr lang="pt-B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Comissão de Atuária</a:t>
            </a:r>
          </a:p>
          <a:p>
            <a:r>
              <a:rPr lang="pt-B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Comissão </a:t>
            </a:r>
            <a:r>
              <a:rPr lang="pt-BR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Pró-Gestão</a:t>
            </a:r>
            <a:r>
              <a:rPr lang="pt-B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Certificação Profissional</a:t>
            </a:r>
          </a:p>
          <a:p>
            <a:r>
              <a:rPr lang="pt-BR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Copajure</a:t>
            </a:r>
            <a:endParaRPr lang="pt-B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Grupos de Trabalho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56E578B7-530A-42C1-B935-18FD293A6C25}"/>
              </a:ext>
            </a:extLst>
          </p:cNvPr>
          <p:cNvSpPr/>
          <p:nvPr/>
        </p:nvSpPr>
        <p:spPr>
          <a:xfrm>
            <a:off x="3012530" y="4300699"/>
            <a:ext cx="1949584" cy="60613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Consultas públicas</a:t>
            </a:r>
          </a:p>
          <a:p>
            <a:pPr algn="ctr"/>
            <a:r>
              <a:rPr lang="pt-BR" sz="1600" b="1" dirty="0"/>
              <a:t>Consolidação SRPPS</a:t>
            </a:r>
          </a:p>
        </p:txBody>
      </p:sp>
      <p:sp>
        <p:nvSpPr>
          <p:cNvPr id="62" name="Retângulo: Cantos Arredondados 61">
            <a:extLst>
              <a:ext uri="{FF2B5EF4-FFF2-40B4-BE49-F238E27FC236}">
                <a16:creationId xmlns:a16="http://schemas.microsoft.com/office/drawing/2014/main" id="{8717DF72-44DD-4C22-B3AA-2F96DEB6964C}"/>
              </a:ext>
            </a:extLst>
          </p:cNvPr>
          <p:cNvSpPr/>
          <p:nvPr/>
        </p:nvSpPr>
        <p:spPr>
          <a:xfrm>
            <a:off x="7906871" y="2052886"/>
            <a:ext cx="1291968" cy="182111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/>
              <a:t>Análise PGFN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DDAD4DDE-0764-48A4-B356-4B329AA33C90}"/>
              </a:ext>
            </a:extLst>
          </p:cNvPr>
          <p:cNvSpPr/>
          <p:nvPr/>
        </p:nvSpPr>
        <p:spPr>
          <a:xfrm>
            <a:off x="3263807" y="1172765"/>
            <a:ext cx="1624889" cy="229127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Ministério do Trabalho e Previdência – SPREV (SRGPS, SURPC e SRPPS)</a:t>
            </a:r>
          </a:p>
        </p:txBody>
      </p:sp>
    </p:spTree>
    <p:extLst>
      <p:ext uri="{BB962C8B-B14F-4D97-AF65-F5344CB8AC3E}">
        <p14:creationId xmlns:p14="http://schemas.microsoft.com/office/powerpoint/2010/main" val="3869099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Elbow Connector 20"/>
          <p:cNvCxnSpPr>
            <a:cxnSpLocks/>
          </p:cNvCxnSpPr>
          <p:nvPr/>
        </p:nvCxnSpPr>
        <p:spPr>
          <a:xfrm flipV="1">
            <a:off x="1396533" y="486781"/>
            <a:ext cx="7747467" cy="1075209"/>
          </a:xfrm>
          <a:prstGeom prst="bentConnector3">
            <a:avLst>
              <a:gd name="adj1" fmla="val 50000"/>
            </a:avLst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-1" y="-9136"/>
            <a:ext cx="136203" cy="1217706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 rot="5400000">
            <a:off x="109706" y="4784227"/>
            <a:ext cx="258705" cy="47811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7642306" y="-9448"/>
            <a:ext cx="1501694" cy="201701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-1" y="-9136"/>
            <a:ext cx="136203" cy="1217706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C510A40-8BE3-41A7-8E4E-D61117CE6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4856" y="1641490"/>
            <a:ext cx="7772400" cy="93026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pt-BR" b="1" spc="-65" dirty="0">
                <a:solidFill>
                  <a:srgbClr val="144A42"/>
                </a:solidFill>
                <a:latin typeface="Arial"/>
                <a:cs typeface="Arial"/>
              </a:rPr>
              <a:t>Da Reforma da Previdência ...</a:t>
            </a:r>
            <a:endParaRPr lang="pt-BR" dirty="0">
              <a:solidFill>
                <a:srgbClr val="144A42"/>
              </a:solidFill>
              <a:latin typeface="Arial"/>
              <a:cs typeface="Arial"/>
            </a:endParaRPr>
          </a:p>
          <a:p>
            <a:pPr>
              <a:spcBef>
                <a:spcPts val="0"/>
              </a:spcBef>
            </a:pP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995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Elbow Connector 20"/>
          <p:cNvCxnSpPr>
            <a:cxnSpLocks/>
          </p:cNvCxnSpPr>
          <p:nvPr/>
        </p:nvCxnSpPr>
        <p:spPr>
          <a:xfrm flipV="1">
            <a:off x="1396533" y="486781"/>
            <a:ext cx="7747467" cy="1075209"/>
          </a:xfrm>
          <a:prstGeom prst="bentConnector3">
            <a:avLst>
              <a:gd name="adj1" fmla="val 50000"/>
            </a:avLst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-1" y="-9136"/>
            <a:ext cx="136203" cy="1217706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 rot="5400000">
            <a:off x="109706" y="4784227"/>
            <a:ext cx="258705" cy="47811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7642306" y="-9448"/>
            <a:ext cx="1501694" cy="201701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-1" y="-9136"/>
            <a:ext cx="136203" cy="1217706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C510A40-8BE3-41A7-8E4E-D61117CE6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4856" y="1641490"/>
            <a:ext cx="7772400" cy="93026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pt-BR" b="1" spc="-65" dirty="0">
                <a:solidFill>
                  <a:srgbClr val="144A42"/>
                </a:solidFill>
                <a:latin typeface="Arial"/>
                <a:cs typeface="Arial"/>
              </a:rPr>
              <a:t>Da LRP...</a:t>
            </a:r>
            <a:endParaRPr lang="pt-BR" dirty="0">
              <a:solidFill>
                <a:srgbClr val="144A42"/>
              </a:solidFill>
              <a:latin typeface="Arial"/>
              <a:cs typeface="Arial"/>
            </a:endParaRPr>
          </a:p>
          <a:p>
            <a:pPr>
              <a:spcBef>
                <a:spcPts val="0"/>
              </a:spcBef>
            </a:pP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429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Elbow Connector 20"/>
          <p:cNvCxnSpPr>
            <a:cxnSpLocks/>
          </p:cNvCxnSpPr>
          <p:nvPr/>
        </p:nvCxnSpPr>
        <p:spPr>
          <a:xfrm flipV="1">
            <a:off x="1396533" y="486781"/>
            <a:ext cx="7747467" cy="1075209"/>
          </a:xfrm>
          <a:prstGeom prst="bentConnector3">
            <a:avLst>
              <a:gd name="adj1" fmla="val 50000"/>
            </a:avLst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-1" y="-9136"/>
            <a:ext cx="136203" cy="1217706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 rot="5400000">
            <a:off x="109706" y="4784227"/>
            <a:ext cx="258705" cy="47811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7642306" y="-9448"/>
            <a:ext cx="1501694" cy="201701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-1" y="-9136"/>
            <a:ext cx="136203" cy="1217706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C510A40-8BE3-41A7-8E4E-D61117CE6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4786" y="3116381"/>
            <a:ext cx="7772400" cy="93026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pt-BR" b="1" spc="-65" dirty="0">
                <a:solidFill>
                  <a:srgbClr val="144A42"/>
                </a:solidFill>
                <a:latin typeface="Arial"/>
                <a:cs typeface="Arial"/>
              </a:rPr>
              <a:t>Do Parcelamento ...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Art. 9º, § 9º, EC 103.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Parecer PGFN: parcelamento +  reparcelamento: 60 meses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LRP: parcelamento: 60 meses +  reparcelamento: 60 meses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pt-BR" strike="sngStrike" dirty="0">
                <a:solidFill>
                  <a:schemeClr val="tx1"/>
                </a:solidFill>
              </a:rPr>
              <a:t>PEC 15/2021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PEC 23/2021</a:t>
            </a:r>
          </a:p>
          <a:p>
            <a:pPr>
              <a:spcBef>
                <a:spcPts val="0"/>
              </a:spcBef>
            </a:pPr>
            <a:endParaRPr lang="pt-BR" dirty="0">
              <a:solidFill>
                <a:srgbClr val="144A42"/>
              </a:solidFill>
              <a:latin typeface="Arial"/>
              <a:cs typeface="Arial"/>
            </a:endParaRPr>
          </a:p>
          <a:p>
            <a:pPr>
              <a:spcBef>
                <a:spcPts val="0"/>
              </a:spcBef>
            </a:pP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28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136202" y="381759"/>
            <a:ext cx="4903009" cy="40011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accent3"/>
                </a:solidFill>
                <a:latin typeface="Myriad Pro"/>
                <a:cs typeface="Myriad Pro"/>
              </a:rPr>
              <a:t>PEC 23/2021 – 07/10/2021- Substituto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646220" y="-9135"/>
            <a:ext cx="497780" cy="565672"/>
          </a:xfrm>
          <a:prstGeom prst="rect">
            <a:avLst/>
          </a:prstGeom>
          <a:solidFill>
            <a:srgbClr val="33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-1" y="-9137"/>
            <a:ext cx="136203" cy="159598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 rot="5400000">
            <a:off x="109706" y="4784227"/>
            <a:ext cx="258705" cy="47811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1705213" y="5152640"/>
            <a:ext cx="431399" cy="431399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2314145" y="5152640"/>
            <a:ext cx="431399" cy="43139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10" descr="assinatura-4.png">
            <a:extLst>
              <a:ext uri="{FF2B5EF4-FFF2-40B4-BE49-F238E27FC236}">
                <a16:creationId xmlns:a16="http://schemas.microsoft.com/office/drawing/2014/main" id="{7DE748BD-C43E-4C6B-ABFD-255CB182D4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87"/>
          <a:stretch/>
        </p:blipFill>
        <p:spPr>
          <a:xfrm>
            <a:off x="7569552" y="-37711"/>
            <a:ext cx="1260641" cy="534802"/>
          </a:xfrm>
          <a:prstGeom prst="rect">
            <a:avLst/>
          </a:prstGeom>
        </p:spPr>
      </p:pic>
      <p:grpSp>
        <p:nvGrpSpPr>
          <p:cNvPr id="21" name="Group 41">
            <a:extLst>
              <a:ext uri="{FF2B5EF4-FFF2-40B4-BE49-F238E27FC236}">
                <a16:creationId xmlns:a16="http://schemas.microsoft.com/office/drawing/2014/main" id="{ACE1D4B5-F8CC-4A83-BDEB-CF4C7FA94230}"/>
              </a:ext>
            </a:extLst>
          </p:cNvPr>
          <p:cNvGrpSpPr/>
          <p:nvPr/>
        </p:nvGrpSpPr>
        <p:grpSpPr>
          <a:xfrm>
            <a:off x="4888695" y="359159"/>
            <a:ext cx="2396321" cy="445310"/>
            <a:chOff x="630463" y="4677782"/>
            <a:chExt cx="1567696" cy="291326"/>
          </a:xfrm>
        </p:grpSpPr>
        <p:sp>
          <p:nvSpPr>
            <p:cNvPr id="24" name="Plus 42">
              <a:extLst>
                <a:ext uri="{FF2B5EF4-FFF2-40B4-BE49-F238E27FC236}">
                  <a16:creationId xmlns:a16="http://schemas.microsoft.com/office/drawing/2014/main" id="{565426BE-AFAB-4A31-B4FA-8A8DD737F51C}"/>
                </a:ext>
              </a:extLst>
            </p:cNvPr>
            <p:cNvSpPr/>
            <p:nvPr/>
          </p:nvSpPr>
          <p:spPr>
            <a:xfrm>
              <a:off x="630463" y="4677782"/>
              <a:ext cx="291328" cy="291326"/>
            </a:xfrm>
            <a:prstGeom prst="mathPlus">
              <a:avLst>
                <a:gd name="adj1" fmla="val 6639"/>
              </a:avLst>
            </a:prstGeom>
            <a:solidFill>
              <a:srgbClr val="FBC10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Plus 43">
              <a:extLst>
                <a:ext uri="{FF2B5EF4-FFF2-40B4-BE49-F238E27FC236}">
                  <a16:creationId xmlns:a16="http://schemas.microsoft.com/office/drawing/2014/main" id="{DB0D1806-9387-48AC-8692-F2C35C856763}"/>
                </a:ext>
              </a:extLst>
            </p:cNvPr>
            <p:cNvSpPr/>
            <p:nvPr/>
          </p:nvSpPr>
          <p:spPr>
            <a:xfrm>
              <a:off x="1026748" y="4677782"/>
              <a:ext cx="291328" cy="291326"/>
            </a:xfrm>
            <a:prstGeom prst="mathPlus">
              <a:avLst>
                <a:gd name="adj1" fmla="val 6639"/>
              </a:avLst>
            </a:prstGeom>
            <a:solidFill>
              <a:srgbClr val="70AD4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Plus 44">
              <a:extLst>
                <a:ext uri="{FF2B5EF4-FFF2-40B4-BE49-F238E27FC236}">
                  <a16:creationId xmlns:a16="http://schemas.microsoft.com/office/drawing/2014/main" id="{C3FD677E-B803-4814-9162-A91C9F778835}"/>
                </a:ext>
              </a:extLst>
            </p:cNvPr>
            <p:cNvSpPr/>
            <p:nvPr/>
          </p:nvSpPr>
          <p:spPr>
            <a:xfrm>
              <a:off x="1474368" y="4677782"/>
              <a:ext cx="291328" cy="291326"/>
            </a:xfrm>
            <a:prstGeom prst="mathPlus">
              <a:avLst>
                <a:gd name="adj1" fmla="val 6639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Plus 45">
              <a:extLst>
                <a:ext uri="{FF2B5EF4-FFF2-40B4-BE49-F238E27FC236}">
                  <a16:creationId xmlns:a16="http://schemas.microsoft.com/office/drawing/2014/main" id="{C1AD4BA1-250C-4299-B8FD-087A3C67641F}"/>
                </a:ext>
              </a:extLst>
            </p:cNvPr>
            <p:cNvSpPr/>
            <p:nvPr/>
          </p:nvSpPr>
          <p:spPr>
            <a:xfrm>
              <a:off x="1906831" y="4677782"/>
              <a:ext cx="291328" cy="291326"/>
            </a:xfrm>
            <a:prstGeom prst="mathPlus">
              <a:avLst>
                <a:gd name="adj1" fmla="val 6639"/>
              </a:avLst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C77E5FB1-7F25-4BFE-BA9D-00C983DC6985}"/>
              </a:ext>
            </a:extLst>
          </p:cNvPr>
          <p:cNvSpPr txBox="1"/>
          <p:nvPr/>
        </p:nvSpPr>
        <p:spPr>
          <a:xfrm>
            <a:off x="6548518" y="89423"/>
            <a:ext cx="10529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600" b="1" dirty="0"/>
              <a:t>MINISTÉRIO DO</a:t>
            </a:r>
          </a:p>
          <a:p>
            <a:pPr algn="r"/>
            <a:r>
              <a:rPr lang="pt-BR" sz="600" b="1" dirty="0"/>
              <a:t>TRABALHO E PREVIDÊNCIA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057781CA-5C3C-442B-A366-6DC81829D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1079" y="4767263"/>
            <a:ext cx="378229" cy="273844"/>
          </a:xfrm>
        </p:spPr>
        <p:txBody>
          <a:bodyPr/>
          <a:lstStyle/>
          <a:p>
            <a:fld id="{10B61BDE-F4B8-F843-A13C-2588510A133A}" type="slidenum">
              <a:rPr lang="en-US" sz="1200" smtClean="0"/>
              <a:t>7</a:t>
            </a:fld>
            <a:endParaRPr lang="en-US" sz="1200" dirty="0"/>
          </a:p>
        </p:txBody>
      </p:sp>
      <p:sp>
        <p:nvSpPr>
          <p:cNvPr id="19" name="Rectangle 21">
            <a:extLst>
              <a:ext uri="{FF2B5EF4-FFF2-40B4-BE49-F238E27FC236}">
                <a16:creationId xmlns:a16="http://schemas.microsoft.com/office/drawing/2014/main" id="{1CF5CAB9-87D9-49E2-B4A7-E2EB3447C6FE}"/>
              </a:ext>
            </a:extLst>
          </p:cNvPr>
          <p:cNvSpPr/>
          <p:nvPr/>
        </p:nvSpPr>
        <p:spPr>
          <a:xfrm>
            <a:off x="478118" y="3126653"/>
            <a:ext cx="8783782" cy="16781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</a:pPr>
            <a:endParaRPr lang="pt-BR" sz="1400" dirty="0">
              <a:solidFill>
                <a:schemeClr val="tx1"/>
              </a:solidFill>
              <a:effectLst/>
              <a:latin typeface="Raleway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A5666E2-F60D-4361-9B1F-CA3491D6C9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118" y="871018"/>
            <a:ext cx="4133850" cy="370522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E46FAE9-0463-4BE9-9007-D5785CE38F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386" y="1667246"/>
            <a:ext cx="4086225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146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Elbow Connector 20"/>
          <p:cNvCxnSpPr>
            <a:cxnSpLocks/>
          </p:cNvCxnSpPr>
          <p:nvPr/>
        </p:nvCxnSpPr>
        <p:spPr>
          <a:xfrm flipV="1">
            <a:off x="1396533" y="486781"/>
            <a:ext cx="7747467" cy="1075209"/>
          </a:xfrm>
          <a:prstGeom prst="bentConnector3">
            <a:avLst>
              <a:gd name="adj1" fmla="val 50000"/>
            </a:avLst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bject 12"/>
          <p:cNvSpPr txBox="1"/>
          <p:nvPr/>
        </p:nvSpPr>
        <p:spPr>
          <a:xfrm>
            <a:off x="96231" y="486781"/>
            <a:ext cx="4804310" cy="1052852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 marR="5080" lvl="0" indent="0" algn="ctr" defTabSz="457200" rtl="0" eaLnBrk="1" fontAlgn="auto" latinLnBrk="0" hangingPunct="1">
              <a:lnSpc>
                <a:spcPts val="3800"/>
              </a:lnSpc>
              <a:spcBef>
                <a:spcPts val="6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400" b="1" spc="-65" dirty="0">
                <a:solidFill>
                  <a:srgbClr val="144A42"/>
                </a:solidFill>
                <a:latin typeface="Arial"/>
                <a:cs typeface="Arial"/>
              </a:rPr>
              <a:t>Natureza jurídica contribuição patronal...</a:t>
            </a:r>
            <a:endParaRPr kumimoji="0" lang="pt-BR" sz="3400" b="0" i="0" u="none" strike="noStrike" kern="1200" cap="none" spc="0" normalizeH="0" baseline="0" noProof="0" dirty="0">
              <a:ln>
                <a:noFill/>
              </a:ln>
              <a:solidFill>
                <a:srgbClr val="144A42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-1" y="-9136"/>
            <a:ext cx="136203" cy="1217706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 rot="5400000">
            <a:off x="109706" y="4784227"/>
            <a:ext cx="258705" cy="47811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7642306" y="-9448"/>
            <a:ext cx="1501694" cy="201701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-1" y="-9136"/>
            <a:ext cx="136203" cy="1217706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C510A40-8BE3-41A7-8E4E-D61117CE6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0349" y="3877684"/>
            <a:ext cx="8843651" cy="930260"/>
          </a:xfrm>
        </p:spPr>
        <p:txBody>
          <a:bodyPr/>
          <a:lstStyle/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Nota Técnica nº 01-2010/CGNAL/DRPSP/SPS, de 03/09/2010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MPC/ES encaminha ao MF Processo TC 11487/2015, divergência entendimentos entre conselheiros; consulta formulada p/ Câmara Mun. Vitória: prescrição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tx1"/>
                </a:solidFill>
              </a:rPr>
              <a:t>Tributo</a:t>
            </a:r>
            <a:r>
              <a:rPr lang="pt-BR" dirty="0">
                <a:solidFill>
                  <a:schemeClr val="tx1"/>
                </a:solidFill>
              </a:rPr>
              <a:t>, mas mesmo quando a UG não tem natureza jurídica a </a:t>
            </a:r>
            <a:r>
              <a:rPr lang="pt-BR" b="1" dirty="0">
                <a:solidFill>
                  <a:schemeClr val="tx1"/>
                </a:solidFill>
              </a:rPr>
              <a:t>obrigação não se extingue</a:t>
            </a:r>
            <a:r>
              <a:rPr lang="pt-BR" dirty="0">
                <a:solidFill>
                  <a:schemeClr val="tx1"/>
                </a:solidFill>
              </a:rPr>
              <a:t> pois se trata de vinculação de recursos à uma natureza específica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OI/Nova Portaria Geral 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Manutenção das alíquotas majoradas durante a anterioridade 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Contribuição suplementar/extraordinária e aportes </a:t>
            </a:r>
            <a:r>
              <a:rPr lang="pt-BR" dirty="0" err="1">
                <a:solidFill>
                  <a:schemeClr val="tx1"/>
                </a:solidFill>
              </a:rPr>
              <a:t>deficit</a:t>
            </a:r>
            <a:r>
              <a:rPr lang="pt-BR" dirty="0">
                <a:solidFill>
                  <a:schemeClr val="tx1"/>
                </a:solidFill>
              </a:rPr>
              <a:t> atuarial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E9EF54D-575C-4606-973B-91014D4898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118" y="299220"/>
            <a:ext cx="4126305" cy="1997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923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Elbow Connector 20"/>
          <p:cNvCxnSpPr>
            <a:cxnSpLocks/>
          </p:cNvCxnSpPr>
          <p:nvPr/>
        </p:nvCxnSpPr>
        <p:spPr>
          <a:xfrm flipV="1">
            <a:off x="1396533" y="486781"/>
            <a:ext cx="7747467" cy="1075209"/>
          </a:xfrm>
          <a:prstGeom prst="bentConnector3">
            <a:avLst>
              <a:gd name="adj1" fmla="val 50000"/>
            </a:avLst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-1" y="-9136"/>
            <a:ext cx="136203" cy="1217706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 rot="5400000">
            <a:off x="109706" y="4784227"/>
            <a:ext cx="258705" cy="47811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7642306" y="-9448"/>
            <a:ext cx="1501694" cy="201701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-1" y="-9136"/>
            <a:ext cx="136203" cy="1217706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C510A40-8BE3-41A7-8E4E-D61117CE6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4786" y="2729263"/>
            <a:ext cx="7772400" cy="93026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pt-BR" b="1" spc="-65" dirty="0">
                <a:solidFill>
                  <a:srgbClr val="144A42"/>
                </a:solidFill>
                <a:latin typeface="Arial"/>
                <a:cs typeface="Arial"/>
              </a:rPr>
              <a:t>Da nova Portaria Geral...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280 artigos + art. dos 14 anexos, 200 páginas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falta apenas incorporar compensação previdenciária na minuta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Envio PGFN por causa novos critérios CRP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pt-BR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endParaRPr lang="pt-BR" dirty="0">
              <a:solidFill>
                <a:srgbClr val="144A42"/>
              </a:solidFill>
              <a:latin typeface="Arial"/>
              <a:cs typeface="Arial"/>
            </a:endParaRPr>
          </a:p>
          <a:p>
            <a:pPr>
              <a:spcBef>
                <a:spcPts val="0"/>
              </a:spcBef>
            </a:pP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313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Elbow Connector 20"/>
          <p:cNvCxnSpPr>
            <a:cxnSpLocks/>
          </p:cNvCxnSpPr>
          <p:nvPr/>
        </p:nvCxnSpPr>
        <p:spPr>
          <a:xfrm flipV="1">
            <a:off x="1396533" y="486781"/>
            <a:ext cx="7747467" cy="1075209"/>
          </a:xfrm>
          <a:prstGeom prst="bentConnector3">
            <a:avLst>
              <a:gd name="adj1" fmla="val 50000"/>
            </a:avLst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-1" y="-9136"/>
            <a:ext cx="136203" cy="1217706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 rot="5400000">
            <a:off x="109706" y="4784227"/>
            <a:ext cx="258705" cy="47811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7642306" y="-9448"/>
            <a:ext cx="1501694" cy="201701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-1" y="-9136"/>
            <a:ext cx="136203" cy="1217706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C510A40-8BE3-41A7-8E4E-D61117CE6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4786" y="3116381"/>
            <a:ext cx="7772400" cy="93026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pt-BR" b="1" spc="-65" dirty="0">
                <a:solidFill>
                  <a:srgbClr val="144A42"/>
                </a:solidFill>
                <a:latin typeface="Arial"/>
                <a:cs typeface="Arial"/>
              </a:rPr>
              <a:t>Do CRP na nova Portaria </a:t>
            </a:r>
            <a:r>
              <a:rPr lang="pt-BR" b="1" spc="-65" dirty="0" err="1">
                <a:solidFill>
                  <a:srgbClr val="144A42"/>
                </a:solidFill>
                <a:latin typeface="Arial"/>
                <a:cs typeface="Arial"/>
              </a:rPr>
              <a:t>GEral</a:t>
            </a:r>
            <a:r>
              <a:rPr lang="pt-BR" b="1" spc="-65" dirty="0">
                <a:solidFill>
                  <a:srgbClr val="144A42"/>
                </a:solidFill>
                <a:latin typeface="Arial"/>
                <a:cs typeface="Arial"/>
              </a:rPr>
              <a:t>...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Instituição/vigência do regime de previdência complementar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Operacionalização da Compensação Financeira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 err="1">
                <a:solidFill>
                  <a:schemeClr val="tx1"/>
                </a:solidFill>
              </a:rPr>
              <a:t>eSocial</a:t>
            </a:r>
            <a:endParaRPr lang="pt-BR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Certificação de dirigentes e conselheiros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pt-BR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endParaRPr lang="pt-BR" dirty="0">
              <a:solidFill>
                <a:srgbClr val="144A42"/>
              </a:solidFill>
              <a:latin typeface="Arial"/>
              <a:cs typeface="Arial"/>
            </a:endParaRPr>
          </a:p>
          <a:p>
            <a:pPr>
              <a:spcBef>
                <a:spcPts val="0"/>
              </a:spcBef>
            </a:pP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5302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Elbow Connector 20"/>
          <p:cNvCxnSpPr>
            <a:cxnSpLocks/>
          </p:cNvCxnSpPr>
          <p:nvPr/>
        </p:nvCxnSpPr>
        <p:spPr>
          <a:xfrm flipV="1">
            <a:off x="1396533" y="486781"/>
            <a:ext cx="7747467" cy="1075209"/>
          </a:xfrm>
          <a:prstGeom prst="bentConnector3">
            <a:avLst>
              <a:gd name="adj1" fmla="val 50000"/>
            </a:avLst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-1" y="-9136"/>
            <a:ext cx="136203" cy="1217706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 rot="5400000">
            <a:off x="109706" y="4784227"/>
            <a:ext cx="258705" cy="47811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7642306" y="-9448"/>
            <a:ext cx="1501694" cy="201701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-1" y="-9136"/>
            <a:ext cx="136203" cy="1217706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C510A40-8BE3-41A7-8E4E-D61117CE6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4786" y="3116381"/>
            <a:ext cx="7772400" cy="93026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pt-BR" b="1" spc="-65" dirty="0">
                <a:solidFill>
                  <a:srgbClr val="144A42"/>
                </a:solidFill>
                <a:latin typeface="Arial"/>
                <a:cs typeface="Arial"/>
              </a:rPr>
              <a:t>Do CRP na nova Portaria Geral...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Instituição/vigência do regime de previdência complementar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Operacionalização da Compensação Financeira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 err="1">
                <a:solidFill>
                  <a:schemeClr val="tx1"/>
                </a:solidFill>
              </a:rPr>
              <a:t>eSocial</a:t>
            </a:r>
            <a:endParaRPr lang="pt-BR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Certificação de dirigentes e conselheiros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Limites de contribuição: </a:t>
            </a:r>
          </a:p>
          <a:p>
            <a:pPr>
              <a:spcBef>
                <a:spcPts val="0"/>
              </a:spcBef>
            </a:pPr>
            <a:endParaRPr lang="pt-BR" dirty="0">
              <a:solidFill>
                <a:srgbClr val="144A42"/>
              </a:solidFill>
              <a:latin typeface="Arial"/>
              <a:cs typeface="Arial"/>
            </a:endParaRPr>
          </a:p>
          <a:p>
            <a:pPr>
              <a:spcBef>
                <a:spcPts val="0"/>
              </a:spcBef>
            </a:pP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66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Elbow Connector 20"/>
          <p:cNvCxnSpPr>
            <a:cxnSpLocks/>
          </p:cNvCxnSpPr>
          <p:nvPr/>
        </p:nvCxnSpPr>
        <p:spPr>
          <a:xfrm flipV="1">
            <a:off x="1396533" y="486781"/>
            <a:ext cx="7747467" cy="1075209"/>
          </a:xfrm>
          <a:prstGeom prst="bentConnector3">
            <a:avLst>
              <a:gd name="adj1" fmla="val 50000"/>
            </a:avLst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bject 12"/>
          <p:cNvSpPr txBox="1"/>
          <p:nvPr/>
        </p:nvSpPr>
        <p:spPr>
          <a:xfrm>
            <a:off x="478118" y="89453"/>
            <a:ext cx="4944474" cy="1540165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 marR="5080" lvl="0" algn="ctr">
              <a:lnSpc>
                <a:spcPts val="3800"/>
              </a:lnSpc>
              <a:spcBef>
                <a:spcPts val="610"/>
              </a:spcBef>
              <a:defRPr/>
            </a:pPr>
            <a:r>
              <a:rPr lang="pt-BR" sz="3400" b="1" spc="-65" dirty="0">
                <a:solidFill>
                  <a:srgbClr val="144A42"/>
                </a:solidFill>
                <a:latin typeface="Arial"/>
                <a:cs typeface="Arial"/>
              </a:rPr>
              <a:t>Dos limites de contribuição na nova Portaria Geral...</a:t>
            </a:r>
            <a:endParaRPr kumimoji="0" lang="pt-BR" sz="3400" b="0" i="0" u="none" strike="noStrike" kern="1200" cap="none" spc="0" normalizeH="0" baseline="0" noProof="0" dirty="0">
              <a:ln>
                <a:noFill/>
              </a:ln>
              <a:solidFill>
                <a:srgbClr val="144A42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-1" y="-9136"/>
            <a:ext cx="136203" cy="1217706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 rot="5400000">
            <a:off x="109706" y="4784227"/>
            <a:ext cx="258705" cy="47811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7642306" y="-9448"/>
            <a:ext cx="1501694" cy="201701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-1" y="-9136"/>
            <a:ext cx="136203" cy="1217706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C510A40-8BE3-41A7-8E4E-D61117CE6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271" y="3458894"/>
            <a:ext cx="7772400" cy="930260"/>
          </a:xfrm>
        </p:spPr>
        <p:txBody>
          <a:bodyPr/>
          <a:lstStyle/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pt-BR" dirty="0">
                <a:solidFill>
                  <a:schemeClr val="tx1"/>
                </a:solidFill>
              </a:rPr>
              <a:t>Se tiver </a:t>
            </a:r>
            <a:r>
              <a:rPr lang="pt-BR" b="1" dirty="0" err="1">
                <a:solidFill>
                  <a:schemeClr val="tx1"/>
                </a:solidFill>
              </a:rPr>
              <a:t>deficit</a:t>
            </a:r>
            <a:r>
              <a:rPr lang="pt-BR" dirty="0">
                <a:solidFill>
                  <a:schemeClr val="tx1"/>
                </a:solidFill>
              </a:rPr>
              <a:t>: 14% ou em caso de progressivas resultado financeiro das bases x alíquotas servidores, aposentados e pensionistas deve ser = ou &gt; ao que seria arrecadado com 14%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pt-BR" dirty="0">
              <a:solidFill>
                <a:schemeClr val="tx1"/>
              </a:solidFill>
            </a:endParaRP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pt-BR" dirty="0">
                <a:solidFill>
                  <a:schemeClr val="tx1"/>
                </a:solidFill>
              </a:rPr>
              <a:t>Se não tiver </a:t>
            </a:r>
            <a:r>
              <a:rPr lang="pt-BR" b="1" dirty="0" err="1">
                <a:solidFill>
                  <a:schemeClr val="tx1"/>
                </a:solidFill>
              </a:rPr>
              <a:t>deficit</a:t>
            </a:r>
            <a:r>
              <a:rPr lang="pt-BR" dirty="0">
                <a:solidFill>
                  <a:schemeClr val="tx1"/>
                </a:solidFill>
              </a:rPr>
              <a:t>: alíquota uniforme ou as progressivas devem gerar arrecadação = ou &gt; ao que seria arrecadado caso fossem implementadas alíquotas/bases iguais as do RGPS</a:t>
            </a:r>
          </a:p>
        </p:txBody>
      </p:sp>
    </p:spTree>
    <p:extLst>
      <p:ext uri="{BB962C8B-B14F-4D97-AF65-F5344CB8AC3E}">
        <p14:creationId xmlns:p14="http://schemas.microsoft.com/office/powerpoint/2010/main" val="1631207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Elbow Connector 20"/>
          <p:cNvCxnSpPr>
            <a:cxnSpLocks/>
          </p:cNvCxnSpPr>
          <p:nvPr/>
        </p:nvCxnSpPr>
        <p:spPr>
          <a:xfrm flipV="1">
            <a:off x="1269718" y="248953"/>
            <a:ext cx="7747467" cy="1075209"/>
          </a:xfrm>
          <a:prstGeom prst="bentConnector3">
            <a:avLst>
              <a:gd name="adj1" fmla="val 50000"/>
            </a:avLst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bject 12"/>
          <p:cNvSpPr txBox="1"/>
          <p:nvPr/>
        </p:nvSpPr>
        <p:spPr>
          <a:xfrm>
            <a:off x="239058" y="205151"/>
            <a:ext cx="5286390" cy="1012778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 marR="5080" lvl="0" algn="ctr">
              <a:lnSpc>
                <a:spcPts val="3800"/>
              </a:lnSpc>
              <a:spcBef>
                <a:spcPts val="610"/>
              </a:spcBef>
              <a:defRPr/>
            </a:pPr>
            <a:r>
              <a:rPr lang="pt-BR" sz="2800" b="1" spc="-65" dirty="0">
                <a:solidFill>
                  <a:srgbClr val="144A42"/>
                </a:solidFill>
                <a:latin typeface="Arial"/>
                <a:cs typeface="Arial"/>
              </a:rPr>
              <a:t>Da PEC 32/2020 - Reforma Administrativa - 24/09/2021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144A42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-1" y="-9136"/>
            <a:ext cx="136203" cy="1217706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 rot="5400000">
            <a:off x="109706" y="4784227"/>
            <a:ext cx="258705" cy="47811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7642306" y="-9448"/>
            <a:ext cx="1501694" cy="201701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-1" y="-9136"/>
            <a:ext cx="136203" cy="1217706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C510A40-8BE3-41A7-8E4E-D61117CE6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8235" y="2892496"/>
            <a:ext cx="8617953" cy="930260"/>
          </a:xfrm>
        </p:spPr>
        <p:txBody>
          <a:bodyPr/>
          <a:lstStyle/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dirty="0">
              <a:solidFill>
                <a:schemeClr val="tx1"/>
              </a:solidFill>
            </a:endParaRP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Vedados adicionais por tempo de serviço e aposentadoria compulsória como forma de punição (art. 37, XIII)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Tratamento diferenciado pensão por morte dos policiais decorrente do exercício ou em razão da função (</a:t>
            </a:r>
            <a:r>
              <a:rPr lang="pt-BR" strike="sngStrike" dirty="0">
                <a:solidFill>
                  <a:schemeClr val="tx1"/>
                </a:solidFill>
              </a:rPr>
              <a:t>agressão sofrida</a:t>
            </a:r>
            <a:r>
              <a:rPr lang="pt-BR" dirty="0">
                <a:solidFill>
                  <a:schemeClr val="tx1"/>
                </a:solidFill>
              </a:rPr>
              <a:t>): art. 40, § 7º 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Vedada cassação de aposentadoria como sanção (art. 40, § 10-A)</a:t>
            </a:r>
          </a:p>
        </p:txBody>
      </p:sp>
    </p:spTree>
    <p:extLst>
      <p:ext uri="{BB962C8B-B14F-4D97-AF65-F5344CB8AC3E}">
        <p14:creationId xmlns:p14="http://schemas.microsoft.com/office/powerpoint/2010/main" val="3151483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Elbow Connector 20"/>
          <p:cNvCxnSpPr>
            <a:cxnSpLocks/>
          </p:cNvCxnSpPr>
          <p:nvPr/>
        </p:nvCxnSpPr>
        <p:spPr>
          <a:xfrm flipV="1">
            <a:off x="1269718" y="248953"/>
            <a:ext cx="7747467" cy="1075209"/>
          </a:xfrm>
          <a:prstGeom prst="bentConnector3">
            <a:avLst>
              <a:gd name="adj1" fmla="val 50000"/>
            </a:avLst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bject 12"/>
          <p:cNvSpPr txBox="1"/>
          <p:nvPr/>
        </p:nvSpPr>
        <p:spPr>
          <a:xfrm>
            <a:off x="239058" y="205151"/>
            <a:ext cx="5286390" cy="1012778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 marR="5080" lvl="0" algn="ctr">
              <a:lnSpc>
                <a:spcPts val="3800"/>
              </a:lnSpc>
              <a:spcBef>
                <a:spcPts val="610"/>
              </a:spcBef>
              <a:defRPr/>
            </a:pPr>
            <a:r>
              <a:rPr lang="pt-BR" sz="2800" b="1" spc="-65" dirty="0">
                <a:solidFill>
                  <a:srgbClr val="144A42"/>
                </a:solidFill>
                <a:latin typeface="Arial"/>
                <a:cs typeface="Arial"/>
              </a:rPr>
              <a:t>Da PEC 32/2020 - Reforma Administrativa - 24/09/2021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144A42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-1" y="-9136"/>
            <a:ext cx="136203" cy="1217706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 rot="5400000">
            <a:off x="109706" y="4784227"/>
            <a:ext cx="258705" cy="47811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7642306" y="-9448"/>
            <a:ext cx="1501694" cy="201701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-1" y="-9136"/>
            <a:ext cx="136203" cy="1217706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C510A40-8BE3-41A7-8E4E-D61117CE6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8118" y="3140410"/>
            <a:ext cx="8617953" cy="930260"/>
          </a:xfrm>
        </p:spPr>
        <p:txBody>
          <a:bodyPr/>
          <a:lstStyle/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dirty="0">
              <a:solidFill>
                <a:schemeClr val="tx1"/>
              </a:solidFill>
            </a:endParaRP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Aposentadoria compulsória aos 75 anos p/ todos os segurados empregados da administração pública vinculados ao RGPS (art. 201, § 16) 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Aposentadoria c/ integralidade/paridade aos policiais federais que ingressaram antes da EC 103;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Pensão por morte de policiais federais decorrente de exercício ou em razão da função: vitalícia/integral </a:t>
            </a:r>
          </a:p>
        </p:txBody>
      </p:sp>
    </p:spTree>
    <p:extLst>
      <p:ext uri="{BB962C8B-B14F-4D97-AF65-F5344CB8AC3E}">
        <p14:creationId xmlns:p14="http://schemas.microsoft.com/office/powerpoint/2010/main" val="2759192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Elbow Connector 20"/>
          <p:cNvCxnSpPr>
            <a:cxnSpLocks/>
          </p:cNvCxnSpPr>
          <p:nvPr/>
        </p:nvCxnSpPr>
        <p:spPr>
          <a:xfrm flipV="1">
            <a:off x="1269718" y="248953"/>
            <a:ext cx="7747467" cy="1075209"/>
          </a:xfrm>
          <a:prstGeom prst="bentConnector3">
            <a:avLst>
              <a:gd name="adj1" fmla="val 50000"/>
            </a:avLst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bject 12"/>
          <p:cNvSpPr txBox="1"/>
          <p:nvPr/>
        </p:nvSpPr>
        <p:spPr>
          <a:xfrm>
            <a:off x="239058" y="205151"/>
            <a:ext cx="5286390" cy="1012778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 marR="5080" lvl="0" algn="ctr">
              <a:lnSpc>
                <a:spcPts val="3800"/>
              </a:lnSpc>
              <a:spcBef>
                <a:spcPts val="610"/>
              </a:spcBef>
              <a:defRPr/>
            </a:pPr>
            <a:r>
              <a:rPr lang="pt-BR" sz="2800" b="1" spc="-65" dirty="0">
                <a:solidFill>
                  <a:srgbClr val="144A42"/>
                </a:solidFill>
                <a:latin typeface="Arial"/>
                <a:cs typeface="Arial"/>
              </a:rPr>
              <a:t>Da PEC 32/2020 – Reforma Administrativa – 24/09/2021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144A42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-1" y="-9136"/>
            <a:ext cx="136203" cy="1217706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 rot="5400000">
            <a:off x="109706" y="4784227"/>
            <a:ext cx="258705" cy="47811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7642306" y="-9448"/>
            <a:ext cx="1501694" cy="201701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-1" y="-9136"/>
            <a:ext cx="136203" cy="1217706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C510A40-8BE3-41A7-8E4E-D61117CE6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058" y="3147310"/>
            <a:ext cx="8880977" cy="930260"/>
          </a:xfrm>
        </p:spPr>
        <p:txBody>
          <a:bodyPr/>
          <a:lstStyle/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dirty="0">
              <a:solidFill>
                <a:schemeClr val="tx1"/>
              </a:solidFill>
            </a:endParaRP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Obrigatória plataforma eletrônica p/ transparência da gestão de recursos públicos e ações voltadas à boa governança, “com a finalidade de avaliar, direcionar e monitorar a gestão dos recursos públicos” (art. 37, XIV, § 3º-A).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Não cômputo no limite remuneratório de parcelas indenizatórias (art. 37, § 11)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Estende a vedação de incorporação de vantagens transitórias/funções a todos os empregados/serv. públicos (art. 39, §$ 9º e 20)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6009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Elbow Connector 20"/>
          <p:cNvCxnSpPr>
            <a:cxnSpLocks/>
          </p:cNvCxnSpPr>
          <p:nvPr/>
        </p:nvCxnSpPr>
        <p:spPr>
          <a:xfrm flipV="1">
            <a:off x="1269718" y="248953"/>
            <a:ext cx="7747467" cy="1075209"/>
          </a:xfrm>
          <a:prstGeom prst="bentConnector3">
            <a:avLst>
              <a:gd name="adj1" fmla="val 50000"/>
            </a:avLst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bject 12"/>
          <p:cNvSpPr txBox="1"/>
          <p:nvPr/>
        </p:nvSpPr>
        <p:spPr>
          <a:xfrm>
            <a:off x="239058" y="205151"/>
            <a:ext cx="5286390" cy="1012778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 marR="5080" lvl="0" algn="ctr">
              <a:lnSpc>
                <a:spcPts val="3800"/>
              </a:lnSpc>
              <a:spcBef>
                <a:spcPts val="610"/>
              </a:spcBef>
              <a:defRPr/>
            </a:pPr>
            <a:r>
              <a:rPr lang="pt-BR" sz="2800" b="1" spc="-65" dirty="0">
                <a:solidFill>
                  <a:srgbClr val="144A42"/>
                </a:solidFill>
                <a:latin typeface="Arial"/>
                <a:cs typeface="Arial"/>
              </a:rPr>
              <a:t>Da PEC 32/2020 – Reforma Administrativa – 24/09/2021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144A42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-1" y="-9136"/>
            <a:ext cx="136203" cy="1217706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 rot="5400000">
            <a:off x="109706" y="4784227"/>
            <a:ext cx="258705" cy="47811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7642306" y="-9448"/>
            <a:ext cx="1501694" cy="201701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-1" y="-9136"/>
            <a:ext cx="136203" cy="1217706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C510A40-8BE3-41A7-8E4E-D61117CE6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198" y="3254101"/>
            <a:ext cx="8880977" cy="930260"/>
          </a:xfrm>
        </p:spPr>
        <p:txBody>
          <a:bodyPr/>
          <a:lstStyle/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dirty="0">
              <a:solidFill>
                <a:schemeClr val="tx1"/>
              </a:solidFill>
            </a:endParaRP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Perda de cargo efetivo em caso de avaliação insatisfatória de desempenho ou extinção de cargo desnecessário (art. 41, §§ 1º, III, 3º)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Guardas municipais integram a segurança pública (art. 144, VII e § 8º)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Limites c/ gastos de pessoal: redução transitória de 25% da jornada/ remuneração, conforme lei federal, que deverá tratar cargos exclusivos de Estado de forma diferenciada (art. 169, §§ 3º, I-A, 7º e art. 247)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524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Elbow Connector 20"/>
          <p:cNvCxnSpPr>
            <a:cxnSpLocks/>
          </p:cNvCxnSpPr>
          <p:nvPr/>
        </p:nvCxnSpPr>
        <p:spPr>
          <a:xfrm flipV="1">
            <a:off x="1396533" y="486781"/>
            <a:ext cx="7747467" cy="1075209"/>
          </a:xfrm>
          <a:prstGeom prst="bentConnector3">
            <a:avLst>
              <a:gd name="adj1" fmla="val 50000"/>
            </a:avLst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-1" y="-9136"/>
            <a:ext cx="136203" cy="1217706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 rot="5400000">
            <a:off x="109706" y="4784227"/>
            <a:ext cx="258705" cy="47811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7642306" y="-9448"/>
            <a:ext cx="1501694" cy="201701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-1" y="-9136"/>
            <a:ext cx="136203" cy="1217706"/>
          </a:xfrm>
          <a:prstGeom prst="rect">
            <a:avLst/>
          </a:prstGeom>
          <a:solidFill>
            <a:srgbClr val="FBC1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C510A40-8BE3-41A7-8E4E-D61117CE6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4856" y="1641490"/>
            <a:ext cx="7772400" cy="93026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pt-BR" b="1" spc="-65" dirty="0">
                <a:solidFill>
                  <a:srgbClr val="144A42"/>
                </a:solidFill>
                <a:latin typeface="Arial"/>
                <a:cs typeface="Arial"/>
              </a:rPr>
              <a:t>Vamos ouvir </a:t>
            </a:r>
            <a:r>
              <a:rPr lang="pt-BR" b="1" spc="-65">
                <a:solidFill>
                  <a:srgbClr val="144A42"/>
                </a:solidFill>
                <a:latin typeface="Arial"/>
                <a:cs typeface="Arial"/>
              </a:rPr>
              <a:t>vocês agora...</a:t>
            </a:r>
            <a:endParaRPr lang="pt-BR" dirty="0">
              <a:solidFill>
                <a:srgbClr val="144A42"/>
              </a:solidFill>
              <a:latin typeface="Arial"/>
              <a:cs typeface="Arial"/>
            </a:endParaRPr>
          </a:p>
          <a:p>
            <a:pPr>
              <a:spcBef>
                <a:spcPts val="0"/>
              </a:spcBef>
            </a:pP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110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91" y="1"/>
            <a:ext cx="9141619" cy="5143499"/>
          </a:xfrm>
          <a:prstGeom prst="rect">
            <a:avLst/>
          </a:prstGeom>
          <a:solidFill>
            <a:srgbClr val="FBFE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0" name="Rectangle 9"/>
          <p:cNvSpPr/>
          <p:nvPr/>
        </p:nvSpPr>
        <p:spPr>
          <a:xfrm>
            <a:off x="8643159" y="2735494"/>
            <a:ext cx="562613" cy="150722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accent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rot="5400000">
            <a:off x="5747207" y="-502970"/>
            <a:ext cx="277404" cy="128334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" name="Rectangle 11"/>
          <p:cNvSpPr/>
          <p:nvPr/>
        </p:nvSpPr>
        <p:spPr>
          <a:xfrm rot="5400000">
            <a:off x="1550166" y="4363126"/>
            <a:ext cx="277404" cy="128334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5" name="Rectangle 14"/>
          <p:cNvSpPr/>
          <p:nvPr/>
        </p:nvSpPr>
        <p:spPr>
          <a:xfrm>
            <a:off x="1192" y="610189"/>
            <a:ext cx="562613" cy="150722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accent2"/>
              </a:solidFill>
            </a:endParaRPr>
          </a:p>
        </p:txBody>
      </p:sp>
      <p:pic>
        <p:nvPicPr>
          <p:cNvPr id="8" name="Picture 10" descr="assinatura-4.png">
            <a:extLst>
              <a:ext uri="{FF2B5EF4-FFF2-40B4-BE49-F238E27FC236}">
                <a16:creationId xmlns:a16="http://schemas.microsoft.com/office/drawing/2014/main" id="{E441C8C4-F139-48FB-938B-D960504943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87"/>
          <a:stretch/>
        </p:blipFill>
        <p:spPr>
          <a:xfrm>
            <a:off x="4458683" y="2372548"/>
            <a:ext cx="1531063" cy="649523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605FBBB8-D5FE-47E4-A2BC-6C3F12518992}"/>
              </a:ext>
            </a:extLst>
          </p:cNvPr>
          <p:cNvSpPr txBox="1"/>
          <p:nvPr/>
        </p:nvSpPr>
        <p:spPr>
          <a:xfrm>
            <a:off x="2978727" y="2528032"/>
            <a:ext cx="13434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800" b="1" dirty="0"/>
              <a:t>MINISTÉRIO DO</a:t>
            </a:r>
          </a:p>
          <a:p>
            <a:pPr algn="r"/>
            <a:r>
              <a:rPr lang="pt-BR" sz="800" b="1" dirty="0"/>
              <a:t>TRABALHO E PREVIDÊNCIA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CD8F07A1-57B9-4726-91CB-28996245677B}"/>
              </a:ext>
            </a:extLst>
          </p:cNvPr>
          <p:cNvSpPr/>
          <p:nvPr/>
        </p:nvSpPr>
        <p:spPr>
          <a:xfrm>
            <a:off x="2749874" y="1268146"/>
            <a:ext cx="3497414" cy="84926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Muito Obrigado!</a:t>
            </a:r>
          </a:p>
        </p:txBody>
      </p:sp>
    </p:spTree>
    <p:extLst>
      <p:ext uri="{BB962C8B-B14F-4D97-AF65-F5344CB8AC3E}">
        <p14:creationId xmlns:p14="http://schemas.microsoft.com/office/powerpoint/2010/main" val="3950533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dentidade Trabalho">
      <a:dk1>
        <a:sysClr val="windowText" lastClr="000000"/>
      </a:dk1>
      <a:lt1>
        <a:sysClr val="window" lastClr="FFFFFF"/>
      </a:lt1>
      <a:dk2>
        <a:srgbClr val="124139"/>
      </a:dk2>
      <a:lt2>
        <a:srgbClr val="E7E6E6"/>
      </a:lt2>
      <a:accent1>
        <a:srgbClr val="10352E"/>
      </a:accent1>
      <a:accent2>
        <a:srgbClr val="26C1FF"/>
      </a:accent2>
      <a:accent3>
        <a:srgbClr val="FBC109"/>
      </a:accent3>
      <a:accent4>
        <a:srgbClr val="FC218B"/>
      </a:accent4>
      <a:accent5>
        <a:srgbClr val="FD6D11"/>
      </a:accent5>
      <a:accent6>
        <a:srgbClr val="70AD47"/>
      </a:accent6>
      <a:hlink>
        <a:srgbClr val="FC218B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BC109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4496</TotalTime>
  <Words>885</Words>
  <Application>Microsoft Office PowerPoint</Application>
  <PresentationFormat>Apresentação na tela (16:9)</PresentationFormat>
  <Paragraphs>100</Paragraphs>
  <Slides>18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4" baseType="lpstr">
      <vt:lpstr>Arial</vt:lpstr>
      <vt:lpstr>Calibri</vt:lpstr>
      <vt:lpstr>Myriad Pro</vt:lpstr>
      <vt:lpstr>Raleway</vt:lpstr>
      <vt:lpstr>Wingdings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</dc:title>
  <dc:creator>Bernardo Patta Schettini - SPREV</dc:creator>
  <cp:lastModifiedBy>allex albert</cp:lastModifiedBy>
  <cp:revision>285</cp:revision>
  <dcterms:created xsi:type="dcterms:W3CDTF">2019-10-29T19:03:47Z</dcterms:created>
  <dcterms:modified xsi:type="dcterms:W3CDTF">2021-10-21T11:03:24Z</dcterms:modified>
</cp:coreProperties>
</file>