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3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6" r:id="rId12"/>
    <p:sldId id="297" r:id="rId13"/>
    <p:sldId id="298" r:id="rId14"/>
    <p:sldId id="299" r:id="rId15"/>
    <p:sldId id="300" r:id="rId16"/>
    <p:sldId id="302" r:id="rId17"/>
    <p:sldId id="301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1589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120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28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79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944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514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95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768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08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856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351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A81D8-D506-4E01-B248-7FA494118BAE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AD3FA-0A7B-4F94-86E9-FE7B507EF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628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lattes.cnpq.br/6304137576099093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lattes.cnpq.br/630413757609909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6"/>
          <p:cNvSpPr txBox="1">
            <a:spLocks/>
          </p:cNvSpPr>
          <p:nvPr/>
        </p:nvSpPr>
        <p:spPr>
          <a:xfrm>
            <a:off x="6677024" y="310016"/>
            <a:ext cx="5343525" cy="6270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3800" b="1" dirty="0" smtClean="0">
                <a:solidFill>
                  <a:srgbClr val="FF0000"/>
                </a:solidFill>
              </a:rPr>
              <a:t>Aposentadorias Especiais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3800" b="1" dirty="0" smtClean="0">
                <a:solidFill>
                  <a:srgbClr val="FF0000"/>
                </a:solidFill>
              </a:rPr>
              <a:t>e a EC 103/19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pt-BR" sz="30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pt-BR" sz="3000" b="1" dirty="0" smtClean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3000" b="1" dirty="0" smtClean="0"/>
              <a:t>FERNANDO </a:t>
            </a:r>
            <a:r>
              <a:rPr lang="pt-BR" sz="3000" b="1" dirty="0"/>
              <a:t>F. </a:t>
            </a:r>
            <a:r>
              <a:rPr lang="pt-BR" sz="3000" b="1" dirty="0" smtClean="0"/>
              <a:t>CALAZANS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550" b="1" dirty="0" smtClean="0"/>
              <a:t>fernando_ffc@yahoo.com.br</a:t>
            </a:r>
          </a:p>
          <a:p>
            <a:pPr marL="0" indent="0" algn="ctr">
              <a:buNone/>
            </a:pPr>
            <a:r>
              <a:rPr lang="pt-BR" sz="1400" b="1" dirty="0" smtClean="0"/>
              <a:t>Currículo: </a:t>
            </a:r>
            <a:r>
              <a:rPr lang="pt-BR" sz="1400" b="1" dirty="0" smtClean="0">
                <a:hlinkClick r:id="rId2"/>
              </a:rPr>
              <a:t>http://lattes.cnpq.br/6304137576099093</a:t>
            </a:r>
            <a:endParaRPr lang="pt-BR" sz="1400" b="1" dirty="0"/>
          </a:p>
        </p:txBody>
      </p:sp>
      <p:pic>
        <p:nvPicPr>
          <p:cNvPr id="3" name="Picture 2" descr="https://amiprem.com.br/wp-content/uploads/2021/08/indic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4" y="310017"/>
            <a:ext cx="6270625" cy="627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953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É razoável pensar nisto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22877" y="1732723"/>
            <a:ext cx="10680010" cy="39358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dirty="0"/>
              <a:t>“A paciência não é um vitral gracioso para as suas obras de lazer. É amparo destinado aos obstáculos.</a:t>
            </a:r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dirty="0"/>
              <a:t>A serenidade não é jardim para os seus dias dourados. É suprimento de paz para as decepções de seu caminho. [...]</a:t>
            </a:r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dirty="0"/>
              <a:t>A tolerância não é saboroso vinho para os seus minutos de camaradagem. É porta valiosa para que você demonstre boa-vontade, ante os companheiros menos evolvidos.”</a:t>
            </a:r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000" dirty="0"/>
              <a:t>(XAVIER, Francisco Cândido. Agenda Cristã (André Luiz). Rio de Janeiro: FEB, 2001, 37 ed., p. 93-95)</a:t>
            </a:r>
          </a:p>
        </p:txBody>
      </p:sp>
    </p:spTree>
    <p:extLst>
      <p:ext uri="{BB962C8B-B14F-4D97-AF65-F5344CB8AC3E}">
        <p14:creationId xmlns:p14="http://schemas.microsoft.com/office/powerpoint/2010/main" val="30491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Sumário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7225" y="1707222"/>
            <a:ext cx="10944226" cy="27190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500" b="1" dirty="0"/>
              <a:t>1) </a:t>
            </a:r>
            <a:r>
              <a:rPr lang="pt-BR" sz="2500" dirty="0"/>
              <a:t>Natureza jurídica e fundamento</a:t>
            </a:r>
          </a:p>
          <a:p>
            <a:pPr marL="0" indent="0">
              <a:buNone/>
            </a:pPr>
            <a:endParaRPr lang="pt-BR" sz="1400" b="1" dirty="0"/>
          </a:p>
          <a:p>
            <a:pPr marL="0" indent="0">
              <a:buNone/>
            </a:pPr>
            <a:r>
              <a:rPr lang="pt-BR" sz="2500" b="1" dirty="0"/>
              <a:t>2) </a:t>
            </a:r>
            <a:r>
              <a:rPr lang="pt-BR" sz="2500" dirty="0"/>
              <a:t>Regramento anterior</a:t>
            </a:r>
          </a:p>
          <a:p>
            <a:pPr marL="0" indent="0">
              <a:buNone/>
            </a:pPr>
            <a:endParaRPr lang="pt-BR" sz="1400" b="1" dirty="0"/>
          </a:p>
          <a:p>
            <a:pPr marL="0" indent="0">
              <a:buNone/>
            </a:pPr>
            <a:r>
              <a:rPr lang="pt-BR" sz="2500" b="1" dirty="0"/>
              <a:t>3) </a:t>
            </a:r>
            <a:r>
              <a:rPr lang="pt-BR" sz="2500" dirty="0"/>
              <a:t>Regramento atual (EC 103/2019)</a:t>
            </a:r>
          </a:p>
          <a:p>
            <a:pPr marL="0" indent="0">
              <a:buNone/>
            </a:pPr>
            <a:endParaRPr lang="pt-BR" sz="1400" b="1" dirty="0"/>
          </a:p>
          <a:p>
            <a:pPr marL="0" indent="0">
              <a:buNone/>
            </a:pPr>
            <a:r>
              <a:rPr lang="pt-BR" sz="2500" b="1" dirty="0"/>
              <a:t>4) </a:t>
            </a:r>
            <a:r>
              <a:rPr lang="pt-BR" sz="2500" dirty="0"/>
              <a:t>Competência legislativa</a:t>
            </a:r>
          </a:p>
        </p:txBody>
      </p:sp>
    </p:spTree>
    <p:extLst>
      <p:ext uri="{BB962C8B-B14F-4D97-AF65-F5344CB8AC3E}">
        <p14:creationId xmlns:p14="http://schemas.microsoft.com/office/powerpoint/2010/main" val="1142020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Sumário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7225" y="1616529"/>
            <a:ext cx="10944226" cy="3336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500" b="1" dirty="0"/>
              <a:t>1) Natureza jurídica e fundamento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2) Regramento anterior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3) Regramento atual (EC 103/2019)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4) Competência legislativa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5) Jurisprudência do STF</a:t>
            </a:r>
          </a:p>
        </p:txBody>
      </p:sp>
    </p:spTree>
    <p:extLst>
      <p:ext uri="{BB962C8B-B14F-4D97-AF65-F5344CB8AC3E}">
        <p14:creationId xmlns:p14="http://schemas.microsoft.com/office/powerpoint/2010/main" val="2751979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28649" y="2073729"/>
            <a:ext cx="11020425" cy="233634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b="1" dirty="0"/>
              <a:t>Natureza jurídica:</a:t>
            </a:r>
            <a:r>
              <a:rPr lang="pt-BR" sz="2500" dirty="0"/>
              <a:t> espécie de aposentadoria voluntária, por tempo de contribuição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b="1" dirty="0"/>
              <a:t>Fundamento:</a:t>
            </a:r>
            <a:r>
              <a:rPr lang="pt-BR" sz="2500" dirty="0"/>
              <a:t> reparação financeira </a:t>
            </a:r>
            <a:r>
              <a:rPr lang="pt-BR" sz="2500" dirty="0" smtClean="0"/>
              <a:t>devida ao </a:t>
            </a:r>
            <a:r>
              <a:rPr lang="pt-BR" sz="2500" dirty="0"/>
              <a:t>servidor </a:t>
            </a:r>
            <a:r>
              <a:rPr lang="pt-BR" sz="2500" dirty="0" smtClean="0"/>
              <a:t>público sujeito </a:t>
            </a:r>
            <a:r>
              <a:rPr lang="pt-BR" sz="2500" dirty="0"/>
              <a:t>a condições inadequadas de trabalho.</a:t>
            </a:r>
            <a:endParaRPr lang="pt-BR" sz="25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Natureza jurídica e fundamento</a:t>
            </a:r>
          </a:p>
        </p:txBody>
      </p:sp>
    </p:spTree>
    <p:extLst>
      <p:ext uri="{BB962C8B-B14F-4D97-AF65-F5344CB8AC3E}">
        <p14:creationId xmlns:p14="http://schemas.microsoft.com/office/powerpoint/2010/main" val="423132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Sumário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7225" y="1735798"/>
            <a:ext cx="10944226" cy="25579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500" dirty="0"/>
              <a:t>1) Natureza jurídica e fundamento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b="1" dirty="0"/>
              <a:t>2) Regramento anterior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3) Regramento atual (EC 103/2019)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4) Competência legislativa</a:t>
            </a:r>
          </a:p>
        </p:txBody>
      </p:sp>
    </p:spTree>
    <p:extLst>
      <p:ext uri="{BB962C8B-B14F-4D97-AF65-F5344CB8AC3E}">
        <p14:creationId xmlns:p14="http://schemas.microsoft.com/office/powerpoint/2010/main" val="3907239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61999" y="1435554"/>
            <a:ext cx="11020425" cy="424134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b="1" dirty="0"/>
              <a:t>FUNDAMENTO:</a:t>
            </a:r>
            <a:r>
              <a:rPr lang="pt-BR" sz="2500" dirty="0"/>
              <a:t> art. 40, § 4º, CF/88, redação da EC 47/2005.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b="1" u="sng" dirty="0"/>
              <a:t>Regra</a:t>
            </a:r>
            <a:r>
              <a:rPr lang="pt-BR" sz="2500" b="1" dirty="0"/>
              <a:t>:</a:t>
            </a:r>
            <a:r>
              <a:rPr lang="pt-BR" sz="2500" dirty="0"/>
              <a:t> vedados </a:t>
            </a:r>
            <a:r>
              <a:rPr lang="pt-BR" sz="2500" u="sng" dirty="0"/>
              <a:t>requisitos e critérios</a:t>
            </a:r>
            <a:r>
              <a:rPr lang="pt-BR" sz="2500" dirty="0"/>
              <a:t> diferenciados para aposentadorias.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b="1" u="sng" dirty="0"/>
              <a:t>Exceção</a:t>
            </a:r>
            <a:r>
              <a:rPr lang="pt-BR" sz="2500" b="1" dirty="0"/>
              <a:t>:</a:t>
            </a:r>
            <a:r>
              <a:rPr lang="pt-BR" sz="2500" dirty="0"/>
              <a:t> é possível, nos termos da </a:t>
            </a:r>
            <a:r>
              <a:rPr lang="pt-BR" sz="2500" u="sng" dirty="0"/>
              <a:t>lei complementar</a:t>
            </a:r>
            <a:r>
              <a:rPr lang="pt-BR" sz="2500" dirty="0"/>
              <a:t>, para: </a:t>
            </a:r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dirty="0"/>
              <a:t>- atividades sob condições especiais que prejudiquem a saúde/</a:t>
            </a:r>
            <a:r>
              <a:rPr lang="pt-BR" sz="2500" u="sng" dirty="0"/>
              <a:t>integridade física</a:t>
            </a:r>
            <a:r>
              <a:rPr lang="pt-BR" sz="2500" dirty="0"/>
              <a:t>,</a:t>
            </a:r>
          </a:p>
          <a:p>
            <a:pPr marL="0" indent="0" algn="just">
              <a:buNone/>
            </a:pPr>
            <a:r>
              <a:rPr lang="pt-BR" sz="2500" dirty="0"/>
              <a:t>- deficientes,</a:t>
            </a:r>
          </a:p>
          <a:p>
            <a:pPr marL="0" indent="0" algn="just">
              <a:buNone/>
            </a:pPr>
            <a:r>
              <a:rPr lang="pt-BR" sz="2500" dirty="0"/>
              <a:t>- atividades de risco.</a:t>
            </a:r>
            <a:endParaRPr lang="pt-BR" sz="25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Regramento anterior</a:t>
            </a:r>
          </a:p>
        </p:txBody>
      </p:sp>
    </p:spTree>
    <p:extLst>
      <p:ext uri="{BB962C8B-B14F-4D97-AF65-F5344CB8AC3E}">
        <p14:creationId xmlns:p14="http://schemas.microsoft.com/office/powerpoint/2010/main" val="1053828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43339" y="1869975"/>
            <a:ext cx="11145491" cy="2764971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500" b="1" dirty="0"/>
              <a:t>IN MPS 1/2010:</a:t>
            </a:r>
            <a:r>
              <a:rPr lang="pt-BR" sz="2500" dirty="0"/>
              <a:t> análise pedidos de aposentadoria especial (art. 57 da Lei 8.213). </a:t>
            </a:r>
          </a:p>
          <a:p>
            <a:pPr marL="514350" indent="-514350" algn="just">
              <a:buFont typeface="+mj-lt"/>
              <a:buAutoNum type="arabicPeriod"/>
            </a:pPr>
            <a:endParaRPr lang="pt-BR" sz="3500" dirty="0"/>
          </a:p>
          <a:p>
            <a:pPr marL="457200" indent="-457200" algn="just">
              <a:buFont typeface="+mj-lt"/>
              <a:buAutoNum type="arabicPeriod"/>
            </a:pPr>
            <a:r>
              <a:rPr lang="pt-BR" sz="2500" b="1" dirty="0"/>
              <a:t>Súmula vinculante 33:</a:t>
            </a:r>
            <a:r>
              <a:rPr lang="pt-BR" sz="2500" dirty="0"/>
              <a:t> aplicação do art. 57 da Lei 8.213 na “análise do pedido”.</a:t>
            </a:r>
          </a:p>
          <a:p>
            <a:pPr marL="514350" indent="-514350" algn="just">
              <a:buFont typeface="+mj-lt"/>
              <a:buAutoNum type="arabicPeriod"/>
            </a:pPr>
            <a:endParaRPr lang="pt-BR" sz="3500" dirty="0"/>
          </a:p>
          <a:p>
            <a:pPr marL="457200" indent="-457200" algn="just">
              <a:buFont typeface="+mj-lt"/>
              <a:buAutoNum type="arabicPeriod"/>
            </a:pPr>
            <a:r>
              <a:rPr lang="pt-BR" sz="2500" b="1" u="sng" dirty="0"/>
              <a:t>ATENÇÃO</a:t>
            </a:r>
            <a:r>
              <a:rPr lang="pt-BR" sz="2500" b="1" dirty="0"/>
              <a:t>: STF (RE 1.014.286):</a:t>
            </a:r>
            <a:r>
              <a:rPr lang="pt-BR" sz="2500" dirty="0"/>
              <a:t> conversão de tempo especial em comum.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198927"/>
            <a:ext cx="12191999" cy="1268752"/>
          </a:xfrm>
        </p:spPr>
        <p:txBody>
          <a:bodyPr>
            <a:noAutofit/>
          </a:bodyPr>
          <a:lstStyle/>
          <a:p>
            <a:r>
              <a:rPr lang="pt-BR" sz="37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Servidor que realiza atividades que prejudicam a saúde/integridade física</a:t>
            </a:r>
          </a:p>
        </p:txBody>
      </p:sp>
    </p:spTree>
    <p:extLst>
      <p:ext uri="{BB962C8B-B14F-4D97-AF65-F5344CB8AC3E}">
        <p14:creationId xmlns:p14="http://schemas.microsoft.com/office/powerpoint/2010/main" val="3600048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28649" y="1672849"/>
            <a:ext cx="11020425" cy="330996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b="1" dirty="0"/>
              <a:t>Lei Complementar nº 142/2013: </a:t>
            </a:r>
            <a:r>
              <a:rPr lang="pt-BR" sz="2500" dirty="0"/>
              <a:t>disciplina a aposentadoria especial no INSS.</a:t>
            </a:r>
          </a:p>
          <a:p>
            <a:pPr marL="0" indent="0" algn="just">
              <a:buNone/>
            </a:pPr>
            <a:endParaRPr lang="pt-BR" sz="2500" b="1" dirty="0"/>
          </a:p>
          <a:p>
            <a:pPr marL="0" indent="0" algn="just">
              <a:buNone/>
            </a:pPr>
            <a:r>
              <a:rPr lang="pt-BR" sz="2500" b="1" dirty="0"/>
              <a:t>MI 4153 AgR / MS, Rel. Min. LUIZ FUX, j. 27/9/2013:</a:t>
            </a:r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b="1" dirty="0"/>
              <a:t>1) Antes da LC 142/03:</a:t>
            </a:r>
            <a:r>
              <a:rPr lang="pt-BR" sz="2500" dirty="0"/>
              <a:t> aplicação do art. 57 da Lei 8.213/91 para verificação do cumprimento dos requisitos para aposentadoria especial do </a:t>
            </a:r>
            <a:r>
              <a:rPr lang="pt-BR" sz="2500" b="1" u="sng" dirty="0"/>
              <a:t>servidor</a:t>
            </a:r>
            <a:r>
              <a:rPr lang="pt-BR" sz="2500" dirty="0"/>
              <a:t> </a:t>
            </a:r>
            <a:r>
              <a:rPr lang="pt-BR" sz="2500" b="1" u="sng" dirty="0"/>
              <a:t>deficiente</a:t>
            </a:r>
            <a:r>
              <a:rPr lang="pt-BR" sz="2500" dirty="0"/>
              <a:t>.</a:t>
            </a:r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b="1" dirty="0"/>
              <a:t>2) Pós-LC 142/13:</a:t>
            </a:r>
            <a:r>
              <a:rPr lang="pt-BR" sz="2500" dirty="0"/>
              <a:t> aferição será feita nos moldes previstos na LC 142/2013.</a:t>
            </a:r>
            <a:endParaRPr lang="pt-BR" sz="2500" b="1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Servidor com deficiência</a:t>
            </a:r>
          </a:p>
        </p:txBody>
      </p:sp>
    </p:spTree>
    <p:extLst>
      <p:ext uri="{BB962C8B-B14F-4D97-AF65-F5344CB8AC3E}">
        <p14:creationId xmlns:p14="http://schemas.microsoft.com/office/powerpoint/2010/main" val="2735171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28649" y="1883229"/>
            <a:ext cx="11020425" cy="276497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b="1" dirty="0"/>
              <a:t>Instrução Normativa SPPS 02/2014:</a:t>
            </a:r>
            <a:r>
              <a:rPr lang="pt-BR" sz="2500" dirty="0"/>
              <a:t>  cumprimento dos Mandados de Injunção. 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b="1" dirty="0"/>
              <a:t>Portaria Interministerial SDH-MPS-MF-MPOG-AGU 01/2014:</a:t>
            </a:r>
            <a:r>
              <a:rPr lang="pt-BR" sz="2500" dirty="0"/>
              <a:t> Define os critérios da avaliação médico-funcional e fixa critérios de pontuação para definição do grau de deficiência.</a:t>
            </a:r>
          </a:p>
        </p:txBody>
      </p:sp>
    </p:spTree>
    <p:extLst>
      <p:ext uri="{BB962C8B-B14F-4D97-AF65-F5344CB8AC3E}">
        <p14:creationId xmlns:p14="http://schemas.microsoft.com/office/powerpoint/2010/main" val="2281144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Sumário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7225" y="1735797"/>
            <a:ext cx="10944226" cy="26506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500" dirty="0"/>
              <a:t>1) Natureza jurídica e fundamento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2) Regramento anterior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b="1" dirty="0"/>
              <a:t>3) Regramento atual (EC 103/2019)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4) Competência legislativa</a:t>
            </a:r>
          </a:p>
        </p:txBody>
      </p:sp>
    </p:spTree>
    <p:extLst>
      <p:ext uri="{BB962C8B-B14F-4D97-AF65-F5344CB8AC3E}">
        <p14:creationId xmlns:p14="http://schemas.microsoft.com/office/powerpoint/2010/main" val="3773530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50356" y="1441352"/>
            <a:ext cx="11550097" cy="473416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dirty="0"/>
              <a:t>Lei complementar poderá fixar </a:t>
            </a:r>
            <a:r>
              <a:rPr lang="pt-BR" sz="2500" u="sng" dirty="0"/>
              <a:t>idade e tempo diferenciados</a:t>
            </a:r>
            <a:r>
              <a:rPr lang="pt-BR" sz="2500" dirty="0"/>
              <a:t> para aposentadoria de:</a:t>
            </a:r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dirty="0"/>
              <a:t>- servidores com </a:t>
            </a:r>
            <a:r>
              <a:rPr lang="pt-BR" sz="2500" u="sng" dirty="0"/>
              <a:t>deficiência</a:t>
            </a:r>
            <a:r>
              <a:rPr lang="pt-BR" sz="2500" dirty="0"/>
              <a:t> (§ 4º-A)</a:t>
            </a:r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dirty="0"/>
              <a:t>- servidores ocupantes do cargo de agente penitenciário, de agente socioeducativo ou de </a:t>
            </a:r>
            <a:r>
              <a:rPr lang="pt-BR" sz="2500" u="sng" dirty="0"/>
              <a:t>policial federal/civil</a:t>
            </a:r>
            <a:r>
              <a:rPr lang="pt-BR" sz="2500" dirty="0"/>
              <a:t> (§ 4º-B)</a:t>
            </a:r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dirty="0"/>
              <a:t>- servidores que realizem </a:t>
            </a:r>
            <a:r>
              <a:rPr lang="pt-BR" sz="2500" u="sng" dirty="0"/>
              <a:t>atividades que prejudicam a saúde</a:t>
            </a:r>
            <a:r>
              <a:rPr lang="pt-BR" sz="2500" dirty="0"/>
              <a:t> (§ 4º-C)</a:t>
            </a:r>
          </a:p>
          <a:p>
            <a:pPr marL="0" indent="0" algn="ctr">
              <a:buNone/>
            </a:pPr>
            <a:endParaRPr lang="pt-BR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2500" b="1" u="sng" dirty="0">
                <a:solidFill>
                  <a:schemeClr val="accent6">
                    <a:lumMod val="75000"/>
                  </a:schemeClr>
                </a:solidFill>
              </a:rPr>
              <a:t>Exclusão de</a:t>
            </a:r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marL="0" indent="0" algn="ctr">
              <a:buNone/>
            </a:pPr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“critérios” diferenciados e atividades que prejudicam a “integridade física”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Regramento atual</a:t>
            </a:r>
          </a:p>
        </p:txBody>
      </p:sp>
    </p:spTree>
    <p:extLst>
      <p:ext uri="{BB962C8B-B14F-4D97-AF65-F5344CB8AC3E}">
        <p14:creationId xmlns:p14="http://schemas.microsoft.com/office/powerpoint/2010/main" val="2104731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Sumário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7225" y="1735797"/>
            <a:ext cx="10944226" cy="26374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500" dirty="0"/>
              <a:t>1) Natureza jurídica e fundamento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2) Regramento anterior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dirty="0"/>
              <a:t>3) Regramento atual (EC 103/2019)</a:t>
            </a:r>
          </a:p>
          <a:p>
            <a:pPr marL="0" indent="0">
              <a:buNone/>
            </a:pPr>
            <a:endParaRPr lang="pt-BR" sz="1400" dirty="0"/>
          </a:p>
          <a:p>
            <a:pPr marL="0" indent="0">
              <a:buNone/>
            </a:pPr>
            <a:r>
              <a:rPr lang="pt-BR" sz="2500" b="1" dirty="0"/>
              <a:t>4) Competência legislativa</a:t>
            </a:r>
          </a:p>
        </p:txBody>
      </p:sp>
    </p:spTree>
    <p:extLst>
      <p:ext uri="{BB962C8B-B14F-4D97-AF65-F5344CB8AC3E}">
        <p14:creationId xmlns:p14="http://schemas.microsoft.com/office/powerpoint/2010/main" val="816107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2145" y="2196735"/>
            <a:ext cx="11020425" cy="191144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dirty="0"/>
              <a:t>1) Quanto à </a:t>
            </a:r>
            <a:r>
              <a:rPr lang="pt-BR" sz="2500" b="1" dirty="0"/>
              <a:t>idade e tempo</a:t>
            </a:r>
            <a:r>
              <a:rPr lang="pt-BR" sz="2500" dirty="0"/>
              <a:t> (art. 40, §§ 4º-A, B e C): </a:t>
            </a:r>
            <a:r>
              <a:rPr lang="pt-BR" sz="2500" b="1" u="sng" dirty="0">
                <a:solidFill>
                  <a:schemeClr val="accent6">
                    <a:lumMod val="75000"/>
                  </a:schemeClr>
                </a:solidFill>
              </a:rPr>
              <a:t>lei complementar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/>
              <a:t>2) Quanto à </a:t>
            </a:r>
            <a:r>
              <a:rPr lang="pt-BR" sz="2500" b="1" dirty="0"/>
              <a:t>forma de cálculo</a:t>
            </a:r>
            <a:r>
              <a:rPr lang="pt-BR" sz="2500" dirty="0"/>
              <a:t> (e reajuste) (art. 40, § 3º): </a:t>
            </a:r>
            <a:r>
              <a:rPr lang="pt-BR" sz="2500" b="1" u="sng" dirty="0">
                <a:solidFill>
                  <a:schemeClr val="accent6">
                    <a:lumMod val="75000"/>
                  </a:schemeClr>
                </a:solidFill>
              </a:rPr>
              <a:t>lei</a:t>
            </a:r>
            <a:endParaRPr lang="pt-BR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Competência legislativa dos entes</a:t>
            </a:r>
          </a:p>
        </p:txBody>
      </p:sp>
    </p:spTree>
    <p:extLst>
      <p:ext uri="{BB962C8B-B14F-4D97-AF65-F5344CB8AC3E}">
        <p14:creationId xmlns:p14="http://schemas.microsoft.com/office/powerpoint/2010/main" val="4018805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2145" y="1577011"/>
            <a:ext cx="11020425" cy="39570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b="1" dirty="0"/>
              <a:t>1) </a:t>
            </a:r>
            <a:r>
              <a:rPr lang="pt-BR" sz="2500" dirty="0"/>
              <a:t>Não há mais a figura da “integridade física”... Princípio da vedação ao retrocesso social???</a:t>
            </a:r>
          </a:p>
          <a:p>
            <a:pPr marL="0" indent="0" algn="just">
              <a:buNone/>
            </a:pPr>
            <a:endParaRPr lang="pt-BR" sz="1300" dirty="0" smtClean="0"/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b="1" dirty="0"/>
              <a:t>2) </a:t>
            </a:r>
            <a:r>
              <a:rPr lang="pt-BR" sz="2500" dirty="0"/>
              <a:t>Em 20/6/2018, o STF afastou a aposentadoria especial da LC 51/85 por </a:t>
            </a:r>
            <a:r>
              <a:rPr lang="pt-BR" sz="2500" b="1" dirty="0"/>
              <a:t>atividade de risco</a:t>
            </a:r>
            <a:r>
              <a:rPr lang="pt-BR" sz="2500" dirty="0"/>
              <a:t> (</a:t>
            </a:r>
            <a:r>
              <a:rPr lang="pt-BR" sz="2500" dirty="0" err="1"/>
              <a:t>MI’s</a:t>
            </a:r>
            <a:r>
              <a:rPr lang="pt-BR" sz="2500" dirty="0"/>
              <a:t> 6.770, 6.773, 6.780, 6.874 e 6.515) </a:t>
            </a:r>
            <a:r>
              <a:rPr lang="pt-BR" sz="2500" b="1" dirty="0"/>
              <a:t>por não integrarem a segurança pública</a:t>
            </a:r>
            <a:r>
              <a:rPr lang="pt-BR" sz="2500" dirty="0"/>
              <a:t> (art. 144, </a:t>
            </a:r>
            <a:r>
              <a:rPr lang="pt-BR" sz="2500" i="1" dirty="0"/>
              <a:t>caput</a:t>
            </a:r>
            <a:r>
              <a:rPr lang="pt-BR" sz="2500" dirty="0"/>
              <a:t>, CF).</a:t>
            </a:r>
          </a:p>
          <a:p>
            <a:pPr marL="0" indent="0" algn="just">
              <a:buNone/>
            </a:pPr>
            <a:endParaRPr lang="pt-BR" sz="1300" dirty="0" smtClean="0"/>
          </a:p>
          <a:p>
            <a:pPr marL="0" indent="0" algn="just">
              <a:buNone/>
            </a:pPr>
            <a:endParaRPr lang="pt-BR" sz="1300" dirty="0"/>
          </a:p>
          <a:p>
            <a:pPr marL="0" indent="0" algn="just">
              <a:buNone/>
            </a:pPr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Na ausência de decisão judicial favorável aos Guardas Municipais, a </a:t>
            </a:r>
            <a:r>
              <a:rPr lang="pt-BR" sz="2500" b="1" dirty="0" smtClean="0">
                <a:solidFill>
                  <a:schemeClr val="accent6">
                    <a:lumMod val="75000"/>
                  </a:schemeClr>
                </a:solidFill>
              </a:rPr>
              <a:t>redação atual CF/88 </a:t>
            </a:r>
            <a:r>
              <a:rPr lang="pt-BR" sz="2500" b="1" u="sng" dirty="0">
                <a:solidFill>
                  <a:schemeClr val="accent6">
                    <a:lumMod val="75000"/>
                  </a:schemeClr>
                </a:solidFill>
              </a:rPr>
              <a:t>não</a:t>
            </a:r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BR" sz="2500" b="1">
                <a:solidFill>
                  <a:schemeClr val="accent6">
                    <a:lumMod val="75000"/>
                  </a:schemeClr>
                </a:solidFill>
              </a:rPr>
              <a:t>lhes </a:t>
            </a:r>
            <a:r>
              <a:rPr lang="pt-BR" sz="2500" b="1" smtClean="0">
                <a:solidFill>
                  <a:schemeClr val="accent6">
                    <a:lumMod val="75000"/>
                  </a:schemeClr>
                </a:solidFill>
              </a:rPr>
              <a:t>garante o </a:t>
            </a:r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direito de se aposentarem com idade e tempo reduzidos.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E os Guardas Municipais???</a:t>
            </a:r>
          </a:p>
        </p:txBody>
      </p:sp>
    </p:spTree>
    <p:extLst>
      <p:ext uri="{BB962C8B-B14F-4D97-AF65-F5344CB8AC3E}">
        <p14:creationId xmlns:p14="http://schemas.microsoft.com/office/powerpoint/2010/main" val="2526946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2145" y="1577011"/>
            <a:ext cx="11020425" cy="464281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dirty="0" smtClean="0"/>
              <a:t>“</a:t>
            </a:r>
            <a:r>
              <a:rPr lang="pt-BR" sz="2500" b="1" u="sng" dirty="0" smtClean="0"/>
              <a:t>Até </a:t>
            </a:r>
            <a:r>
              <a:rPr lang="pt-BR" sz="2500" b="1" u="sng" dirty="0"/>
              <a:t>a edição da Emenda Constitucional nº 103/2019</a:t>
            </a:r>
            <a:r>
              <a:rPr lang="pt-BR" sz="2500" dirty="0"/>
              <a:t>, o direito à conversão, em tempo comum, do prestado sob condições especiais que prejudiquem a saúde ou a integridade física de servidor público decorre da previsão de adoção de requisitos e critérios diferenciados para a jubilação daquele enquadrado na hipótese prevista no então vigente inciso III do § 4º do art. 40 da Constituição da República, devendo ser aplicadas as normas do regime geral de previdência social relativas à aposentadoria especial contidas na Lei 8.213/1991 para viabilizar sua concretização enquanto não sobrevier lei complementar disciplinadora da matéria. </a:t>
            </a:r>
            <a:r>
              <a:rPr lang="pt-BR" sz="2500" b="1" u="sng" dirty="0"/>
              <a:t>Após a vigência da EC n.º 103/2019</a:t>
            </a:r>
            <a:r>
              <a:rPr lang="pt-BR" sz="2500" dirty="0"/>
              <a:t>, o direito à conversão em tempo comum, do prestado sob condições especiais pelos servidores obedecerá à legislação complementar dos entes federados, nos termos da competência conferida pelo art. 40, § 4º-C, da Constituição da República</a:t>
            </a:r>
            <a:r>
              <a:rPr lang="pt-BR" sz="2500" dirty="0" smtClean="0"/>
              <a:t>.”</a:t>
            </a:r>
            <a:endParaRPr lang="pt-BR" sz="2500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384455"/>
            <a:ext cx="12192000" cy="777558"/>
          </a:xfrm>
        </p:spPr>
        <p:txBody>
          <a:bodyPr>
            <a:normAutofit/>
          </a:bodyPr>
          <a:lstStyle/>
          <a:p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E </a:t>
            </a:r>
            <a:r>
              <a:rPr lang="pt-BR" sz="45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o Tema </a:t>
            </a:r>
            <a:r>
              <a:rPr lang="pt-BR" sz="45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STF 942 (RE </a:t>
            </a:r>
            <a:r>
              <a:rPr lang="pt-BR" sz="45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1.014.286/SP)?</a:t>
            </a:r>
            <a:endParaRPr lang="pt-BR" sz="45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060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2045155"/>
            <a:ext cx="12192000" cy="869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300" b="1" dirty="0">
                <a:solidFill>
                  <a:schemeClr val="accent6">
                    <a:lumMod val="75000"/>
                  </a:schemeClr>
                </a:solidFill>
              </a:rPr>
              <a:t>OBRIGADO!</a:t>
            </a:r>
          </a:p>
        </p:txBody>
      </p:sp>
      <p:sp>
        <p:nvSpPr>
          <p:cNvPr id="5" name="Content Placeholder 6"/>
          <p:cNvSpPr txBox="1">
            <a:spLocks/>
          </p:cNvSpPr>
          <p:nvPr/>
        </p:nvSpPr>
        <p:spPr>
          <a:xfrm>
            <a:off x="0" y="3445330"/>
            <a:ext cx="12192000" cy="130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3000" b="1" dirty="0"/>
              <a:t>FERNANDO F. CALAZANS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550" b="1" dirty="0"/>
              <a:t>fernando_ffc@yahoo.com.br</a:t>
            </a:r>
          </a:p>
          <a:p>
            <a:pPr marL="0" indent="0" algn="ctr">
              <a:buNone/>
            </a:pPr>
            <a:r>
              <a:rPr lang="pt-BR" sz="1400" b="1" dirty="0"/>
              <a:t>Currículo: </a:t>
            </a:r>
            <a:r>
              <a:rPr lang="pt-BR" sz="1400" b="1" dirty="0">
                <a:hlinkClick r:id="rId2"/>
              </a:rPr>
              <a:t>http://lattes.cnpq.br/6304137576099093</a:t>
            </a:r>
            <a:endParaRPr lang="pt-BR" sz="1400" b="1" dirty="0"/>
          </a:p>
        </p:txBody>
      </p:sp>
    </p:spTree>
    <p:extLst>
      <p:ext uri="{BB962C8B-B14F-4D97-AF65-F5344CB8AC3E}">
        <p14:creationId xmlns:p14="http://schemas.microsoft.com/office/powerpoint/2010/main" val="1759060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666</TotalTime>
  <Words>879</Words>
  <Application>Microsoft Office PowerPoint</Application>
  <PresentationFormat>Widescreen</PresentationFormat>
  <Paragraphs>119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Apresentação do PowerPoint</vt:lpstr>
      <vt:lpstr>É razoável pensar nisto</vt:lpstr>
      <vt:lpstr>Sumário</vt:lpstr>
      <vt:lpstr>Sumário</vt:lpstr>
      <vt:lpstr>Natureza jurídica e fundamento</vt:lpstr>
      <vt:lpstr>Sumário</vt:lpstr>
      <vt:lpstr>Regramento anterior</vt:lpstr>
      <vt:lpstr>Servidor que realiza atividades que prejudicam a saúde/integridade física</vt:lpstr>
      <vt:lpstr>Servidor com deficiência</vt:lpstr>
      <vt:lpstr>Apresentação do PowerPoint</vt:lpstr>
      <vt:lpstr>Sumário</vt:lpstr>
      <vt:lpstr>Regramento atual</vt:lpstr>
      <vt:lpstr>Sumário</vt:lpstr>
      <vt:lpstr>Competência legislativa dos entes</vt:lpstr>
      <vt:lpstr>E os Guardas Municipais???</vt:lpstr>
      <vt:lpstr>E o Tema STF 942 (RE 1.014.286/SP)?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Larissa</dc:creator>
  <cp:lastModifiedBy>marcelo</cp:lastModifiedBy>
  <cp:revision>185</cp:revision>
  <dcterms:created xsi:type="dcterms:W3CDTF">2020-06-22T18:15:46Z</dcterms:created>
  <dcterms:modified xsi:type="dcterms:W3CDTF">2021-10-22T13:58:48Z</dcterms:modified>
</cp:coreProperties>
</file>