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22" r:id="rId1"/>
  </p:sldMasterIdLst>
  <p:notesMasterIdLst>
    <p:notesMasterId r:id="rId50"/>
  </p:notesMasterIdLst>
  <p:sldIdLst>
    <p:sldId id="256" r:id="rId2"/>
    <p:sldId id="274" r:id="rId3"/>
    <p:sldId id="278" r:id="rId4"/>
    <p:sldId id="276" r:id="rId5"/>
    <p:sldId id="275" r:id="rId6"/>
    <p:sldId id="258" r:id="rId7"/>
    <p:sldId id="257" r:id="rId8"/>
    <p:sldId id="283" r:id="rId9"/>
    <p:sldId id="273" r:id="rId10"/>
    <p:sldId id="279" r:id="rId11"/>
    <p:sldId id="284" r:id="rId12"/>
    <p:sldId id="285" r:id="rId13"/>
    <p:sldId id="286" r:id="rId14"/>
    <p:sldId id="259" r:id="rId15"/>
    <p:sldId id="261" r:id="rId16"/>
    <p:sldId id="282" r:id="rId17"/>
    <p:sldId id="260" r:id="rId18"/>
    <p:sldId id="262" r:id="rId19"/>
    <p:sldId id="263" r:id="rId20"/>
    <p:sldId id="264" r:id="rId21"/>
    <p:sldId id="287" r:id="rId22"/>
    <p:sldId id="290" r:id="rId23"/>
    <p:sldId id="300" r:id="rId24"/>
    <p:sldId id="297" r:id="rId25"/>
    <p:sldId id="296" r:id="rId26"/>
    <p:sldId id="298" r:id="rId27"/>
    <p:sldId id="299" r:id="rId28"/>
    <p:sldId id="291" r:id="rId29"/>
    <p:sldId id="292" r:id="rId30"/>
    <p:sldId id="265" r:id="rId31"/>
    <p:sldId id="293" r:id="rId32"/>
    <p:sldId id="294" r:id="rId33"/>
    <p:sldId id="295" r:id="rId34"/>
    <p:sldId id="303" r:id="rId35"/>
    <p:sldId id="302" r:id="rId36"/>
    <p:sldId id="301" r:id="rId37"/>
    <p:sldId id="266" r:id="rId38"/>
    <p:sldId id="267" r:id="rId39"/>
    <p:sldId id="268" r:id="rId40"/>
    <p:sldId id="269" r:id="rId41"/>
    <p:sldId id="288" r:id="rId42"/>
    <p:sldId id="270" r:id="rId43"/>
    <p:sldId id="271" r:id="rId44"/>
    <p:sldId id="272" r:id="rId45"/>
    <p:sldId id="304" r:id="rId46"/>
    <p:sldId id="306" r:id="rId47"/>
    <p:sldId id="305" r:id="rId48"/>
    <p:sldId id="277"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BIANO MURILO MELO" initials="FMM" lastIdx="1" clrIdx="0">
    <p:extLst>
      <p:ext uri="{19B8F6BF-5375-455C-9EA6-DF929625EA0E}">
        <p15:presenceInfo xmlns:p15="http://schemas.microsoft.com/office/powerpoint/2012/main" userId="S::fabiano.melo@tce.mg.gov.br::cfded6aa-421e-4453-b1f6-e9402ffbe1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7" d="100"/>
          <a:sy n="47" d="100"/>
        </p:scale>
        <p:origin x="78"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99DD92-D5C4-4575-B3EB-8669DAB17A49}" type="doc">
      <dgm:prSet loTypeId="urn:microsoft.com/office/officeart/2005/8/layout/radial5" loCatId="relationship" qsTypeId="urn:microsoft.com/office/officeart/2005/8/quickstyle/3d5" qsCatId="3D" csTypeId="urn:microsoft.com/office/officeart/2005/8/colors/colorful1" csCatId="colorful" phldr="1"/>
      <dgm:spPr/>
      <dgm:t>
        <a:bodyPr/>
        <a:lstStyle/>
        <a:p>
          <a:endParaRPr lang="pt-BR"/>
        </a:p>
      </dgm:t>
    </dgm:pt>
    <dgm:pt modelId="{38805BDF-B8C3-42A3-BA17-7542CCD7E7FC}">
      <dgm:prSet phldrT="[Texto]"/>
      <dgm:spPr/>
      <dgm:t>
        <a:bodyPr/>
        <a:lstStyle/>
        <a:p>
          <a:r>
            <a:rPr lang="pt-BR" dirty="0"/>
            <a:t>Tribunais </a:t>
          </a:r>
        </a:p>
        <a:p>
          <a:r>
            <a:rPr lang="pt-BR" dirty="0"/>
            <a:t>De Contas</a:t>
          </a:r>
        </a:p>
      </dgm:t>
    </dgm:pt>
    <dgm:pt modelId="{EBB0FE1D-DA86-4F70-A404-27DF4B93F7AB}" type="parTrans" cxnId="{46087B9E-E0BD-4477-8EDC-104A7B718DEE}">
      <dgm:prSet/>
      <dgm:spPr/>
      <dgm:t>
        <a:bodyPr/>
        <a:lstStyle/>
        <a:p>
          <a:endParaRPr lang="pt-BR"/>
        </a:p>
      </dgm:t>
    </dgm:pt>
    <dgm:pt modelId="{6BF01E7D-06E5-4971-9DA6-4EBB51BD70C9}" type="sibTrans" cxnId="{46087B9E-E0BD-4477-8EDC-104A7B718DEE}">
      <dgm:prSet/>
      <dgm:spPr/>
      <dgm:t>
        <a:bodyPr/>
        <a:lstStyle/>
        <a:p>
          <a:endParaRPr lang="pt-BR"/>
        </a:p>
      </dgm:t>
    </dgm:pt>
    <dgm:pt modelId="{1665EDC2-4CED-4D5A-8A3A-4F12217E622B}">
      <dgm:prSet phldrT="[Texto]"/>
      <dgm:spPr/>
      <dgm:t>
        <a:bodyPr/>
        <a:lstStyle/>
        <a:p>
          <a:r>
            <a:rPr lang="pt-BR" dirty="0"/>
            <a:t>Fiscalizadora</a:t>
          </a:r>
        </a:p>
      </dgm:t>
    </dgm:pt>
    <dgm:pt modelId="{3CBAC2F0-4272-4709-B2CE-BB6543165DCE}" type="parTrans" cxnId="{E334F4A4-9B1F-44C1-94AF-B57F867E4A7A}">
      <dgm:prSet/>
      <dgm:spPr/>
      <dgm:t>
        <a:bodyPr/>
        <a:lstStyle/>
        <a:p>
          <a:endParaRPr lang="pt-BR"/>
        </a:p>
      </dgm:t>
    </dgm:pt>
    <dgm:pt modelId="{76D7901D-DFB9-4F9A-886D-0E3D8D7B3FDD}" type="sibTrans" cxnId="{E334F4A4-9B1F-44C1-94AF-B57F867E4A7A}">
      <dgm:prSet/>
      <dgm:spPr/>
      <dgm:t>
        <a:bodyPr/>
        <a:lstStyle/>
        <a:p>
          <a:endParaRPr lang="pt-BR"/>
        </a:p>
      </dgm:t>
    </dgm:pt>
    <dgm:pt modelId="{786B22A2-3159-48E4-8A52-3E6D4F951A49}">
      <dgm:prSet phldrT="[Texto]"/>
      <dgm:spPr/>
      <dgm:t>
        <a:bodyPr/>
        <a:lstStyle/>
        <a:p>
          <a:r>
            <a:rPr lang="pt-BR" dirty="0"/>
            <a:t>Consultiva</a:t>
          </a:r>
        </a:p>
      </dgm:t>
    </dgm:pt>
    <dgm:pt modelId="{98D5017E-A59E-41C6-A421-751CB3C55A75}" type="parTrans" cxnId="{FDAA4C5A-6F45-436F-B2E1-65946B0ECEB2}">
      <dgm:prSet/>
      <dgm:spPr/>
      <dgm:t>
        <a:bodyPr/>
        <a:lstStyle/>
        <a:p>
          <a:endParaRPr lang="pt-BR"/>
        </a:p>
      </dgm:t>
    </dgm:pt>
    <dgm:pt modelId="{93478D5F-BD2F-4353-9EF7-F9F6D4378928}" type="sibTrans" cxnId="{FDAA4C5A-6F45-436F-B2E1-65946B0ECEB2}">
      <dgm:prSet/>
      <dgm:spPr/>
      <dgm:t>
        <a:bodyPr/>
        <a:lstStyle/>
        <a:p>
          <a:endParaRPr lang="pt-BR"/>
        </a:p>
      </dgm:t>
    </dgm:pt>
    <dgm:pt modelId="{F0F4D806-9E9B-47C3-BD48-6879F1485CD3}">
      <dgm:prSet phldrT="[Texto]"/>
      <dgm:spPr/>
      <dgm:t>
        <a:bodyPr/>
        <a:lstStyle/>
        <a:p>
          <a:r>
            <a:rPr lang="pt-BR" dirty="0"/>
            <a:t>Ouvidora</a:t>
          </a:r>
        </a:p>
      </dgm:t>
    </dgm:pt>
    <dgm:pt modelId="{8E4445A3-AB82-4483-8840-DDA07B4E9E1A}" type="parTrans" cxnId="{73B4491B-F2F6-48A4-A107-5175A527F5C1}">
      <dgm:prSet/>
      <dgm:spPr/>
      <dgm:t>
        <a:bodyPr/>
        <a:lstStyle/>
        <a:p>
          <a:endParaRPr lang="pt-BR"/>
        </a:p>
      </dgm:t>
    </dgm:pt>
    <dgm:pt modelId="{16C8A838-C164-4C1E-85BF-0239180521DB}" type="sibTrans" cxnId="{73B4491B-F2F6-48A4-A107-5175A527F5C1}">
      <dgm:prSet/>
      <dgm:spPr/>
      <dgm:t>
        <a:bodyPr/>
        <a:lstStyle/>
        <a:p>
          <a:endParaRPr lang="pt-BR"/>
        </a:p>
      </dgm:t>
    </dgm:pt>
    <dgm:pt modelId="{D59B383E-3BB2-4856-A484-92CA1C119642}">
      <dgm:prSet phldrT="[Texto]"/>
      <dgm:spPr/>
      <dgm:t>
        <a:bodyPr/>
        <a:lstStyle/>
        <a:p>
          <a:r>
            <a:rPr lang="pt-BR" dirty="0"/>
            <a:t>Normativa</a:t>
          </a:r>
        </a:p>
      </dgm:t>
    </dgm:pt>
    <dgm:pt modelId="{43479EAE-FE7C-449A-99CE-0C21929E7A59}" type="parTrans" cxnId="{EE4E1F3C-4606-4DFE-9477-126EF2A8B0E6}">
      <dgm:prSet/>
      <dgm:spPr/>
      <dgm:t>
        <a:bodyPr/>
        <a:lstStyle/>
        <a:p>
          <a:endParaRPr lang="pt-BR"/>
        </a:p>
      </dgm:t>
    </dgm:pt>
    <dgm:pt modelId="{55AB52C1-773E-4A38-8E44-D78118367BED}" type="sibTrans" cxnId="{EE4E1F3C-4606-4DFE-9477-126EF2A8B0E6}">
      <dgm:prSet/>
      <dgm:spPr/>
      <dgm:t>
        <a:bodyPr/>
        <a:lstStyle/>
        <a:p>
          <a:endParaRPr lang="pt-BR"/>
        </a:p>
      </dgm:t>
    </dgm:pt>
    <dgm:pt modelId="{A88BE15C-F5DE-477D-AB17-2CA720AA9A15}">
      <dgm:prSet/>
      <dgm:spPr/>
      <dgm:t>
        <a:bodyPr/>
        <a:lstStyle/>
        <a:p>
          <a:r>
            <a:rPr lang="pt-BR" dirty="0"/>
            <a:t>Informativa</a:t>
          </a:r>
        </a:p>
      </dgm:t>
    </dgm:pt>
    <dgm:pt modelId="{FD8FE9BF-CE84-4540-8131-3D37F6724899}" type="parTrans" cxnId="{58091859-18AE-422A-857A-9A8DA280B0E0}">
      <dgm:prSet/>
      <dgm:spPr/>
      <dgm:t>
        <a:bodyPr/>
        <a:lstStyle/>
        <a:p>
          <a:endParaRPr lang="pt-BR"/>
        </a:p>
      </dgm:t>
    </dgm:pt>
    <dgm:pt modelId="{4E581523-7D8C-47DB-9A18-E69F8D4C6999}" type="sibTrans" cxnId="{58091859-18AE-422A-857A-9A8DA280B0E0}">
      <dgm:prSet/>
      <dgm:spPr/>
      <dgm:t>
        <a:bodyPr/>
        <a:lstStyle/>
        <a:p>
          <a:endParaRPr lang="pt-BR"/>
        </a:p>
      </dgm:t>
    </dgm:pt>
    <dgm:pt modelId="{440823DB-6C6E-4CBB-AF09-E67673744657}">
      <dgm:prSet/>
      <dgm:spPr/>
      <dgm:t>
        <a:bodyPr/>
        <a:lstStyle/>
        <a:p>
          <a:r>
            <a:rPr lang="pt-BR" dirty="0"/>
            <a:t>Sancionadora</a:t>
          </a:r>
        </a:p>
      </dgm:t>
    </dgm:pt>
    <dgm:pt modelId="{999545AD-1980-425E-96A2-77B83C0EBA8F}" type="parTrans" cxnId="{8DC969B0-18FA-43BA-BE28-329D916B2FA2}">
      <dgm:prSet/>
      <dgm:spPr/>
      <dgm:t>
        <a:bodyPr/>
        <a:lstStyle/>
        <a:p>
          <a:endParaRPr lang="pt-BR"/>
        </a:p>
      </dgm:t>
    </dgm:pt>
    <dgm:pt modelId="{79E7151C-21BB-481C-8C8A-5D0C754E2FD8}" type="sibTrans" cxnId="{8DC969B0-18FA-43BA-BE28-329D916B2FA2}">
      <dgm:prSet/>
      <dgm:spPr/>
      <dgm:t>
        <a:bodyPr/>
        <a:lstStyle/>
        <a:p>
          <a:endParaRPr lang="pt-BR"/>
        </a:p>
      </dgm:t>
    </dgm:pt>
    <dgm:pt modelId="{59283E02-B38F-4FB7-9C9B-B6EEF917E7F0}">
      <dgm:prSet/>
      <dgm:spPr/>
      <dgm:t>
        <a:bodyPr/>
        <a:lstStyle/>
        <a:p>
          <a:r>
            <a:rPr lang="pt-BR" dirty="0"/>
            <a:t>Corretiva</a:t>
          </a:r>
        </a:p>
      </dgm:t>
    </dgm:pt>
    <dgm:pt modelId="{46808B4C-66AB-4518-BBFA-4718E04E6249}" type="parTrans" cxnId="{A5209AE6-88FB-4E44-A402-62F222D540A6}">
      <dgm:prSet/>
      <dgm:spPr/>
      <dgm:t>
        <a:bodyPr/>
        <a:lstStyle/>
        <a:p>
          <a:endParaRPr lang="pt-BR"/>
        </a:p>
      </dgm:t>
    </dgm:pt>
    <dgm:pt modelId="{494656D9-1FAB-4134-8F76-F695F1C92741}" type="sibTrans" cxnId="{A5209AE6-88FB-4E44-A402-62F222D540A6}">
      <dgm:prSet/>
      <dgm:spPr/>
      <dgm:t>
        <a:bodyPr/>
        <a:lstStyle/>
        <a:p>
          <a:endParaRPr lang="pt-BR"/>
        </a:p>
      </dgm:t>
    </dgm:pt>
    <dgm:pt modelId="{5AF3AEB7-29B3-4A59-933D-897BB17AC4C4}">
      <dgm:prSet/>
      <dgm:spPr/>
      <dgm:t>
        <a:bodyPr/>
        <a:lstStyle/>
        <a:p>
          <a:r>
            <a:rPr lang="pt-BR" dirty="0"/>
            <a:t>Pedagógica</a:t>
          </a:r>
        </a:p>
      </dgm:t>
    </dgm:pt>
    <dgm:pt modelId="{6AEAA7A2-D837-4411-898B-A93341AC1BDE}" type="parTrans" cxnId="{1FDA0AD0-81F2-431A-B6C2-C340C51CEB9F}">
      <dgm:prSet/>
      <dgm:spPr/>
      <dgm:t>
        <a:bodyPr/>
        <a:lstStyle/>
        <a:p>
          <a:endParaRPr lang="pt-BR"/>
        </a:p>
      </dgm:t>
    </dgm:pt>
    <dgm:pt modelId="{EBDD7C9C-11A8-415F-8146-D6A33E31D138}" type="sibTrans" cxnId="{1FDA0AD0-81F2-431A-B6C2-C340C51CEB9F}">
      <dgm:prSet/>
      <dgm:spPr/>
      <dgm:t>
        <a:bodyPr/>
        <a:lstStyle/>
        <a:p>
          <a:endParaRPr lang="pt-BR"/>
        </a:p>
      </dgm:t>
    </dgm:pt>
    <dgm:pt modelId="{FF2ADA06-CE7B-46D0-8B37-48A5D1EC2914}">
      <dgm:prSet/>
      <dgm:spPr/>
      <dgm:t>
        <a:bodyPr/>
        <a:lstStyle/>
        <a:p>
          <a:r>
            <a:rPr lang="pt-BR" dirty="0"/>
            <a:t>Julgadora</a:t>
          </a:r>
        </a:p>
      </dgm:t>
    </dgm:pt>
    <dgm:pt modelId="{255F8BB1-4D4A-4463-A793-F86DC314D74B}" type="parTrans" cxnId="{B9A4C18A-1EC9-41FA-A9EB-CC1291A542BE}">
      <dgm:prSet/>
      <dgm:spPr/>
      <dgm:t>
        <a:bodyPr/>
        <a:lstStyle/>
        <a:p>
          <a:endParaRPr lang="pt-BR"/>
        </a:p>
      </dgm:t>
    </dgm:pt>
    <dgm:pt modelId="{E5AF50F7-2410-4603-8A98-A13C362E388F}" type="sibTrans" cxnId="{B9A4C18A-1EC9-41FA-A9EB-CC1291A542BE}">
      <dgm:prSet/>
      <dgm:spPr/>
      <dgm:t>
        <a:bodyPr/>
        <a:lstStyle/>
        <a:p>
          <a:endParaRPr lang="pt-BR"/>
        </a:p>
      </dgm:t>
    </dgm:pt>
    <dgm:pt modelId="{6A613A1A-01C8-4FC9-8760-D69D09DCF77B}" type="pres">
      <dgm:prSet presAssocID="{2F99DD92-D5C4-4575-B3EB-8669DAB17A49}" presName="Name0" presStyleCnt="0">
        <dgm:presLayoutVars>
          <dgm:chMax val="1"/>
          <dgm:dir/>
          <dgm:animLvl val="ctr"/>
          <dgm:resizeHandles val="exact"/>
        </dgm:presLayoutVars>
      </dgm:prSet>
      <dgm:spPr/>
      <dgm:t>
        <a:bodyPr/>
        <a:lstStyle/>
        <a:p>
          <a:endParaRPr lang="pt-BR"/>
        </a:p>
      </dgm:t>
    </dgm:pt>
    <dgm:pt modelId="{23310BB8-B0B2-479F-B44A-178848F9E811}" type="pres">
      <dgm:prSet presAssocID="{38805BDF-B8C3-42A3-BA17-7542CCD7E7FC}" presName="centerShape" presStyleLbl="node0" presStyleIdx="0" presStyleCnt="1" custScaleX="157365"/>
      <dgm:spPr>
        <a:prstGeom prst="roundRect">
          <a:avLst/>
        </a:prstGeom>
      </dgm:spPr>
      <dgm:t>
        <a:bodyPr/>
        <a:lstStyle/>
        <a:p>
          <a:endParaRPr lang="pt-BR"/>
        </a:p>
      </dgm:t>
    </dgm:pt>
    <dgm:pt modelId="{F42447B2-3B4E-4B68-9C44-A89580A4D75F}" type="pres">
      <dgm:prSet presAssocID="{3CBAC2F0-4272-4709-B2CE-BB6543165DCE}" presName="parTrans" presStyleLbl="sibTrans2D1" presStyleIdx="0" presStyleCnt="9"/>
      <dgm:spPr/>
      <dgm:t>
        <a:bodyPr/>
        <a:lstStyle/>
        <a:p>
          <a:endParaRPr lang="pt-BR"/>
        </a:p>
      </dgm:t>
    </dgm:pt>
    <dgm:pt modelId="{44DA6D97-B7D8-4539-BDB4-C6B77098D23F}" type="pres">
      <dgm:prSet presAssocID="{3CBAC2F0-4272-4709-B2CE-BB6543165DCE}" presName="connectorText" presStyleLbl="sibTrans2D1" presStyleIdx="0" presStyleCnt="9"/>
      <dgm:spPr/>
      <dgm:t>
        <a:bodyPr/>
        <a:lstStyle/>
        <a:p>
          <a:endParaRPr lang="pt-BR"/>
        </a:p>
      </dgm:t>
    </dgm:pt>
    <dgm:pt modelId="{E54BA52E-8BF5-4274-9E6D-B58BE4DCE9A1}" type="pres">
      <dgm:prSet presAssocID="{1665EDC2-4CED-4D5A-8A3A-4F12217E622B}" presName="node" presStyleLbl="node1" presStyleIdx="0" presStyleCnt="9" custScaleX="133209" custRadScaleRad="105407" custRadScaleInc="2158">
        <dgm:presLayoutVars>
          <dgm:bulletEnabled val="1"/>
        </dgm:presLayoutVars>
      </dgm:prSet>
      <dgm:spPr>
        <a:prstGeom prst="roundRect">
          <a:avLst/>
        </a:prstGeom>
      </dgm:spPr>
      <dgm:t>
        <a:bodyPr/>
        <a:lstStyle/>
        <a:p>
          <a:endParaRPr lang="pt-BR"/>
        </a:p>
      </dgm:t>
    </dgm:pt>
    <dgm:pt modelId="{9721A509-A40A-4D41-86D1-B63B15C15826}" type="pres">
      <dgm:prSet presAssocID="{6AEAA7A2-D837-4411-898B-A93341AC1BDE}" presName="parTrans" presStyleLbl="sibTrans2D1" presStyleIdx="1" presStyleCnt="9"/>
      <dgm:spPr/>
      <dgm:t>
        <a:bodyPr/>
        <a:lstStyle/>
        <a:p>
          <a:endParaRPr lang="pt-BR"/>
        </a:p>
      </dgm:t>
    </dgm:pt>
    <dgm:pt modelId="{E05C2458-2802-4BE2-93AC-9FEC2744A1DF}" type="pres">
      <dgm:prSet presAssocID="{6AEAA7A2-D837-4411-898B-A93341AC1BDE}" presName="connectorText" presStyleLbl="sibTrans2D1" presStyleIdx="1" presStyleCnt="9"/>
      <dgm:spPr/>
      <dgm:t>
        <a:bodyPr/>
        <a:lstStyle/>
        <a:p>
          <a:endParaRPr lang="pt-BR"/>
        </a:p>
      </dgm:t>
    </dgm:pt>
    <dgm:pt modelId="{C9D321A2-7E70-4AAF-8078-2DCB210DC81D}" type="pres">
      <dgm:prSet presAssocID="{5AF3AEB7-29B3-4A59-933D-897BB17AC4C4}" presName="node" presStyleLbl="node1" presStyleIdx="1" presStyleCnt="9" custScaleX="130307" custRadScaleRad="130349" custRadScaleInc="47820">
        <dgm:presLayoutVars>
          <dgm:bulletEnabled val="1"/>
        </dgm:presLayoutVars>
      </dgm:prSet>
      <dgm:spPr>
        <a:prstGeom prst="roundRect">
          <a:avLst/>
        </a:prstGeom>
      </dgm:spPr>
      <dgm:t>
        <a:bodyPr/>
        <a:lstStyle/>
        <a:p>
          <a:endParaRPr lang="pt-BR"/>
        </a:p>
      </dgm:t>
    </dgm:pt>
    <dgm:pt modelId="{84712EAC-3968-4B25-B321-644A7D1DCE2D}" type="pres">
      <dgm:prSet presAssocID="{255F8BB1-4D4A-4463-A793-F86DC314D74B}" presName="parTrans" presStyleLbl="sibTrans2D1" presStyleIdx="2" presStyleCnt="9"/>
      <dgm:spPr/>
      <dgm:t>
        <a:bodyPr/>
        <a:lstStyle/>
        <a:p>
          <a:endParaRPr lang="pt-BR"/>
        </a:p>
      </dgm:t>
    </dgm:pt>
    <dgm:pt modelId="{90D4070A-7107-40DD-B0EA-615E9C429093}" type="pres">
      <dgm:prSet presAssocID="{255F8BB1-4D4A-4463-A793-F86DC314D74B}" presName="connectorText" presStyleLbl="sibTrans2D1" presStyleIdx="2" presStyleCnt="9"/>
      <dgm:spPr/>
      <dgm:t>
        <a:bodyPr/>
        <a:lstStyle/>
        <a:p>
          <a:endParaRPr lang="pt-BR"/>
        </a:p>
      </dgm:t>
    </dgm:pt>
    <dgm:pt modelId="{A884A8B2-A46B-4A87-8159-28B19A381B2B}" type="pres">
      <dgm:prSet presAssocID="{FF2ADA06-CE7B-46D0-8B37-48A5D1EC2914}" presName="node" presStyleLbl="node1" presStyleIdx="2" presStyleCnt="9" custScaleX="152719" custRadScaleRad="127155" custRadScaleInc="16165">
        <dgm:presLayoutVars>
          <dgm:bulletEnabled val="1"/>
        </dgm:presLayoutVars>
      </dgm:prSet>
      <dgm:spPr>
        <a:prstGeom prst="roundRect">
          <a:avLst/>
        </a:prstGeom>
      </dgm:spPr>
      <dgm:t>
        <a:bodyPr/>
        <a:lstStyle/>
        <a:p>
          <a:endParaRPr lang="pt-BR"/>
        </a:p>
      </dgm:t>
    </dgm:pt>
    <dgm:pt modelId="{72ADB931-0AAE-4EC1-B032-09505CED1C59}" type="pres">
      <dgm:prSet presAssocID="{999545AD-1980-425E-96A2-77B83C0EBA8F}" presName="parTrans" presStyleLbl="sibTrans2D1" presStyleIdx="3" presStyleCnt="9"/>
      <dgm:spPr/>
      <dgm:t>
        <a:bodyPr/>
        <a:lstStyle/>
        <a:p>
          <a:endParaRPr lang="pt-BR"/>
        </a:p>
      </dgm:t>
    </dgm:pt>
    <dgm:pt modelId="{3D9FF362-B002-4DC6-AE2F-7D337F6D184F}" type="pres">
      <dgm:prSet presAssocID="{999545AD-1980-425E-96A2-77B83C0EBA8F}" presName="connectorText" presStyleLbl="sibTrans2D1" presStyleIdx="3" presStyleCnt="9"/>
      <dgm:spPr/>
      <dgm:t>
        <a:bodyPr/>
        <a:lstStyle/>
        <a:p>
          <a:endParaRPr lang="pt-BR"/>
        </a:p>
      </dgm:t>
    </dgm:pt>
    <dgm:pt modelId="{0A7F0C80-1366-4CFF-9161-8F4ABBAC4C18}" type="pres">
      <dgm:prSet presAssocID="{440823DB-6C6E-4CBB-AF09-E67673744657}" presName="node" presStyleLbl="node1" presStyleIdx="3" presStyleCnt="9" custScaleX="157793" custRadScaleRad="134764" custRadScaleInc="-58101">
        <dgm:presLayoutVars>
          <dgm:bulletEnabled val="1"/>
        </dgm:presLayoutVars>
      </dgm:prSet>
      <dgm:spPr>
        <a:prstGeom prst="roundRect">
          <a:avLst/>
        </a:prstGeom>
      </dgm:spPr>
      <dgm:t>
        <a:bodyPr/>
        <a:lstStyle/>
        <a:p>
          <a:endParaRPr lang="pt-BR"/>
        </a:p>
      </dgm:t>
    </dgm:pt>
    <dgm:pt modelId="{83D0957E-2A3D-4032-BF35-BCBFC49B1B59}" type="pres">
      <dgm:prSet presAssocID="{46808B4C-66AB-4518-BBFA-4718E04E6249}" presName="parTrans" presStyleLbl="sibTrans2D1" presStyleIdx="4" presStyleCnt="9"/>
      <dgm:spPr/>
      <dgm:t>
        <a:bodyPr/>
        <a:lstStyle/>
        <a:p>
          <a:endParaRPr lang="pt-BR"/>
        </a:p>
      </dgm:t>
    </dgm:pt>
    <dgm:pt modelId="{5770605B-93E7-4839-BAB1-E6FCF0C13E80}" type="pres">
      <dgm:prSet presAssocID="{46808B4C-66AB-4518-BBFA-4718E04E6249}" presName="connectorText" presStyleLbl="sibTrans2D1" presStyleIdx="4" presStyleCnt="9"/>
      <dgm:spPr/>
      <dgm:t>
        <a:bodyPr/>
        <a:lstStyle/>
        <a:p>
          <a:endParaRPr lang="pt-BR"/>
        </a:p>
      </dgm:t>
    </dgm:pt>
    <dgm:pt modelId="{D892C0A7-3A8E-4452-B858-D9719C625931}" type="pres">
      <dgm:prSet presAssocID="{59283E02-B38F-4FB7-9C9B-B6EEF917E7F0}" presName="node" presStyleLbl="node1" presStyleIdx="4" presStyleCnt="9" custScaleX="154768" custRadScaleRad="113528" custRadScaleInc="-19821">
        <dgm:presLayoutVars>
          <dgm:bulletEnabled val="1"/>
        </dgm:presLayoutVars>
      </dgm:prSet>
      <dgm:spPr>
        <a:prstGeom prst="roundRect">
          <a:avLst/>
        </a:prstGeom>
      </dgm:spPr>
      <dgm:t>
        <a:bodyPr/>
        <a:lstStyle/>
        <a:p>
          <a:endParaRPr lang="pt-BR"/>
        </a:p>
      </dgm:t>
    </dgm:pt>
    <dgm:pt modelId="{00EE60CF-1E8C-4BD3-838C-72DA03EC7E03}" type="pres">
      <dgm:prSet presAssocID="{98D5017E-A59E-41C6-A421-751CB3C55A75}" presName="parTrans" presStyleLbl="sibTrans2D1" presStyleIdx="5" presStyleCnt="9"/>
      <dgm:spPr/>
      <dgm:t>
        <a:bodyPr/>
        <a:lstStyle/>
        <a:p>
          <a:endParaRPr lang="pt-BR"/>
        </a:p>
      </dgm:t>
    </dgm:pt>
    <dgm:pt modelId="{5550B350-F566-49AC-B232-75A6173A6FC9}" type="pres">
      <dgm:prSet presAssocID="{98D5017E-A59E-41C6-A421-751CB3C55A75}" presName="connectorText" presStyleLbl="sibTrans2D1" presStyleIdx="5" presStyleCnt="9"/>
      <dgm:spPr/>
      <dgm:t>
        <a:bodyPr/>
        <a:lstStyle/>
        <a:p>
          <a:endParaRPr lang="pt-BR"/>
        </a:p>
      </dgm:t>
    </dgm:pt>
    <dgm:pt modelId="{17DA5EFA-24E9-4814-8864-A9F02E4F86E2}" type="pres">
      <dgm:prSet presAssocID="{786B22A2-3159-48E4-8A52-3E6D4F951A49}" presName="node" presStyleLbl="node1" presStyleIdx="5" presStyleCnt="9" custScaleX="150329" custRadScaleRad="108007" custRadScaleInc="29579">
        <dgm:presLayoutVars>
          <dgm:bulletEnabled val="1"/>
        </dgm:presLayoutVars>
      </dgm:prSet>
      <dgm:spPr>
        <a:prstGeom prst="roundRect">
          <a:avLst/>
        </a:prstGeom>
      </dgm:spPr>
      <dgm:t>
        <a:bodyPr/>
        <a:lstStyle/>
        <a:p>
          <a:endParaRPr lang="pt-BR"/>
        </a:p>
      </dgm:t>
    </dgm:pt>
    <dgm:pt modelId="{29D47551-0330-43D0-BA94-A8B8D697CBB0}" type="pres">
      <dgm:prSet presAssocID="{FD8FE9BF-CE84-4540-8131-3D37F6724899}" presName="parTrans" presStyleLbl="sibTrans2D1" presStyleIdx="6" presStyleCnt="9"/>
      <dgm:spPr/>
      <dgm:t>
        <a:bodyPr/>
        <a:lstStyle/>
        <a:p>
          <a:endParaRPr lang="pt-BR"/>
        </a:p>
      </dgm:t>
    </dgm:pt>
    <dgm:pt modelId="{8567C0D2-7454-4C41-BEC7-321D48AE2E96}" type="pres">
      <dgm:prSet presAssocID="{FD8FE9BF-CE84-4540-8131-3D37F6724899}" presName="connectorText" presStyleLbl="sibTrans2D1" presStyleIdx="6" presStyleCnt="9"/>
      <dgm:spPr/>
      <dgm:t>
        <a:bodyPr/>
        <a:lstStyle/>
        <a:p>
          <a:endParaRPr lang="pt-BR"/>
        </a:p>
      </dgm:t>
    </dgm:pt>
    <dgm:pt modelId="{7AB7C4DF-21D1-49F0-BFEE-ED51252943F0}" type="pres">
      <dgm:prSet presAssocID="{A88BE15C-F5DE-477D-AB17-2CA720AA9A15}" presName="node" presStyleLbl="node1" presStyleIdx="6" presStyleCnt="9" custScaleX="135042" custRadScaleRad="137030" custRadScaleInc="40239">
        <dgm:presLayoutVars>
          <dgm:bulletEnabled val="1"/>
        </dgm:presLayoutVars>
      </dgm:prSet>
      <dgm:spPr>
        <a:prstGeom prst="roundRect">
          <a:avLst/>
        </a:prstGeom>
      </dgm:spPr>
      <dgm:t>
        <a:bodyPr/>
        <a:lstStyle/>
        <a:p>
          <a:endParaRPr lang="pt-BR"/>
        </a:p>
      </dgm:t>
    </dgm:pt>
    <dgm:pt modelId="{AA03F0D7-1A41-4FF7-95F7-6B9AC406A711}" type="pres">
      <dgm:prSet presAssocID="{8E4445A3-AB82-4483-8840-DDA07B4E9E1A}" presName="parTrans" presStyleLbl="sibTrans2D1" presStyleIdx="7" presStyleCnt="9"/>
      <dgm:spPr/>
      <dgm:t>
        <a:bodyPr/>
        <a:lstStyle/>
        <a:p>
          <a:endParaRPr lang="pt-BR"/>
        </a:p>
      </dgm:t>
    </dgm:pt>
    <dgm:pt modelId="{51EB7A10-8B72-41AB-9B8D-464C8E18F88F}" type="pres">
      <dgm:prSet presAssocID="{8E4445A3-AB82-4483-8840-DDA07B4E9E1A}" presName="connectorText" presStyleLbl="sibTrans2D1" presStyleIdx="7" presStyleCnt="9"/>
      <dgm:spPr/>
      <dgm:t>
        <a:bodyPr/>
        <a:lstStyle/>
        <a:p>
          <a:endParaRPr lang="pt-BR"/>
        </a:p>
      </dgm:t>
    </dgm:pt>
    <dgm:pt modelId="{CA5D5F45-FC75-4C21-97E6-C026F73DDACC}" type="pres">
      <dgm:prSet presAssocID="{F0F4D806-9E9B-47C3-BD48-6879F1485CD3}" presName="node" presStyleLbl="node1" presStyleIdx="7" presStyleCnt="9" custScaleX="139370" custRadScaleRad="121288" custRadScaleInc="-22068">
        <dgm:presLayoutVars>
          <dgm:bulletEnabled val="1"/>
        </dgm:presLayoutVars>
      </dgm:prSet>
      <dgm:spPr>
        <a:prstGeom prst="roundRect">
          <a:avLst/>
        </a:prstGeom>
      </dgm:spPr>
      <dgm:t>
        <a:bodyPr/>
        <a:lstStyle/>
        <a:p>
          <a:endParaRPr lang="pt-BR"/>
        </a:p>
      </dgm:t>
    </dgm:pt>
    <dgm:pt modelId="{423CDC20-A965-42B1-B571-605BE3937BF8}" type="pres">
      <dgm:prSet presAssocID="{43479EAE-FE7C-449A-99CE-0C21929E7A59}" presName="parTrans" presStyleLbl="sibTrans2D1" presStyleIdx="8" presStyleCnt="9"/>
      <dgm:spPr/>
      <dgm:t>
        <a:bodyPr/>
        <a:lstStyle/>
        <a:p>
          <a:endParaRPr lang="pt-BR"/>
        </a:p>
      </dgm:t>
    </dgm:pt>
    <dgm:pt modelId="{88E6F725-0310-4A91-B062-1F14C0429638}" type="pres">
      <dgm:prSet presAssocID="{43479EAE-FE7C-449A-99CE-0C21929E7A59}" presName="connectorText" presStyleLbl="sibTrans2D1" presStyleIdx="8" presStyleCnt="9"/>
      <dgm:spPr/>
      <dgm:t>
        <a:bodyPr/>
        <a:lstStyle/>
        <a:p>
          <a:endParaRPr lang="pt-BR"/>
        </a:p>
      </dgm:t>
    </dgm:pt>
    <dgm:pt modelId="{1544774A-CB1E-4FD5-8E49-36FCBC34F8EB}" type="pres">
      <dgm:prSet presAssocID="{D59B383E-3BB2-4856-A484-92CA1C119642}" presName="node" presStyleLbl="node1" presStyleIdx="8" presStyleCnt="9" custScaleX="145182" custRadScaleRad="125688" custRadScaleInc="-35686">
        <dgm:presLayoutVars>
          <dgm:bulletEnabled val="1"/>
        </dgm:presLayoutVars>
      </dgm:prSet>
      <dgm:spPr>
        <a:prstGeom prst="roundRect">
          <a:avLst/>
        </a:prstGeom>
      </dgm:spPr>
      <dgm:t>
        <a:bodyPr/>
        <a:lstStyle/>
        <a:p>
          <a:endParaRPr lang="pt-BR"/>
        </a:p>
      </dgm:t>
    </dgm:pt>
  </dgm:ptLst>
  <dgm:cxnLst>
    <dgm:cxn modelId="{0C638275-F719-4D2F-90FA-0D5807B03D3D}" type="presOf" srcId="{43479EAE-FE7C-449A-99CE-0C21929E7A59}" destId="{88E6F725-0310-4A91-B062-1F14C0429638}" srcOrd="1" destOrd="0" presId="urn:microsoft.com/office/officeart/2005/8/layout/radial5"/>
    <dgm:cxn modelId="{14E6D7E3-0E33-4FFE-80F2-6DA2D6B905FB}" type="presOf" srcId="{999545AD-1980-425E-96A2-77B83C0EBA8F}" destId="{72ADB931-0AAE-4EC1-B032-09505CED1C59}" srcOrd="0" destOrd="0" presId="urn:microsoft.com/office/officeart/2005/8/layout/radial5"/>
    <dgm:cxn modelId="{73B4491B-F2F6-48A4-A107-5175A527F5C1}" srcId="{38805BDF-B8C3-42A3-BA17-7542CCD7E7FC}" destId="{F0F4D806-9E9B-47C3-BD48-6879F1485CD3}" srcOrd="7" destOrd="0" parTransId="{8E4445A3-AB82-4483-8840-DDA07B4E9E1A}" sibTransId="{16C8A838-C164-4C1E-85BF-0239180521DB}"/>
    <dgm:cxn modelId="{A0A68B71-D03A-4264-B676-63ACEDB84D2B}" type="presOf" srcId="{2F99DD92-D5C4-4575-B3EB-8669DAB17A49}" destId="{6A613A1A-01C8-4FC9-8760-D69D09DCF77B}" srcOrd="0" destOrd="0" presId="urn:microsoft.com/office/officeart/2005/8/layout/radial5"/>
    <dgm:cxn modelId="{9219BD14-D285-44C6-AEA5-DC9855AC5DAD}" type="presOf" srcId="{3CBAC2F0-4272-4709-B2CE-BB6543165DCE}" destId="{44DA6D97-B7D8-4539-BDB4-C6B77098D23F}" srcOrd="1" destOrd="0" presId="urn:microsoft.com/office/officeart/2005/8/layout/radial5"/>
    <dgm:cxn modelId="{20974C73-ABB6-4D50-944D-5B00E49E4B1F}" type="presOf" srcId="{255F8BB1-4D4A-4463-A793-F86DC314D74B}" destId="{90D4070A-7107-40DD-B0EA-615E9C429093}" srcOrd="1" destOrd="0" presId="urn:microsoft.com/office/officeart/2005/8/layout/radial5"/>
    <dgm:cxn modelId="{8F11813B-C710-4EE8-B64E-2768FB6A8DED}" type="presOf" srcId="{43479EAE-FE7C-449A-99CE-0C21929E7A59}" destId="{423CDC20-A965-42B1-B571-605BE3937BF8}" srcOrd="0" destOrd="0" presId="urn:microsoft.com/office/officeart/2005/8/layout/radial5"/>
    <dgm:cxn modelId="{E334F4A4-9B1F-44C1-94AF-B57F867E4A7A}" srcId="{38805BDF-B8C3-42A3-BA17-7542CCD7E7FC}" destId="{1665EDC2-4CED-4D5A-8A3A-4F12217E622B}" srcOrd="0" destOrd="0" parTransId="{3CBAC2F0-4272-4709-B2CE-BB6543165DCE}" sibTransId="{76D7901D-DFB9-4F9A-886D-0E3D8D7B3FDD}"/>
    <dgm:cxn modelId="{948792BF-2C8C-42D2-8889-6FCAA308516F}" type="presOf" srcId="{A88BE15C-F5DE-477D-AB17-2CA720AA9A15}" destId="{7AB7C4DF-21D1-49F0-BFEE-ED51252943F0}" srcOrd="0" destOrd="0" presId="urn:microsoft.com/office/officeart/2005/8/layout/radial5"/>
    <dgm:cxn modelId="{5C9B33ED-ECBD-4960-ADF7-F75C2D134B6A}" type="presOf" srcId="{1665EDC2-4CED-4D5A-8A3A-4F12217E622B}" destId="{E54BA52E-8BF5-4274-9E6D-B58BE4DCE9A1}" srcOrd="0" destOrd="0" presId="urn:microsoft.com/office/officeart/2005/8/layout/radial5"/>
    <dgm:cxn modelId="{1AA7E84A-7309-4E0C-B638-72D5BDA7858A}" type="presOf" srcId="{FD8FE9BF-CE84-4540-8131-3D37F6724899}" destId="{29D47551-0330-43D0-BA94-A8B8D697CBB0}" srcOrd="0" destOrd="0" presId="urn:microsoft.com/office/officeart/2005/8/layout/radial5"/>
    <dgm:cxn modelId="{E65C826F-E9E9-49A4-904B-B0813CEFD8B4}" type="presOf" srcId="{98D5017E-A59E-41C6-A421-751CB3C55A75}" destId="{5550B350-F566-49AC-B232-75A6173A6FC9}" srcOrd="1" destOrd="0" presId="urn:microsoft.com/office/officeart/2005/8/layout/radial5"/>
    <dgm:cxn modelId="{998CFB68-1BB4-4416-8CD6-87174F1DFD95}" type="presOf" srcId="{FF2ADA06-CE7B-46D0-8B37-48A5D1EC2914}" destId="{A884A8B2-A46B-4A87-8159-28B19A381B2B}" srcOrd="0" destOrd="0" presId="urn:microsoft.com/office/officeart/2005/8/layout/radial5"/>
    <dgm:cxn modelId="{0D0C0F12-AF12-434F-8771-97BC50B26B75}" type="presOf" srcId="{38805BDF-B8C3-42A3-BA17-7542CCD7E7FC}" destId="{23310BB8-B0B2-479F-B44A-178848F9E811}" srcOrd="0" destOrd="0" presId="urn:microsoft.com/office/officeart/2005/8/layout/radial5"/>
    <dgm:cxn modelId="{BA362D3C-1726-4BA0-BCAE-F89189A3A6F3}" type="presOf" srcId="{5AF3AEB7-29B3-4A59-933D-897BB17AC4C4}" destId="{C9D321A2-7E70-4AAF-8078-2DCB210DC81D}" srcOrd="0" destOrd="0" presId="urn:microsoft.com/office/officeart/2005/8/layout/radial5"/>
    <dgm:cxn modelId="{E0C6C2D1-FFA0-463C-861B-39CA11EC4D11}" type="presOf" srcId="{786B22A2-3159-48E4-8A52-3E6D4F951A49}" destId="{17DA5EFA-24E9-4814-8864-A9F02E4F86E2}" srcOrd="0" destOrd="0" presId="urn:microsoft.com/office/officeart/2005/8/layout/radial5"/>
    <dgm:cxn modelId="{FDAA4C5A-6F45-436F-B2E1-65946B0ECEB2}" srcId="{38805BDF-B8C3-42A3-BA17-7542CCD7E7FC}" destId="{786B22A2-3159-48E4-8A52-3E6D4F951A49}" srcOrd="5" destOrd="0" parTransId="{98D5017E-A59E-41C6-A421-751CB3C55A75}" sibTransId="{93478D5F-BD2F-4353-9EF7-F9F6D4378928}"/>
    <dgm:cxn modelId="{58091859-18AE-422A-857A-9A8DA280B0E0}" srcId="{38805BDF-B8C3-42A3-BA17-7542CCD7E7FC}" destId="{A88BE15C-F5DE-477D-AB17-2CA720AA9A15}" srcOrd="6" destOrd="0" parTransId="{FD8FE9BF-CE84-4540-8131-3D37F6724899}" sibTransId="{4E581523-7D8C-47DB-9A18-E69F8D4C6999}"/>
    <dgm:cxn modelId="{E79E86AA-60FB-4766-8028-D90E2D6D192E}" type="presOf" srcId="{FD8FE9BF-CE84-4540-8131-3D37F6724899}" destId="{8567C0D2-7454-4C41-BEC7-321D48AE2E96}" srcOrd="1" destOrd="0" presId="urn:microsoft.com/office/officeart/2005/8/layout/radial5"/>
    <dgm:cxn modelId="{EE4E1F3C-4606-4DFE-9477-126EF2A8B0E6}" srcId="{38805BDF-B8C3-42A3-BA17-7542CCD7E7FC}" destId="{D59B383E-3BB2-4856-A484-92CA1C119642}" srcOrd="8" destOrd="0" parTransId="{43479EAE-FE7C-449A-99CE-0C21929E7A59}" sibTransId="{55AB52C1-773E-4A38-8E44-D78118367BED}"/>
    <dgm:cxn modelId="{B1D35FDD-5047-46E0-B3FB-5CAFA0031B7F}" type="presOf" srcId="{D59B383E-3BB2-4856-A484-92CA1C119642}" destId="{1544774A-CB1E-4FD5-8E49-36FCBC34F8EB}" srcOrd="0" destOrd="0" presId="urn:microsoft.com/office/officeart/2005/8/layout/radial5"/>
    <dgm:cxn modelId="{6160C5D3-CB40-4605-9E64-1BD14B73055C}" type="presOf" srcId="{6AEAA7A2-D837-4411-898B-A93341AC1BDE}" destId="{E05C2458-2802-4BE2-93AC-9FEC2744A1DF}" srcOrd="1" destOrd="0" presId="urn:microsoft.com/office/officeart/2005/8/layout/radial5"/>
    <dgm:cxn modelId="{0A826EE1-B6D6-4D4D-822E-B3252B53D48B}" type="presOf" srcId="{59283E02-B38F-4FB7-9C9B-B6EEF917E7F0}" destId="{D892C0A7-3A8E-4452-B858-D9719C625931}" srcOrd="0" destOrd="0" presId="urn:microsoft.com/office/officeart/2005/8/layout/radial5"/>
    <dgm:cxn modelId="{E1CCA3F3-F464-4DE0-B9A0-A370E51244D0}" type="presOf" srcId="{440823DB-6C6E-4CBB-AF09-E67673744657}" destId="{0A7F0C80-1366-4CFF-9161-8F4ABBAC4C18}" srcOrd="0" destOrd="0" presId="urn:microsoft.com/office/officeart/2005/8/layout/radial5"/>
    <dgm:cxn modelId="{80DB0E0F-9286-42F6-84F6-83E7269EC32F}" type="presOf" srcId="{8E4445A3-AB82-4483-8840-DDA07B4E9E1A}" destId="{AA03F0D7-1A41-4FF7-95F7-6B9AC406A711}" srcOrd="0" destOrd="0" presId="urn:microsoft.com/office/officeart/2005/8/layout/radial5"/>
    <dgm:cxn modelId="{A88313AF-8647-4180-9FE4-D3F9951E3544}" type="presOf" srcId="{6AEAA7A2-D837-4411-898B-A93341AC1BDE}" destId="{9721A509-A40A-4D41-86D1-B63B15C15826}" srcOrd="0" destOrd="0" presId="urn:microsoft.com/office/officeart/2005/8/layout/radial5"/>
    <dgm:cxn modelId="{E00EB67E-E148-4AFF-9B95-6BB77BDE0F09}" type="presOf" srcId="{46808B4C-66AB-4518-BBFA-4718E04E6249}" destId="{83D0957E-2A3D-4032-BF35-BCBFC49B1B59}" srcOrd="0" destOrd="0" presId="urn:microsoft.com/office/officeart/2005/8/layout/radial5"/>
    <dgm:cxn modelId="{1FDA0AD0-81F2-431A-B6C2-C340C51CEB9F}" srcId="{38805BDF-B8C3-42A3-BA17-7542CCD7E7FC}" destId="{5AF3AEB7-29B3-4A59-933D-897BB17AC4C4}" srcOrd="1" destOrd="0" parTransId="{6AEAA7A2-D837-4411-898B-A93341AC1BDE}" sibTransId="{EBDD7C9C-11A8-415F-8146-D6A33E31D138}"/>
    <dgm:cxn modelId="{46087B9E-E0BD-4477-8EDC-104A7B718DEE}" srcId="{2F99DD92-D5C4-4575-B3EB-8669DAB17A49}" destId="{38805BDF-B8C3-42A3-BA17-7542CCD7E7FC}" srcOrd="0" destOrd="0" parTransId="{EBB0FE1D-DA86-4F70-A404-27DF4B93F7AB}" sibTransId="{6BF01E7D-06E5-4971-9DA6-4EBB51BD70C9}"/>
    <dgm:cxn modelId="{B9A4C18A-1EC9-41FA-A9EB-CC1291A542BE}" srcId="{38805BDF-B8C3-42A3-BA17-7542CCD7E7FC}" destId="{FF2ADA06-CE7B-46D0-8B37-48A5D1EC2914}" srcOrd="2" destOrd="0" parTransId="{255F8BB1-4D4A-4463-A793-F86DC314D74B}" sibTransId="{E5AF50F7-2410-4603-8A98-A13C362E388F}"/>
    <dgm:cxn modelId="{619311FC-C6E2-47DC-A93A-0D345348F039}" type="presOf" srcId="{F0F4D806-9E9B-47C3-BD48-6879F1485CD3}" destId="{CA5D5F45-FC75-4C21-97E6-C026F73DDACC}" srcOrd="0" destOrd="0" presId="urn:microsoft.com/office/officeart/2005/8/layout/radial5"/>
    <dgm:cxn modelId="{96248320-A9DB-4E99-8FAB-3B0FA095BB4C}" type="presOf" srcId="{46808B4C-66AB-4518-BBFA-4718E04E6249}" destId="{5770605B-93E7-4839-BAB1-E6FCF0C13E80}" srcOrd="1" destOrd="0" presId="urn:microsoft.com/office/officeart/2005/8/layout/radial5"/>
    <dgm:cxn modelId="{C05BA6A7-18CC-47A8-AFB0-845AFFA3C60D}" type="presOf" srcId="{98D5017E-A59E-41C6-A421-751CB3C55A75}" destId="{00EE60CF-1E8C-4BD3-838C-72DA03EC7E03}" srcOrd="0" destOrd="0" presId="urn:microsoft.com/office/officeart/2005/8/layout/radial5"/>
    <dgm:cxn modelId="{3C4A4B18-FB1F-4B9A-A820-3173AFB2C0AF}" type="presOf" srcId="{3CBAC2F0-4272-4709-B2CE-BB6543165DCE}" destId="{F42447B2-3B4E-4B68-9C44-A89580A4D75F}" srcOrd="0" destOrd="0" presId="urn:microsoft.com/office/officeart/2005/8/layout/radial5"/>
    <dgm:cxn modelId="{7FA93C36-BFC6-481B-90B5-170DC7DAA507}" type="presOf" srcId="{999545AD-1980-425E-96A2-77B83C0EBA8F}" destId="{3D9FF362-B002-4DC6-AE2F-7D337F6D184F}" srcOrd="1" destOrd="0" presId="urn:microsoft.com/office/officeart/2005/8/layout/radial5"/>
    <dgm:cxn modelId="{FE85A2FA-963D-421F-89AC-BF342BF26A3E}" type="presOf" srcId="{255F8BB1-4D4A-4463-A793-F86DC314D74B}" destId="{84712EAC-3968-4B25-B321-644A7D1DCE2D}" srcOrd="0" destOrd="0" presId="urn:microsoft.com/office/officeart/2005/8/layout/radial5"/>
    <dgm:cxn modelId="{A5209AE6-88FB-4E44-A402-62F222D540A6}" srcId="{38805BDF-B8C3-42A3-BA17-7542CCD7E7FC}" destId="{59283E02-B38F-4FB7-9C9B-B6EEF917E7F0}" srcOrd="4" destOrd="0" parTransId="{46808B4C-66AB-4518-BBFA-4718E04E6249}" sibTransId="{494656D9-1FAB-4134-8F76-F695F1C92741}"/>
    <dgm:cxn modelId="{B0AEFA49-4062-4940-9A8C-0B68B7B90FD4}" type="presOf" srcId="{8E4445A3-AB82-4483-8840-DDA07B4E9E1A}" destId="{51EB7A10-8B72-41AB-9B8D-464C8E18F88F}" srcOrd="1" destOrd="0" presId="urn:microsoft.com/office/officeart/2005/8/layout/radial5"/>
    <dgm:cxn modelId="{8DC969B0-18FA-43BA-BE28-329D916B2FA2}" srcId="{38805BDF-B8C3-42A3-BA17-7542CCD7E7FC}" destId="{440823DB-6C6E-4CBB-AF09-E67673744657}" srcOrd="3" destOrd="0" parTransId="{999545AD-1980-425E-96A2-77B83C0EBA8F}" sibTransId="{79E7151C-21BB-481C-8C8A-5D0C754E2FD8}"/>
    <dgm:cxn modelId="{03696894-FDAD-40E7-AEE2-1C2F68FBD9F6}" type="presParOf" srcId="{6A613A1A-01C8-4FC9-8760-D69D09DCF77B}" destId="{23310BB8-B0B2-479F-B44A-178848F9E811}" srcOrd="0" destOrd="0" presId="urn:microsoft.com/office/officeart/2005/8/layout/radial5"/>
    <dgm:cxn modelId="{9268BED0-B2E4-4814-BFB3-ADB8947FF0BD}" type="presParOf" srcId="{6A613A1A-01C8-4FC9-8760-D69D09DCF77B}" destId="{F42447B2-3B4E-4B68-9C44-A89580A4D75F}" srcOrd="1" destOrd="0" presId="urn:microsoft.com/office/officeart/2005/8/layout/radial5"/>
    <dgm:cxn modelId="{577E3F39-82CE-431C-A332-71D76E66C28E}" type="presParOf" srcId="{F42447B2-3B4E-4B68-9C44-A89580A4D75F}" destId="{44DA6D97-B7D8-4539-BDB4-C6B77098D23F}" srcOrd="0" destOrd="0" presId="urn:microsoft.com/office/officeart/2005/8/layout/radial5"/>
    <dgm:cxn modelId="{16080C07-B337-45D8-8C04-C2B7DE4D04FC}" type="presParOf" srcId="{6A613A1A-01C8-4FC9-8760-D69D09DCF77B}" destId="{E54BA52E-8BF5-4274-9E6D-B58BE4DCE9A1}" srcOrd="2" destOrd="0" presId="urn:microsoft.com/office/officeart/2005/8/layout/radial5"/>
    <dgm:cxn modelId="{67287722-7068-43A8-8F02-82F50AEB1DA4}" type="presParOf" srcId="{6A613A1A-01C8-4FC9-8760-D69D09DCF77B}" destId="{9721A509-A40A-4D41-86D1-B63B15C15826}" srcOrd="3" destOrd="0" presId="urn:microsoft.com/office/officeart/2005/8/layout/radial5"/>
    <dgm:cxn modelId="{AFB023DF-829C-4890-A5C3-85C74FFBB825}" type="presParOf" srcId="{9721A509-A40A-4D41-86D1-B63B15C15826}" destId="{E05C2458-2802-4BE2-93AC-9FEC2744A1DF}" srcOrd="0" destOrd="0" presId="urn:microsoft.com/office/officeart/2005/8/layout/radial5"/>
    <dgm:cxn modelId="{FE6C3605-AABA-4D4F-B15D-677376EE6D39}" type="presParOf" srcId="{6A613A1A-01C8-4FC9-8760-D69D09DCF77B}" destId="{C9D321A2-7E70-4AAF-8078-2DCB210DC81D}" srcOrd="4" destOrd="0" presId="urn:microsoft.com/office/officeart/2005/8/layout/radial5"/>
    <dgm:cxn modelId="{1D051B1C-D950-4BA4-9EC4-6853A27C15B5}" type="presParOf" srcId="{6A613A1A-01C8-4FC9-8760-D69D09DCF77B}" destId="{84712EAC-3968-4B25-B321-644A7D1DCE2D}" srcOrd="5" destOrd="0" presId="urn:microsoft.com/office/officeart/2005/8/layout/radial5"/>
    <dgm:cxn modelId="{EBD72D60-BCC3-4C54-9E1C-2BF08FAC6D46}" type="presParOf" srcId="{84712EAC-3968-4B25-B321-644A7D1DCE2D}" destId="{90D4070A-7107-40DD-B0EA-615E9C429093}" srcOrd="0" destOrd="0" presId="urn:microsoft.com/office/officeart/2005/8/layout/radial5"/>
    <dgm:cxn modelId="{41BC8C00-AEB5-4876-9FCC-54257F18D56F}" type="presParOf" srcId="{6A613A1A-01C8-4FC9-8760-D69D09DCF77B}" destId="{A884A8B2-A46B-4A87-8159-28B19A381B2B}" srcOrd="6" destOrd="0" presId="urn:microsoft.com/office/officeart/2005/8/layout/radial5"/>
    <dgm:cxn modelId="{14BFBE04-6095-4564-984B-E7D03D1191E6}" type="presParOf" srcId="{6A613A1A-01C8-4FC9-8760-D69D09DCF77B}" destId="{72ADB931-0AAE-4EC1-B032-09505CED1C59}" srcOrd="7" destOrd="0" presId="urn:microsoft.com/office/officeart/2005/8/layout/radial5"/>
    <dgm:cxn modelId="{4898E9D7-AD28-4306-A7D6-7DD905847FC2}" type="presParOf" srcId="{72ADB931-0AAE-4EC1-B032-09505CED1C59}" destId="{3D9FF362-B002-4DC6-AE2F-7D337F6D184F}" srcOrd="0" destOrd="0" presId="urn:microsoft.com/office/officeart/2005/8/layout/radial5"/>
    <dgm:cxn modelId="{E0B21BE3-E5AB-4280-9660-59081C9F5F2C}" type="presParOf" srcId="{6A613A1A-01C8-4FC9-8760-D69D09DCF77B}" destId="{0A7F0C80-1366-4CFF-9161-8F4ABBAC4C18}" srcOrd="8" destOrd="0" presId="urn:microsoft.com/office/officeart/2005/8/layout/radial5"/>
    <dgm:cxn modelId="{D4194462-40F7-4ED0-893F-B53915F45559}" type="presParOf" srcId="{6A613A1A-01C8-4FC9-8760-D69D09DCF77B}" destId="{83D0957E-2A3D-4032-BF35-BCBFC49B1B59}" srcOrd="9" destOrd="0" presId="urn:microsoft.com/office/officeart/2005/8/layout/radial5"/>
    <dgm:cxn modelId="{7A7494D7-4481-462C-9EE2-209393B19A9B}" type="presParOf" srcId="{83D0957E-2A3D-4032-BF35-BCBFC49B1B59}" destId="{5770605B-93E7-4839-BAB1-E6FCF0C13E80}" srcOrd="0" destOrd="0" presId="urn:microsoft.com/office/officeart/2005/8/layout/radial5"/>
    <dgm:cxn modelId="{CEE0247D-CB47-4429-88A0-67287B507B97}" type="presParOf" srcId="{6A613A1A-01C8-4FC9-8760-D69D09DCF77B}" destId="{D892C0A7-3A8E-4452-B858-D9719C625931}" srcOrd="10" destOrd="0" presId="urn:microsoft.com/office/officeart/2005/8/layout/radial5"/>
    <dgm:cxn modelId="{44525D28-4456-4C97-BA40-737ED944FA19}" type="presParOf" srcId="{6A613A1A-01C8-4FC9-8760-D69D09DCF77B}" destId="{00EE60CF-1E8C-4BD3-838C-72DA03EC7E03}" srcOrd="11" destOrd="0" presId="urn:microsoft.com/office/officeart/2005/8/layout/radial5"/>
    <dgm:cxn modelId="{6CE226E4-9ECB-4FB4-BD49-83ED28F02163}" type="presParOf" srcId="{00EE60CF-1E8C-4BD3-838C-72DA03EC7E03}" destId="{5550B350-F566-49AC-B232-75A6173A6FC9}" srcOrd="0" destOrd="0" presId="urn:microsoft.com/office/officeart/2005/8/layout/radial5"/>
    <dgm:cxn modelId="{3E9D669B-5745-46E8-931E-5DFA73E08504}" type="presParOf" srcId="{6A613A1A-01C8-4FC9-8760-D69D09DCF77B}" destId="{17DA5EFA-24E9-4814-8864-A9F02E4F86E2}" srcOrd="12" destOrd="0" presId="urn:microsoft.com/office/officeart/2005/8/layout/radial5"/>
    <dgm:cxn modelId="{D6D14169-B774-4752-8068-1445838F07D5}" type="presParOf" srcId="{6A613A1A-01C8-4FC9-8760-D69D09DCF77B}" destId="{29D47551-0330-43D0-BA94-A8B8D697CBB0}" srcOrd="13" destOrd="0" presId="urn:microsoft.com/office/officeart/2005/8/layout/radial5"/>
    <dgm:cxn modelId="{9E99192A-2A67-4057-93A2-F0B9552AC9A3}" type="presParOf" srcId="{29D47551-0330-43D0-BA94-A8B8D697CBB0}" destId="{8567C0D2-7454-4C41-BEC7-321D48AE2E96}" srcOrd="0" destOrd="0" presId="urn:microsoft.com/office/officeart/2005/8/layout/radial5"/>
    <dgm:cxn modelId="{55E02397-E57A-4CDE-BEA7-7C8020E2163F}" type="presParOf" srcId="{6A613A1A-01C8-4FC9-8760-D69D09DCF77B}" destId="{7AB7C4DF-21D1-49F0-BFEE-ED51252943F0}" srcOrd="14" destOrd="0" presId="urn:microsoft.com/office/officeart/2005/8/layout/radial5"/>
    <dgm:cxn modelId="{CF7E74FA-C7FE-424F-B759-360CFF57718D}" type="presParOf" srcId="{6A613A1A-01C8-4FC9-8760-D69D09DCF77B}" destId="{AA03F0D7-1A41-4FF7-95F7-6B9AC406A711}" srcOrd="15" destOrd="0" presId="urn:microsoft.com/office/officeart/2005/8/layout/radial5"/>
    <dgm:cxn modelId="{80644D0B-FE70-4A8C-BFFC-68B88F54777A}" type="presParOf" srcId="{AA03F0D7-1A41-4FF7-95F7-6B9AC406A711}" destId="{51EB7A10-8B72-41AB-9B8D-464C8E18F88F}" srcOrd="0" destOrd="0" presId="urn:microsoft.com/office/officeart/2005/8/layout/radial5"/>
    <dgm:cxn modelId="{BAD90BD1-C6AF-475D-B8C2-F9093BE2C3DA}" type="presParOf" srcId="{6A613A1A-01C8-4FC9-8760-D69D09DCF77B}" destId="{CA5D5F45-FC75-4C21-97E6-C026F73DDACC}" srcOrd="16" destOrd="0" presId="urn:microsoft.com/office/officeart/2005/8/layout/radial5"/>
    <dgm:cxn modelId="{57048A37-A0C5-49C1-B467-EABA166018F9}" type="presParOf" srcId="{6A613A1A-01C8-4FC9-8760-D69D09DCF77B}" destId="{423CDC20-A965-42B1-B571-605BE3937BF8}" srcOrd="17" destOrd="0" presId="urn:microsoft.com/office/officeart/2005/8/layout/radial5"/>
    <dgm:cxn modelId="{9590FF79-7493-4BB5-861B-558FB6817A70}" type="presParOf" srcId="{423CDC20-A965-42B1-B571-605BE3937BF8}" destId="{88E6F725-0310-4A91-B062-1F14C0429638}" srcOrd="0" destOrd="0" presId="urn:microsoft.com/office/officeart/2005/8/layout/radial5"/>
    <dgm:cxn modelId="{0883DD9C-DA17-4B1C-B44E-38E896BF2A21}" type="presParOf" srcId="{6A613A1A-01C8-4FC9-8760-D69D09DCF77B}" destId="{1544774A-CB1E-4FD5-8E49-36FCBC34F8EB}" srcOrd="1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CED013A-9E9E-4A3E-9E05-4997FF311614}" type="doc">
      <dgm:prSet loTypeId="urn:microsoft.com/office/officeart/2005/8/layout/default" loCatId="list" qsTypeId="urn:microsoft.com/office/officeart/2005/8/quickstyle/3d3" qsCatId="3D" csTypeId="urn:microsoft.com/office/officeart/2005/8/colors/colorful5" csCatId="colorful" phldr="1"/>
      <dgm:spPr/>
      <dgm:t>
        <a:bodyPr/>
        <a:lstStyle/>
        <a:p>
          <a:endParaRPr lang="pt-BR"/>
        </a:p>
      </dgm:t>
    </dgm:pt>
    <dgm:pt modelId="{013126F3-D1F3-4170-B16C-62382C025B91}">
      <dgm:prSet phldrT="[Texto]"/>
      <dgm:spPr/>
      <dgm:t>
        <a:bodyPr/>
        <a:lstStyle/>
        <a:p>
          <a:pPr algn="ctr"/>
          <a:r>
            <a:rPr lang="pt-BR" b="1" dirty="0"/>
            <a:t>Função Fiscalizadora</a:t>
          </a:r>
          <a:r>
            <a:rPr lang="pt-BR" dirty="0"/>
            <a:t>: As atividades dessa função caracterizam-se pelo </a:t>
          </a:r>
          <a:r>
            <a:rPr lang="pt-BR" u="sng" dirty="0"/>
            <a:t>exame de uma situação ou condição </a:t>
          </a:r>
          <a:r>
            <a:rPr lang="pt-BR" dirty="0"/>
            <a:t>(p.ex. a prática de um ato administrativo), </a:t>
          </a:r>
          <a:r>
            <a:rPr lang="pt-BR" u="sng" dirty="0"/>
            <a:t>tendo como referência um critério ou padrão </a:t>
          </a:r>
          <a:r>
            <a:rPr lang="pt-BR" dirty="0"/>
            <a:t>(p.ex. uma norma legal), com o </a:t>
          </a:r>
          <a:r>
            <a:rPr lang="pt-BR" u="sng" dirty="0"/>
            <a:t>objetivo de verificar em que medida a situação ou condição está de acordo com o critério ou padrão</a:t>
          </a:r>
          <a:r>
            <a:rPr lang="pt-BR" dirty="0"/>
            <a:t>. Ex. art. 71, III e VI.</a:t>
          </a:r>
        </a:p>
      </dgm:t>
    </dgm:pt>
    <dgm:pt modelId="{33690779-74ED-4A5F-8C40-C13470D2F067}" type="parTrans" cxnId="{D759FC60-7220-4904-AF63-0394094E341F}">
      <dgm:prSet/>
      <dgm:spPr/>
      <dgm:t>
        <a:bodyPr/>
        <a:lstStyle/>
        <a:p>
          <a:endParaRPr lang="pt-BR"/>
        </a:p>
      </dgm:t>
    </dgm:pt>
    <dgm:pt modelId="{979BBEA4-645F-4E17-BFE7-F07FF50FF407}" type="sibTrans" cxnId="{D759FC60-7220-4904-AF63-0394094E341F}">
      <dgm:prSet/>
      <dgm:spPr/>
      <dgm:t>
        <a:bodyPr/>
        <a:lstStyle/>
        <a:p>
          <a:endParaRPr lang="pt-BR"/>
        </a:p>
      </dgm:t>
    </dgm:pt>
    <dgm:pt modelId="{138A3FEE-F34C-4AA9-8772-737CB1961247}">
      <dgm:prSet phldrT="[Texto]"/>
      <dgm:spPr/>
      <dgm:t>
        <a:bodyPr/>
        <a:lstStyle/>
        <a:p>
          <a:r>
            <a:rPr lang="pt-BR" b="1" dirty="0"/>
            <a:t>Função Julgadora ou Judicante</a:t>
          </a:r>
          <a:r>
            <a:rPr lang="pt-BR" dirty="0"/>
            <a:t>: O Tribunal de Contas exerce a função judicante quando </a:t>
          </a:r>
          <a:r>
            <a:rPr lang="pt-BR" u="sng" dirty="0"/>
            <a:t>julga as contas dos administradores e dos demais responsáveis por bens e valores públicos</a:t>
          </a:r>
          <a:r>
            <a:rPr lang="pt-BR" dirty="0"/>
            <a:t> (contas ordinárias e extraordinárias), e também quando julga as contas dos responsáveis por causar prejuízo ao erário (tomada de contas especial). Ex. art. 71, II.</a:t>
          </a:r>
        </a:p>
      </dgm:t>
    </dgm:pt>
    <dgm:pt modelId="{9F478A99-99D5-4B93-8DE0-D9762A6FAD2A}" type="parTrans" cxnId="{38A42AFB-D509-4AAD-AF62-D5F2D153757B}">
      <dgm:prSet/>
      <dgm:spPr/>
      <dgm:t>
        <a:bodyPr/>
        <a:lstStyle/>
        <a:p>
          <a:endParaRPr lang="pt-BR"/>
        </a:p>
      </dgm:t>
    </dgm:pt>
    <dgm:pt modelId="{DD5D15AF-0A16-4FE0-A7E5-8F46A4C6873D}" type="sibTrans" cxnId="{38A42AFB-D509-4AAD-AF62-D5F2D153757B}">
      <dgm:prSet/>
      <dgm:spPr/>
      <dgm:t>
        <a:bodyPr/>
        <a:lstStyle/>
        <a:p>
          <a:endParaRPr lang="pt-BR"/>
        </a:p>
      </dgm:t>
    </dgm:pt>
    <dgm:pt modelId="{C6B65902-AC2A-4EAF-AF5D-9D40BE78EFDA}">
      <dgm:prSet phldrT="[Texto]"/>
      <dgm:spPr/>
      <dgm:t>
        <a:bodyPr/>
        <a:lstStyle/>
        <a:p>
          <a:r>
            <a:rPr lang="pt-BR" b="1" dirty="0"/>
            <a:t>Função Pedagógica</a:t>
          </a:r>
          <a:r>
            <a:rPr lang="pt-BR" dirty="0"/>
            <a:t>: O Tribunal de Contas atua de forma pedagógica quando </a:t>
          </a:r>
          <a:r>
            <a:rPr lang="pt-BR" u="sng" dirty="0"/>
            <a:t>orienta e informa sobre procedimentos e melhores práticas de gestão</a:t>
          </a:r>
          <a:r>
            <a:rPr lang="pt-BR" dirty="0"/>
            <a:t>, mediante publicação de manuais e cartilhas, realização de seminários, reuniões e encontros de caráter educativo ou, ainda, quando </a:t>
          </a:r>
          <a:r>
            <a:rPr lang="pt-BR" u="sng" dirty="0"/>
            <a:t>recomenda a adoção de providências em auditorias de natureza operacional</a:t>
          </a:r>
          <a:r>
            <a:rPr lang="pt-BR" dirty="0"/>
            <a:t>.</a:t>
          </a:r>
        </a:p>
      </dgm:t>
    </dgm:pt>
    <dgm:pt modelId="{DE58FD2D-45E2-4FB8-A68E-1EE5C3B5F59A}" type="sibTrans" cxnId="{EAB96C58-E153-4E13-A2BB-8AE1373AE919}">
      <dgm:prSet/>
      <dgm:spPr/>
      <dgm:t>
        <a:bodyPr/>
        <a:lstStyle/>
        <a:p>
          <a:endParaRPr lang="pt-BR"/>
        </a:p>
      </dgm:t>
    </dgm:pt>
    <dgm:pt modelId="{F465015A-BA96-41B5-8A52-7D105B2A13BC}" type="parTrans" cxnId="{EAB96C58-E153-4E13-A2BB-8AE1373AE919}">
      <dgm:prSet/>
      <dgm:spPr/>
      <dgm:t>
        <a:bodyPr/>
        <a:lstStyle/>
        <a:p>
          <a:endParaRPr lang="pt-BR"/>
        </a:p>
      </dgm:t>
    </dgm:pt>
    <dgm:pt modelId="{7EA7663A-3137-4BD5-A9F0-303326218E70}" type="pres">
      <dgm:prSet presAssocID="{ACED013A-9E9E-4A3E-9E05-4997FF311614}" presName="diagram" presStyleCnt="0">
        <dgm:presLayoutVars>
          <dgm:dir/>
          <dgm:resizeHandles val="exact"/>
        </dgm:presLayoutVars>
      </dgm:prSet>
      <dgm:spPr/>
      <dgm:t>
        <a:bodyPr/>
        <a:lstStyle/>
        <a:p>
          <a:endParaRPr lang="pt-BR"/>
        </a:p>
      </dgm:t>
    </dgm:pt>
    <dgm:pt modelId="{E1AAD09F-DA6A-435A-829B-DA6FDC3A425E}" type="pres">
      <dgm:prSet presAssocID="{013126F3-D1F3-4170-B16C-62382C025B91}" presName="node" presStyleLbl="node1" presStyleIdx="0" presStyleCnt="3" custScaleY="194448">
        <dgm:presLayoutVars>
          <dgm:bulletEnabled val="1"/>
        </dgm:presLayoutVars>
      </dgm:prSet>
      <dgm:spPr/>
      <dgm:t>
        <a:bodyPr/>
        <a:lstStyle/>
        <a:p>
          <a:endParaRPr lang="pt-BR"/>
        </a:p>
      </dgm:t>
    </dgm:pt>
    <dgm:pt modelId="{54F482A3-8110-404D-ADA4-240FB18B4307}" type="pres">
      <dgm:prSet presAssocID="{979BBEA4-645F-4E17-BFE7-F07FF50FF407}" presName="sibTrans" presStyleCnt="0"/>
      <dgm:spPr/>
    </dgm:pt>
    <dgm:pt modelId="{A4B5FD8A-E3A8-4778-83E7-86DEF27E2F27}" type="pres">
      <dgm:prSet presAssocID="{C6B65902-AC2A-4EAF-AF5D-9D40BE78EFDA}" presName="node" presStyleLbl="node1" presStyleIdx="1" presStyleCnt="3" custScaleY="193176" custLinFactNeighborX="3733" custLinFactNeighborY="789">
        <dgm:presLayoutVars>
          <dgm:bulletEnabled val="1"/>
        </dgm:presLayoutVars>
      </dgm:prSet>
      <dgm:spPr/>
      <dgm:t>
        <a:bodyPr/>
        <a:lstStyle/>
        <a:p>
          <a:endParaRPr lang="pt-BR"/>
        </a:p>
      </dgm:t>
    </dgm:pt>
    <dgm:pt modelId="{DE040B1E-CCBB-46CE-8D5F-678CCAF3D4AE}" type="pres">
      <dgm:prSet presAssocID="{DE58FD2D-45E2-4FB8-A68E-1EE5C3B5F59A}" presName="sibTrans" presStyleCnt="0"/>
      <dgm:spPr/>
    </dgm:pt>
    <dgm:pt modelId="{FCAC8BE0-FD55-479C-8D74-6DB5347DDE6A}" type="pres">
      <dgm:prSet presAssocID="{138A3FEE-F34C-4AA9-8772-737CB1961247}" presName="node" presStyleLbl="node1" presStyleIdx="2" presStyleCnt="3" custScaleY="194448">
        <dgm:presLayoutVars>
          <dgm:bulletEnabled val="1"/>
        </dgm:presLayoutVars>
      </dgm:prSet>
      <dgm:spPr/>
      <dgm:t>
        <a:bodyPr/>
        <a:lstStyle/>
        <a:p>
          <a:endParaRPr lang="pt-BR"/>
        </a:p>
      </dgm:t>
    </dgm:pt>
  </dgm:ptLst>
  <dgm:cxnLst>
    <dgm:cxn modelId="{94630CA6-8456-4423-BF3A-DE1B53E5DC41}" type="presOf" srcId="{138A3FEE-F34C-4AA9-8772-737CB1961247}" destId="{FCAC8BE0-FD55-479C-8D74-6DB5347DDE6A}" srcOrd="0" destOrd="0" presId="urn:microsoft.com/office/officeart/2005/8/layout/default"/>
    <dgm:cxn modelId="{3AD639AB-8EA2-4307-B4F2-AE451F39CBCB}" type="presOf" srcId="{013126F3-D1F3-4170-B16C-62382C025B91}" destId="{E1AAD09F-DA6A-435A-829B-DA6FDC3A425E}" srcOrd="0" destOrd="0" presId="urn:microsoft.com/office/officeart/2005/8/layout/default"/>
    <dgm:cxn modelId="{EAB96C58-E153-4E13-A2BB-8AE1373AE919}" srcId="{ACED013A-9E9E-4A3E-9E05-4997FF311614}" destId="{C6B65902-AC2A-4EAF-AF5D-9D40BE78EFDA}" srcOrd="1" destOrd="0" parTransId="{F465015A-BA96-41B5-8A52-7D105B2A13BC}" sibTransId="{DE58FD2D-45E2-4FB8-A68E-1EE5C3B5F59A}"/>
    <dgm:cxn modelId="{38A42AFB-D509-4AAD-AF62-D5F2D153757B}" srcId="{ACED013A-9E9E-4A3E-9E05-4997FF311614}" destId="{138A3FEE-F34C-4AA9-8772-737CB1961247}" srcOrd="2" destOrd="0" parTransId="{9F478A99-99D5-4B93-8DE0-D9762A6FAD2A}" sibTransId="{DD5D15AF-0A16-4FE0-A7E5-8F46A4C6873D}"/>
    <dgm:cxn modelId="{D759FC60-7220-4904-AF63-0394094E341F}" srcId="{ACED013A-9E9E-4A3E-9E05-4997FF311614}" destId="{013126F3-D1F3-4170-B16C-62382C025B91}" srcOrd="0" destOrd="0" parTransId="{33690779-74ED-4A5F-8C40-C13470D2F067}" sibTransId="{979BBEA4-645F-4E17-BFE7-F07FF50FF407}"/>
    <dgm:cxn modelId="{A5C59D64-D843-4D59-A55D-3C83ABCE02F7}" type="presOf" srcId="{C6B65902-AC2A-4EAF-AF5D-9D40BE78EFDA}" destId="{A4B5FD8A-E3A8-4778-83E7-86DEF27E2F27}" srcOrd="0" destOrd="0" presId="urn:microsoft.com/office/officeart/2005/8/layout/default"/>
    <dgm:cxn modelId="{AC3BAA80-594A-4E38-B335-DF140C87E1E2}" type="presOf" srcId="{ACED013A-9E9E-4A3E-9E05-4997FF311614}" destId="{7EA7663A-3137-4BD5-A9F0-303326218E70}" srcOrd="0" destOrd="0" presId="urn:microsoft.com/office/officeart/2005/8/layout/default"/>
    <dgm:cxn modelId="{10769904-6618-443C-ABBA-982A94FB5C88}" type="presParOf" srcId="{7EA7663A-3137-4BD5-A9F0-303326218E70}" destId="{E1AAD09F-DA6A-435A-829B-DA6FDC3A425E}" srcOrd="0" destOrd="0" presId="urn:microsoft.com/office/officeart/2005/8/layout/default"/>
    <dgm:cxn modelId="{28ABE5FB-F70F-4EE4-9DB0-B3F74EA30A54}" type="presParOf" srcId="{7EA7663A-3137-4BD5-A9F0-303326218E70}" destId="{54F482A3-8110-404D-ADA4-240FB18B4307}" srcOrd="1" destOrd="0" presId="urn:microsoft.com/office/officeart/2005/8/layout/default"/>
    <dgm:cxn modelId="{641E9563-2B66-4F08-A4E0-325F8673FAFE}" type="presParOf" srcId="{7EA7663A-3137-4BD5-A9F0-303326218E70}" destId="{A4B5FD8A-E3A8-4778-83E7-86DEF27E2F27}" srcOrd="2" destOrd="0" presId="urn:microsoft.com/office/officeart/2005/8/layout/default"/>
    <dgm:cxn modelId="{F6D82F33-8431-4677-8602-730A4E962CE2}" type="presParOf" srcId="{7EA7663A-3137-4BD5-A9F0-303326218E70}" destId="{DE040B1E-CCBB-46CE-8D5F-678CCAF3D4AE}" srcOrd="3" destOrd="0" presId="urn:microsoft.com/office/officeart/2005/8/layout/default"/>
    <dgm:cxn modelId="{3F5B4CCA-DB6C-4630-980E-09375B003BF5}" type="presParOf" srcId="{7EA7663A-3137-4BD5-A9F0-303326218E70}" destId="{FCAC8BE0-FD55-479C-8D74-6DB5347DDE6A}"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ED013A-9E9E-4A3E-9E05-4997FF311614}" type="doc">
      <dgm:prSet loTypeId="urn:microsoft.com/office/officeart/2005/8/layout/default" loCatId="list" qsTypeId="urn:microsoft.com/office/officeart/2005/8/quickstyle/3d3" qsCatId="3D" csTypeId="urn:microsoft.com/office/officeart/2005/8/colors/colorful5" csCatId="colorful" phldr="1"/>
      <dgm:spPr/>
      <dgm:t>
        <a:bodyPr/>
        <a:lstStyle/>
        <a:p>
          <a:endParaRPr lang="pt-BR"/>
        </a:p>
      </dgm:t>
    </dgm:pt>
    <dgm:pt modelId="{013126F3-D1F3-4170-B16C-62382C025B91}">
      <dgm:prSet phldrT="[Texto]"/>
      <dgm:spPr/>
      <dgm:t>
        <a:bodyPr/>
        <a:lstStyle/>
        <a:p>
          <a:pPr algn="ctr"/>
          <a:r>
            <a:rPr lang="pt-BR" b="1" dirty="0"/>
            <a:t>Função Sancionadora</a:t>
          </a:r>
          <a:r>
            <a:rPr lang="pt-BR" dirty="0"/>
            <a:t>: A função sancionadora surge quando da aplicação das </a:t>
          </a:r>
          <a:r>
            <a:rPr lang="pt-BR" u="sng" dirty="0"/>
            <a:t>sanções</a:t>
          </a:r>
          <a:r>
            <a:rPr lang="pt-BR" dirty="0"/>
            <a:t> previstas em lei, seja na Lei Orgânica do TC, seja em outras leis. Ex.  art. 71, VIII e art. 83, I, II e III, LOTCEMG.</a:t>
          </a:r>
        </a:p>
      </dgm:t>
    </dgm:pt>
    <dgm:pt modelId="{33690779-74ED-4A5F-8C40-C13470D2F067}" type="parTrans" cxnId="{D759FC60-7220-4904-AF63-0394094E341F}">
      <dgm:prSet/>
      <dgm:spPr/>
      <dgm:t>
        <a:bodyPr/>
        <a:lstStyle/>
        <a:p>
          <a:endParaRPr lang="pt-BR"/>
        </a:p>
      </dgm:t>
    </dgm:pt>
    <dgm:pt modelId="{979BBEA4-645F-4E17-BFE7-F07FF50FF407}" type="sibTrans" cxnId="{D759FC60-7220-4904-AF63-0394094E341F}">
      <dgm:prSet/>
      <dgm:spPr/>
      <dgm:t>
        <a:bodyPr/>
        <a:lstStyle/>
        <a:p>
          <a:endParaRPr lang="pt-BR"/>
        </a:p>
      </dgm:t>
    </dgm:pt>
    <dgm:pt modelId="{C6B65902-AC2A-4EAF-AF5D-9D40BE78EFDA}">
      <dgm:prSet phldrT="[Texto]"/>
      <dgm:spPr/>
      <dgm:t>
        <a:bodyPr/>
        <a:lstStyle/>
        <a:p>
          <a:r>
            <a:rPr lang="pt-BR" b="1" dirty="0"/>
            <a:t>Função Corretiva</a:t>
          </a:r>
          <a:r>
            <a:rPr lang="pt-BR" dirty="0"/>
            <a:t>: O Tribunal de Contas exerce a função corretiva ao </a:t>
          </a:r>
          <a:r>
            <a:rPr lang="pt-BR" u="sng" dirty="0"/>
            <a:t>emitir determinações, de caráter compulsório, para corrigir falhas ou impropriedades; fixar prazo para cumprimento da lei, se verificada ilegalidade</a:t>
          </a:r>
          <a:r>
            <a:rPr lang="pt-BR" dirty="0"/>
            <a:t> (CF, art. 71, IX);  sustar ato impugnado (CF, art. 71, X).</a:t>
          </a:r>
        </a:p>
      </dgm:t>
    </dgm:pt>
    <dgm:pt modelId="{F465015A-BA96-41B5-8A52-7D105B2A13BC}" type="parTrans" cxnId="{EAB96C58-E153-4E13-A2BB-8AE1373AE919}">
      <dgm:prSet/>
      <dgm:spPr/>
      <dgm:t>
        <a:bodyPr/>
        <a:lstStyle/>
        <a:p>
          <a:endParaRPr lang="pt-BR"/>
        </a:p>
      </dgm:t>
    </dgm:pt>
    <dgm:pt modelId="{DE58FD2D-45E2-4FB8-A68E-1EE5C3B5F59A}" type="sibTrans" cxnId="{EAB96C58-E153-4E13-A2BB-8AE1373AE919}">
      <dgm:prSet/>
      <dgm:spPr/>
      <dgm:t>
        <a:bodyPr/>
        <a:lstStyle/>
        <a:p>
          <a:endParaRPr lang="pt-BR"/>
        </a:p>
      </dgm:t>
    </dgm:pt>
    <dgm:pt modelId="{138A3FEE-F34C-4AA9-8772-737CB1961247}">
      <dgm:prSet phldrT="[Texto]"/>
      <dgm:spPr/>
      <dgm:t>
        <a:bodyPr/>
        <a:lstStyle/>
        <a:p>
          <a:r>
            <a:rPr lang="pt-BR" b="1" dirty="0"/>
            <a:t>Função Opinativa ou Consultiva</a:t>
          </a:r>
          <a:r>
            <a:rPr lang="pt-BR" dirty="0"/>
            <a:t>: A função consultiva é exercida mediante a </a:t>
          </a:r>
          <a:r>
            <a:rPr lang="pt-BR" u="sng" dirty="0"/>
            <a:t>elaboração de parecer prévio, de caráter essencialmente técnico</a:t>
          </a:r>
          <a:r>
            <a:rPr lang="pt-BR" dirty="0"/>
            <a:t>, sobre as contas prestadas anualmente pelo chefe do Poder Executivo, a fim de subsidiar o julgamento a cargo do Poder Legislativo. Inclui também o exame, sempre em tese, de </a:t>
          </a:r>
          <a:r>
            <a:rPr lang="pt-BR" u="sng" dirty="0"/>
            <a:t>consultas feitas por autoridades legitimadas para formulá-las, a respeito de dúvidas na aplicação de dispositivos legais e regulamentares </a:t>
          </a:r>
          <a:r>
            <a:rPr lang="pt-BR" dirty="0"/>
            <a:t>concernentes às matérias de competência do Tribunal. Ex. art. 71, I e art. 3º, XI, LOTCEMG</a:t>
          </a:r>
        </a:p>
      </dgm:t>
    </dgm:pt>
    <dgm:pt modelId="{9F478A99-99D5-4B93-8DE0-D9762A6FAD2A}" type="parTrans" cxnId="{38A42AFB-D509-4AAD-AF62-D5F2D153757B}">
      <dgm:prSet/>
      <dgm:spPr/>
      <dgm:t>
        <a:bodyPr/>
        <a:lstStyle/>
        <a:p>
          <a:endParaRPr lang="pt-BR"/>
        </a:p>
      </dgm:t>
    </dgm:pt>
    <dgm:pt modelId="{DD5D15AF-0A16-4FE0-A7E5-8F46A4C6873D}" type="sibTrans" cxnId="{38A42AFB-D509-4AAD-AF62-D5F2D153757B}">
      <dgm:prSet/>
      <dgm:spPr/>
      <dgm:t>
        <a:bodyPr/>
        <a:lstStyle/>
        <a:p>
          <a:endParaRPr lang="pt-BR"/>
        </a:p>
      </dgm:t>
    </dgm:pt>
    <dgm:pt modelId="{7EA7663A-3137-4BD5-A9F0-303326218E70}" type="pres">
      <dgm:prSet presAssocID="{ACED013A-9E9E-4A3E-9E05-4997FF311614}" presName="diagram" presStyleCnt="0">
        <dgm:presLayoutVars>
          <dgm:dir/>
          <dgm:resizeHandles val="exact"/>
        </dgm:presLayoutVars>
      </dgm:prSet>
      <dgm:spPr/>
      <dgm:t>
        <a:bodyPr/>
        <a:lstStyle/>
        <a:p>
          <a:endParaRPr lang="pt-BR"/>
        </a:p>
      </dgm:t>
    </dgm:pt>
    <dgm:pt modelId="{E1AAD09F-DA6A-435A-829B-DA6FDC3A425E}" type="pres">
      <dgm:prSet presAssocID="{013126F3-D1F3-4170-B16C-62382C025B91}" presName="node" presStyleLbl="node1" presStyleIdx="0" presStyleCnt="3" custScaleY="194448" custLinFactNeighborX="-5175" custLinFactNeighborY="-17866">
        <dgm:presLayoutVars>
          <dgm:bulletEnabled val="1"/>
        </dgm:presLayoutVars>
      </dgm:prSet>
      <dgm:spPr/>
      <dgm:t>
        <a:bodyPr/>
        <a:lstStyle/>
        <a:p>
          <a:endParaRPr lang="pt-BR"/>
        </a:p>
      </dgm:t>
    </dgm:pt>
    <dgm:pt modelId="{54F482A3-8110-404D-ADA4-240FB18B4307}" type="pres">
      <dgm:prSet presAssocID="{979BBEA4-645F-4E17-BFE7-F07FF50FF407}" presName="sibTrans" presStyleCnt="0"/>
      <dgm:spPr/>
    </dgm:pt>
    <dgm:pt modelId="{A4B5FD8A-E3A8-4778-83E7-86DEF27E2F27}" type="pres">
      <dgm:prSet presAssocID="{C6B65902-AC2A-4EAF-AF5D-9D40BE78EFDA}" presName="node" presStyleLbl="node1" presStyleIdx="1" presStyleCnt="3" custScaleY="193176" custLinFactNeighborX="3733" custLinFactNeighborY="789">
        <dgm:presLayoutVars>
          <dgm:bulletEnabled val="1"/>
        </dgm:presLayoutVars>
      </dgm:prSet>
      <dgm:spPr/>
      <dgm:t>
        <a:bodyPr/>
        <a:lstStyle/>
        <a:p>
          <a:endParaRPr lang="pt-BR"/>
        </a:p>
      </dgm:t>
    </dgm:pt>
    <dgm:pt modelId="{DE040B1E-CCBB-46CE-8D5F-678CCAF3D4AE}" type="pres">
      <dgm:prSet presAssocID="{DE58FD2D-45E2-4FB8-A68E-1EE5C3B5F59A}" presName="sibTrans" presStyleCnt="0"/>
      <dgm:spPr/>
    </dgm:pt>
    <dgm:pt modelId="{FCAC8BE0-FD55-479C-8D74-6DB5347DDE6A}" type="pres">
      <dgm:prSet presAssocID="{138A3FEE-F34C-4AA9-8772-737CB1961247}" presName="node" presStyleLbl="node1" presStyleIdx="2" presStyleCnt="3" custScaleY="194448">
        <dgm:presLayoutVars>
          <dgm:bulletEnabled val="1"/>
        </dgm:presLayoutVars>
      </dgm:prSet>
      <dgm:spPr/>
      <dgm:t>
        <a:bodyPr/>
        <a:lstStyle/>
        <a:p>
          <a:endParaRPr lang="pt-BR"/>
        </a:p>
      </dgm:t>
    </dgm:pt>
  </dgm:ptLst>
  <dgm:cxnLst>
    <dgm:cxn modelId="{94630CA6-8456-4423-BF3A-DE1B53E5DC41}" type="presOf" srcId="{138A3FEE-F34C-4AA9-8772-737CB1961247}" destId="{FCAC8BE0-FD55-479C-8D74-6DB5347DDE6A}" srcOrd="0" destOrd="0" presId="urn:microsoft.com/office/officeart/2005/8/layout/default"/>
    <dgm:cxn modelId="{3AD639AB-8EA2-4307-B4F2-AE451F39CBCB}" type="presOf" srcId="{013126F3-D1F3-4170-B16C-62382C025B91}" destId="{E1AAD09F-DA6A-435A-829B-DA6FDC3A425E}" srcOrd="0" destOrd="0" presId="urn:microsoft.com/office/officeart/2005/8/layout/default"/>
    <dgm:cxn modelId="{EAB96C58-E153-4E13-A2BB-8AE1373AE919}" srcId="{ACED013A-9E9E-4A3E-9E05-4997FF311614}" destId="{C6B65902-AC2A-4EAF-AF5D-9D40BE78EFDA}" srcOrd="1" destOrd="0" parTransId="{F465015A-BA96-41B5-8A52-7D105B2A13BC}" sibTransId="{DE58FD2D-45E2-4FB8-A68E-1EE5C3B5F59A}"/>
    <dgm:cxn modelId="{38A42AFB-D509-4AAD-AF62-D5F2D153757B}" srcId="{ACED013A-9E9E-4A3E-9E05-4997FF311614}" destId="{138A3FEE-F34C-4AA9-8772-737CB1961247}" srcOrd="2" destOrd="0" parTransId="{9F478A99-99D5-4B93-8DE0-D9762A6FAD2A}" sibTransId="{DD5D15AF-0A16-4FE0-A7E5-8F46A4C6873D}"/>
    <dgm:cxn modelId="{D759FC60-7220-4904-AF63-0394094E341F}" srcId="{ACED013A-9E9E-4A3E-9E05-4997FF311614}" destId="{013126F3-D1F3-4170-B16C-62382C025B91}" srcOrd="0" destOrd="0" parTransId="{33690779-74ED-4A5F-8C40-C13470D2F067}" sibTransId="{979BBEA4-645F-4E17-BFE7-F07FF50FF407}"/>
    <dgm:cxn modelId="{A5C59D64-D843-4D59-A55D-3C83ABCE02F7}" type="presOf" srcId="{C6B65902-AC2A-4EAF-AF5D-9D40BE78EFDA}" destId="{A4B5FD8A-E3A8-4778-83E7-86DEF27E2F27}" srcOrd="0" destOrd="0" presId="urn:microsoft.com/office/officeart/2005/8/layout/default"/>
    <dgm:cxn modelId="{AC3BAA80-594A-4E38-B335-DF140C87E1E2}" type="presOf" srcId="{ACED013A-9E9E-4A3E-9E05-4997FF311614}" destId="{7EA7663A-3137-4BD5-A9F0-303326218E70}" srcOrd="0" destOrd="0" presId="urn:microsoft.com/office/officeart/2005/8/layout/default"/>
    <dgm:cxn modelId="{10769904-6618-443C-ABBA-982A94FB5C88}" type="presParOf" srcId="{7EA7663A-3137-4BD5-A9F0-303326218E70}" destId="{E1AAD09F-DA6A-435A-829B-DA6FDC3A425E}" srcOrd="0" destOrd="0" presId="urn:microsoft.com/office/officeart/2005/8/layout/default"/>
    <dgm:cxn modelId="{28ABE5FB-F70F-4EE4-9DB0-B3F74EA30A54}" type="presParOf" srcId="{7EA7663A-3137-4BD5-A9F0-303326218E70}" destId="{54F482A3-8110-404D-ADA4-240FB18B4307}" srcOrd="1" destOrd="0" presId="urn:microsoft.com/office/officeart/2005/8/layout/default"/>
    <dgm:cxn modelId="{641E9563-2B66-4F08-A4E0-325F8673FAFE}" type="presParOf" srcId="{7EA7663A-3137-4BD5-A9F0-303326218E70}" destId="{A4B5FD8A-E3A8-4778-83E7-86DEF27E2F27}" srcOrd="2" destOrd="0" presId="urn:microsoft.com/office/officeart/2005/8/layout/default"/>
    <dgm:cxn modelId="{F6D82F33-8431-4677-8602-730A4E962CE2}" type="presParOf" srcId="{7EA7663A-3137-4BD5-A9F0-303326218E70}" destId="{DE040B1E-CCBB-46CE-8D5F-678CCAF3D4AE}" srcOrd="3" destOrd="0" presId="urn:microsoft.com/office/officeart/2005/8/layout/default"/>
    <dgm:cxn modelId="{3F5B4CCA-DB6C-4630-980E-09375B003BF5}" type="presParOf" srcId="{7EA7663A-3137-4BD5-A9F0-303326218E70}" destId="{FCAC8BE0-FD55-479C-8D74-6DB5347DDE6A}"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ED013A-9E9E-4A3E-9E05-4997FF311614}" type="doc">
      <dgm:prSet loTypeId="urn:microsoft.com/office/officeart/2005/8/layout/default" loCatId="list" qsTypeId="urn:microsoft.com/office/officeart/2005/8/quickstyle/3d3" qsCatId="3D" csTypeId="urn:microsoft.com/office/officeart/2005/8/colors/colorful5" csCatId="colorful" phldr="1"/>
      <dgm:spPr/>
      <dgm:t>
        <a:bodyPr/>
        <a:lstStyle/>
        <a:p>
          <a:endParaRPr lang="pt-BR"/>
        </a:p>
      </dgm:t>
    </dgm:pt>
    <dgm:pt modelId="{013126F3-D1F3-4170-B16C-62382C025B91}">
      <dgm:prSet phldrT="[Texto]"/>
      <dgm:spPr/>
      <dgm:t>
        <a:bodyPr/>
        <a:lstStyle/>
        <a:p>
          <a:pPr algn="ctr"/>
          <a:r>
            <a:rPr lang="pt-BR" b="1" dirty="0"/>
            <a:t>Função Informativa: </a:t>
          </a:r>
          <a:r>
            <a:rPr lang="pt-BR" b="0" dirty="0"/>
            <a:t>A função informativa é exercida quando da </a:t>
          </a:r>
          <a:r>
            <a:rPr lang="pt-BR" b="0" u="sng" dirty="0"/>
            <a:t>prestação de informações solicitadas pelo Congresso Nacional</a:t>
          </a:r>
          <a:r>
            <a:rPr lang="pt-BR" b="0" dirty="0"/>
            <a:t>, por suas Casas ou por qualquer das respectivas Comissões, sobre a fiscalização exercida pelo Tribunal (CF, art. 71, VII). Inclui também a emissão de </a:t>
          </a:r>
          <a:r>
            <a:rPr lang="pt-BR" b="0" u="sng" dirty="0"/>
            <a:t>alertas destinados aos órgãos e Poderes da União</a:t>
          </a:r>
          <a:r>
            <a:rPr lang="pt-BR" b="0" dirty="0"/>
            <a:t>, como os alertas sobre ultrapassagem de 90% dos limites de gastos com pessoal, endividamento, operações de crédito e concessão de garantias e demais previstos na Lei de Responsabilidade Fiscal (LRF, art. 59, §1º).</a:t>
          </a:r>
          <a:r>
            <a:rPr lang="pt-BR" b="1" dirty="0"/>
            <a:t> </a:t>
          </a:r>
          <a:endParaRPr lang="pt-BR" dirty="0"/>
        </a:p>
      </dgm:t>
    </dgm:pt>
    <dgm:pt modelId="{33690779-74ED-4A5F-8C40-C13470D2F067}" type="parTrans" cxnId="{D759FC60-7220-4904-AF63-0394094E341F}">
      <dgm:prSet/>
      <dgm:spPr/>
      <dgm:t>
        <a:bodyPr/>
        <a:lstStyle/>
        <a:p>
          <a:endParaRPr lang="pt-BR"/>
        </a:p>
      </dgm:t>
    </dgm:pt>
    <dgm:pt modelId="{979BBEA4-645F-4E17-BFE7-F07FF50FF407}" type="sibTrans" cxnId="{D759FC60-7220-4904-AF63-0394094E341F}">
      <dgm:prSet/>
      <dgm:spPr/>
      <dgm:t>
        <a:bodyPr/>
        <a:lstStyle/>
        <a:p>
          <a:endParaRPr lang="pt-BR"/>
        </a:p>
      </dgm:t>
    </dgm:pt>
    <dgm:pt modelId="{138A3FEE-F34C-4AA9-8772-737CB1961247}">
      <dgm:prSet phldrT="[Texto]"/>
      <dgm:spPr/>
      <dgm:t>
        <a:bodyPr/>
        <a:lstStyle/>
        <a:p>
          <a:r>
            <a:rPr lang="pt-BR" b="1" dirty="0"/>
            <a:t>Função Normativa</a:t>
          </a:r>
          <a:r>
            <a:rPr lang="pt-BR" dirty="0"/>
            <a:t>: Decorre do </a:t>
          </a:r>
          <a:r>
            <a:rPr lang="pt-BR" u="sng" dirty="0"/>
            <a:t>poder regulamentar conferido aos Tribunais de Contas por sua Lei Orgânica</a:t>
          </a:r>
          <a:r>
            <a:rPr lang="pt-BR" dirty="0"/>
            <a:t>, que lhe faculta a prerrogativa de expedir instruções e atos normativos (de cumprimento obrigatório, sob pena de responsabilização) acerca de matérias de sua competência e a respeito da organização dos processos que lhe devam ser submetidos.</a:t>
          </a:r>
        </a:p>
      </dgm:t>
    </dgm:pt>
    <dgm:pt modelId="{9F478A99-99D5-4B93-8DE0-D9762A6FAD2A}" type="parTrans" cxnId="{38A42AFB-D509-4AAD-AF62-D5F2D153757B}">
      <dgm:prSet/>
      <dgm:spPr/>
      <dgm:t>
        <a:bodyPr/>
        <a:lstStyle/>
        <a:p>
          <a:endParaRPr lang="pt-BR"/>
        </a:p>
      </dgm:t>
    </dgm:pt>
    <dgm:pt modelId="{DD5D15AF-0A16-4FE0-A7E5-8F46A4C6873D}" type="sibTrans" cxnId="{38A42AFB-D509-4AAD-AF62-D5F2D153757B}">
      <dgm:prSet/>
      <dgm:spPr/>
      <dgm:t>
        <a:bodyPr/>
        <a:lstStyle/>
        <a:p>
          <a:endParaRPr lang="pt-BR"/>
        </a:p>
      </dgm:t>
    </dgm:pt>
    <dgm:pt modelId="{C6B65902-AC2A-4EAF-AF5D-9D40BE78EFDA}">
      <dgm:prSet phldrT="[Texto]"/>
      <dgm:spPr/>
      <dgm:t>
        <a:bodyPr/>
        <a:lstStyle/>
        <a:p>
          <a:r>
            <a:rPr lang="pt-BR" b="1" dirty="0"/>
            <a:t>Função Ouvidora: </a:t>
          </a:r>
          <a:r>
            <a:rPr lang="pt-BR" b="0" dirty="0"/>
            <a:t>Reside na </a:t>
          </a:r>
          <a:r>
            <a:rPr lang="pt-BR" b="0" u="sng" dirty="0"/>
            <a:t>possibilidade de o Tribunal de Contas receber denúncias e representações relativas a irregularidades ou ilegalidades </a:t>
          </a:r>
          <a:r>
            <a:rPr lang="pt-BR" b="0" dirty="0"/>
            <a:t>que lhe sejam comunicadas por responsáveis pelo controle interno, por autoridades ou por qualquer cidadão, partido político, associação ou sindicato (CF, art. 74, §§ 1º e 2º). Essa função tem fundamental importância no fortalecimento da cidadania e na defesa dos interesses difusos e coletivos, sendo importante meio de colaboração com o controle.</a:t>
          </a:r>
        </a:p>
      </dgm:t>
    </dgm:pt>
    <dgm:pt modelId="{DE58FD2D-45E2-4FB8-A68E-1EE5C3B5F59A}" type="sibTrans" cxnId="{EAB96C58-E153-4E13-A2BB-8AE1373AE919}">
      <dgm:prSet/>
      <dgm:spPr/>
      <dgm:t>
        <a:bodyPr/>
        <a:lstStyle/>
        <a:p>
          <a:endParaRPr lang="pt-BR"/>
        </a:p>
      </dgm:t>
    </dgm:pt>
    <dgm:pt modelId="{F465015A-BA96-41B5-8A52-7D105B2A13BC}" type="parTrans" cxnId="{EAB96C58-E153-4E13-A2BB-8AE1373AE919}">
      <dgm:prSet/>
      <dgm:spPr/>
      <dgm:t>
        <a:bodyPr/>
        <a:lstStyle/>
        <a:p>
          <a:endParaRPr lang="pt-BR"/>
        </a:p>
      </dgm:t>
    </dgm:pt>
    <dgm:pt modelId="{7EA7663A-3137-4BD5-A9F0-303326218E70}" type="pres">
      <dgm:prSet presAssocID="{ACED013A-9E9E-4A3E-9E05-4997FF311614}" presName="diagram" presStyleCnt="0">
        <dgm:presLayoutVars>
          <dgm:dir/>
          <dgm:resizeHandles val="exact"/>
        </dgm:presLayoutVars>
      </dgm:prSet>
      <dgm:spPr/>
      <dgm:t>
        <a:bodyPr/>
        <a:lstStyle/>
        <a:p>
          <a:endParaRPr lang="pt-BR"/>
        </a:p>
      </dgm:t>
    </dgm:pt>
    <dgm:pt modelId="{E1AAD09F-DA6A-435A-829B-DA6FDC3A425E}" type="pres">
      <dgm:prSet presAssocID="{013126F3-D1F3-4170-B16C-62382C025B91}" presName="node" presStyleLbl="node1" presStyleIdx="0" presStyleCnt="3" custScaleY="194448">
        <dgm:presLayoutVars>
          <dgm:bulletEnabled val="1"/>
        </dgm:presLayoutVars>
      </dgm:prSet>
      <dgm:spPr/>
      <dgm:t>
        <a:bodyPr/>
        <a:lstStyle/>
        <a:p>
          <a:endParaRPr lang="pt-BR"/>
        </a:p>
      </dgm:t>
    </dgm:pt>
    <dgm:pt modelId="{54F482A3-8110-404D-ADA4-240FB18B4307}" type="pres">
      <dgm:prSet presAssocID="{979BBEA4-645F-4E17-BFE7-F07FF50FF407}" presName="sibTrans" presStyleCnt="0"/>
      <dgm:spPr/>
    </dgm:pt>
    <dgm:pt modelId="{A4B5FD8A-E3A8-4778-83E7-86DEF27E2F27}" type="pres">
      <dgm:prSet presAssocID="{C6B65902-AC2A-4EAF-AF5D-9D40BE78EFDA}" presName="node" presStyleLbl="node1" presStyleIdx="1" presStyleCnt="3" custScaleY="193176" custLinFactNeighborX="3733" custLinFactNeighborY="789">
        <dgm:presLayoutVars>
          <dgm:bulletEnabled val="1"/>
        </dgm:presLayoutVars>
      </dgm:prSet>
      <dgm:spPr/>
      <dgm:t>
        <a:bodyPr/>
        <a:lstStyle/>
        <a:p>
          <a:endParaRPr lang="pt-BR"/>
        </a:p>
      </dgm:t>
    </dgm:pt>
    <dgm:pt modelId="{DE040B1E-CCBB-46CE-8D5F-678CCAF3D4AE}" type="pres">
      <dgm:prSet presAssocID="{DE58FD2D-45E2-4FB8-A68E-1EE5C3B5F59A}" presName="sibTrans" presStyleCnt="0"/>
      <dgm:spPr/>
    </dgm:pt>
    <dgm:pt modelId="{FCAC8BE0-FD55-479C-8D74-6DB5347DDE6A}" type="pres">
      <dgm:prSet presAssocID="{138A3FEE-F34C-4AA9-8772-737CB1961247}" presName="node" presStyleLbl="node1" presStyleIdx="2" presStyleCnt="3" custScaleY="194448">
        <dgm:presLayoutVars>
          <dgm:bulletEnabled val="1"/>
        </dgm:presLayoutVars>
      </dgm:prSet>
      <dgm:spPr/>
      <dgm:t>
        <a:bodyPr/>
        <a:lstStyle/>
        <a:p>
          <a:endParaRPr lang="pt-BR"/>
        </a:p>
      </dgm:t>
    </dgm:pt>
  </dgm:ptLst>
  <dgm:cxnLst>
    <dgm:cxn modelId="{94630CA6-8456-4423-BF3A-DE1B53E5DC41}" type="presOf" srcId="{138A3FEE-F34C-4AA9-8772-737CB1961247}" destId="{FCAC8BE0-FD55-479C-8D74-6DB5347DDE6A}" srcOrd="0" destOrd="0" presId="urn:microsoft.com/office/officeart/2005/8/layout/default"/>
    <dgm:cxn modelId="{3AD639AB-8EA2-4307-B4F2-AE451F39CBCB}" type="presOf" srcId="{013126F3-D1F3-4170-B16C-62382C025B91}" destId="{E1AAD09F-DA6A-435A-829B-DA6FDC3A425E}" srcOrd="0" destOrd="0" presId="urn:microsoft.com/office/officeart/2005/8/layout/default"/>
    <dgm:cxn modelId="{EAB96C58-E153-4E13-A2BB-8AE1373AE919}" srcId="{ACED013A-9E9E-4A3E-9E05-4997FF311614}" destId="{C6B65902-AC2A-4EAF-AF5D-9D40BE78EFDA}" srcOrd="1" destOrd="0" parTransId="{F465015A-BA96-41B5-8A52-7D105B2A13BC}" sibTransId="{DE58FD2D-45E2-4FB8-A68E-1EE5C3B5F59A}"/>
    <dgm:cxn modelId="{38A42AFB-D509-4AAD-AF62-D5F2D153757B}" srcId="{ACED013A-9E9E-4A3E-9E05-4997FF311614}" destId="{138A3FEE-F34C-4AA9-8772-737CB1961247}" srcOrd="2" destOrd="0" parTransId="{9F478A99-99D5-4B93-8DE0-D9762A6FAD2A}" sibTransId="{DD5D15AF-0A16-4FE0-A7E5-8F46A4C6873D}"/>
    <dgm:cxn modelId="{D759FC60-7220-4904-AF63-0394094E341F}" srcId="{ACED013A-9E9E-4A3E-9E05-4997FF311614}" destId="{013126F3-D1F3-4170-B16C-62382C025B91}" srcOrd="0" destOrd="0" parTransId="{33690779-74ED-4A5F-8C40-C13470D2F067}" sibTransId="{979BBEA4-645F-4E17-BFE7-F07FF50FF407}"/>
    <dgm:cxn modelId="{A5C59D64-D843-4D59-A55D-3C83ABCE02F7}" type="presOf" srcId="{C6B65902-AC2A-4EAF-AF5D-9D40BE78EFDA}" destId="{A4B5FD8A-E3A8-4778-83E7-86DEF27E2F27}" srcOrd="0" destOrd="0" presId="urn:microsoft.com/office/officeart/2005/8/layout/default"/>
    <dgm:cxn modelId="{AC3BAA80-594A-4E38-B335-DF140C87E1E2}" type="presOf" srcId="{ACED013A-9E9E-4A3E-9E05-4997FF311614}" destId="{7EA7663A-3137-4BD5-A9F0-303326218E70}" srcOrd="0" destOrd="0" presId="urn:microsoft.com/office/officeart/2005/8/layout/default"/>
    <dgm:cxn modelId="{10769904-6618-443C-ABBA-982A94FB5C88}" type="presParOf" srcId="{7EA7663A-3137-4BD5-A9F0-303326218E70}" destId="{E1AAD09F-DA6A-435A-829B-DA6FDC3A425E}" srcOrd="0" destOrd="0" presId="urn:microsoft.com/office/officeart/2005/8/layout/default"/>
    <dgm:cxn modelId="{28ABE5FB-F70F-4EE4-9DB0-B3F74EA30A54}" type="presParOf" srcId="{7EA7663A-3137-4BD5-A9F0-303326218E70}" destId="{54F482A3-8110-404D-ADA4-240FB18B4307}" srcOrd="1" destOrd="0" presId="urn:microsoft.com/office/officeart/2005/8/layout/default"/>
    <dgm:cxn modelId="{641E9563-2B66-4F08-A4E0-325F8673FAFE}" type="presParOf" srcId="{7EA7663A-3137-4BD5-A9F0-303326218E70}" destId="{A4B5FD8A-E3A8-4778-83E7-86DEF27E2F27}" srcOrd="2" destOrd="0" presId="urn:microsoft.com/office/officeart/2005/8/layout/default"/>
    <dgm:cxn modelId="{F6D82F33-8431-4677-8602-730A4E962CE2}" type="presParOf" srcId="{7EA7663A-3137-4BD5-A9F0-303326218E70}" destId="{DE040B1E-CCBB-46CE-8D5F-678CCAF3D4AE}" srcOrd="3" destOrd="0" presId="urn:microsoft.com/office/officeart/2005/8/layout/default"/>
    <dgm:cxn modelId="{3F5B4CCA-DB6C-4630-980E-09375B003BF5}" type="presParOf" srcId="{7EA7663A-3137-4BD5-A9F0-303326218E70}" destId="{FCAC8BE0-FD55-479C-8D74-6DB5347DDE6A}"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310BB8-B0B2-479F-B44A-178848F9E811}">
      <dsp:nvSpPr>
        <dsp:cNvPr id="0" name=""/>
        <dsp:cNvSpPr/>
      </dsp:nvSpPr>
      <dsp:spPr>
        <a:xfrm>
          <a:off x="2561514" y="1896790"/>
          <a:ext cx="1249317" cy="793898"/>
        </a:xfrm>
        <a:prstGeom prst="round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kern="1200" dirty="0"/>
            <a:t>Tribunais </a:t>
          </a:r>
        </a:p>
        <a:p>
          <a:pPr lvl="0" algn="ctr" defTabSz="622300">
            <a:lnSpc>
              <a:spcPct val="90000"/>
            </a:lnSpc>
            <a:spcBef>
              <a:spcPct val="0"/>
            </a:spcBef>
            <a:spcAft>
              <a:spcPct val="35000"/>
            </a:spcAft>
          </a:pPr>
          <a:r>
            <a:rPr lang="pt-BR" sz="1400" kern="1200" dirty="0"/>
            <a:t>De Contas</a:t>
          </a:r>
        </a:p>
      </dsp:txBody>
      <dsp:txXfrm>
        <a:off x="2600269" y="1935545"/>
        <a:ext cx="1171807" cy="716388"/>
      </dsp:txXfrm>
    </dsp:sp>
    <dsp:sp modelId="{F42447B2-3B4E-4B68-9C44-A89580A4D75F}">
      <dsp:nvSpPr>
        <dsp:cNvPr id="0" name=""/>
        <dsp:cNvSpPr/>
      </dsp:nvSpPr>
      <dsp:spPr>
        <a:xfrm rot="16227255">
          <a:off x="2953116" y="1323183"/>
          <a:ext cx="479363" cy="269925"/>
        </a:xfrm>
        <a:prstGeom prst="rightArrow">
          <a:avLst>
            <a:gd name="adj1" fmla="val 60000"/>
            <a:gd name="adj2" fmla="val 50000"/>
          </a:avLst>
        </a:prstGeom>
        <a:solidFill>
          <a:schemeClr val="accent2">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pt-BR" sz="1100" kern="1200"/>
        </a:p>
      </dsp:txBody>
      <dsp:txXfrm>
        <a:off x="2993284" y="1417655"/>
        <a:ext cx="398386" cy="161955"/>
      </dsp:txXfrm>
    </dsp:sp>
    <dsp:sp modelId="{E54BA52E-8BF5-4274-9E6D-B58BE4DCE9A1}">
      <dsp:nvSpPr>
        <dsp:cNvPr id="0" name=""/>
        <dsp:cNvSpPr/>
      </dsp:nvSpPr>
      <dsp:spPr>
        <a:xfrm>
          <a:off x="2539460" y="0"/>
          <a:ext cx="1321929" cy="992372"/>
        </a:xfrm>
        <a:prstGeom prst="roundRect">
          <a:avLst/>
        </a:prstGeom>
        <a:solidFill>
          <a:schemeClr val="accent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kern="1200" dirty="0"/>
            <a:t>Fiscalizadora</a:t>
          </a:r>
        </a:p>
      </dsp:txBody>
      <dsp:txXfrm>
        <a:off x="2587904" y="48444"/>
        <a:ext cx="1225041" cy="895484"/>
      </dsp:txXfrm>
    </dsp:sp>
    <dsp:sp modelId="{9721A509-A40A-4D41-86D1-B63B15C15826}">
      <dsp:nvSpPr>
        <dsp:cNvPr id="0" name=""/>
        <dsp:cNvSpPr/>
      </dsp:nvSpPr>
      <dsp:spPr>
        <a:xfrm rot="19173840">
          <a:off x="3692958" y="1437756"/>
          <a:ext cx="678667" cy="269925"/>
        </a:xfrm>
        <a:prstGeom prst="rightArrow">
          <a:avLst>
            <a:gd name="adj1" fmla="val 60000"/>
            <a:gd name="adj2" fmla="val 50000"/>
          </a:avLst>
        </a:prstGeom>
        <a:solidFill>
          <a:schemeClr val="accent3">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pt-BR" sz="1100" kern="1200"/>
        </a:p>
      </dsp:txBody>
      <dsp:txXfrm>
        <a:off x="3702629" y="1518002"/>
        <a:ext cx="597690" cy="161955"/>
      </dsp:txXfrm>
    </dsp:sp>
    <dsp:sp modelId="{C9D321A2-7E70-4AAF-8078-2DCB210DC81D}">
      <dsp:nvSpPr>
        <dsp:cNvPr id="0" name=""/>
        <dsp:cNvSpPr/>
      </dsp:nvSpPr>
      <dsp:spPr>
        <a:xfrm>
          <a:off x="4320342" y="280099"/>
          <a:ext cx="1293130" cy="992372"/>
        </a:xfrm>
        <a:prstGeom prst="roundRect">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kern="1200" dirty="0"/>
            <a:t>Pedagógica</a:t>
          </a:r>
        </a:p>
      </dsp:txBody>
      <dsp:txXfrm>
        <a:off x="4368786" y="328543"/>
        <a:ext cx="1196242" cy="895484"/>
      </dsp:txXfrm>
    </dsp:sp>
    <dsp:sp modelId="{84712EAC-3968-4B25-B321-644A7D1DCE2D}">
      <dsp:nvSpPr>
        <dsp:cNvPr id="0" name=""/>
        <dsp:cNvSpPr/>
      </dsp:nvSpPr>
      <dsp:spPr>
        <a:xfrm rot="21193980">
          <a:off x="3998005" y="2033735"/>
          <a:ext cx="483916" cy="269925"/>
        </a:xfrm>
        <a:prstGeom prst="rightArrow">
          <a:avLst>
            <a:gd name="adj1" fmla="val 60000"/>
            <a:gd name="adj2" fmla="val 50000"/>
          </a:avLst>
        </a:prstGeom>
        <a:solidFill>
          <a:schemeClr val="accent4">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pt-BR" sz="1100" kern="1200"/>
        </a:p>
      </dsp:txBody>
      <dsp:txXfrm>
        <a:off x="3998287" y="2092491"/>
        <a:ext cx="402939" cy="161955"/>
      </dsp:txXfrm>
    </dsp:sp>
    <dsp:sp modelId="{A884A8B2-A46B-4A87-8159-28B19A381B2B}">
      <dsp:nvSpPr>
        <dsp:cNvPr id="0" name=""/>
        <dsp:cNvSpPr/>
      </dsp:nvSpPr>
      <dsp:spPr>
        <a:xfrm>
          <a:off x="4694765" y="1528629"/>
          <a:ext cx="1515541" cy="992372"/>
        </a:xfrm>
        <a:prstGeom prst="roundRect">
          <a:avLst/>
        </a:prstGeom>
        <a:solidFill>
          <a:schemeClr val="accent4">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kern="1200" dirty="0"/>
            <a:t>Julgadora</a:t>
          </a:r>
        </a:p>
      </dsp:txBody>
      <dsp:txXfrm>
        <a:off x="4743209" y="1577073"/>
        <a:ext cx="1418653" cy="895484"/>
      </dsp:txXfrm>
    </dsp:sp>
    <dsp:sp modelId="{72ADB931-0AAE-4EC1-B032-09505CED1C59}">
      <dsp:nvSpPr>
        <dsp:cNvPr id="0" name=""/>
        <dsp:cNvSpPr/>
      </dsp:nvSpPr>
      <dsp:spPr>
        <a:xfrm rot="1102788">
          <a:off x="3955456" y="2511661"/>
          <a:ext cx="585555" cy="269925"/>
        </a:xfrm>
        <a:prstGeom prst="rightArrow">
          <a:avLst>
            <a:gd name="adj1" fmla="val 60000"/>
            <a:gd name="adj2" fmla="val 50000"/>
          </a:avLst>
        </a:prstGeom>
        <a:solidFill>
          <a:schemeClr val="accent5">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pt-BR" sz="1100" kern="1200"/>
        </a:p>
      </dsp:txBody>
      <dsp:txXfrm>
        <a:off x="3957521" y="2552879"/>
        <a:ext cx="504578" cy="161955"/>
      </dsp:txXfrm>
    </dsp:sp>
    <dsp:sp modelId="{0A7F0C80-1366-4CFF-9161-8F4ABBAC4C18}">
      <dsp:nvSpPr>
        <dsp:cNvPr id="0" name=""/>
        <dsp:cNvSpPr/>
      </dsp:nvSpPr>
      <dsp:spPr>
        <a:xfrm>
          <a:off x="4698667" y="2560246"/>
          <a:ext cx="1565894" cy="992372"/>
        </a:xfrm>
        <a:prstGeom prst="roundRect">
          <a:avLst/>
        </a:prstGeom>
        <a:solidFill>
          <a:schemeClr val="accent5">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kern="1200" dirty="0"/>
            <a:t>Sancionadora</a:t>
          </a:r>
        </a:p>
      </dsp:txBody>
      <dsp:txXfrm>
        <a:off x="4747111" y="2608690"/>
        <a:ext cx="1469006" cy="895484"/>
      </dsp:txXfrm>
    </dsp:sp>
    <dsp:sp modelId="{83D0957E-2A3D-4032-BF35-BCBFC49B1B59}">
      <dsp:nvSpPr>
        <dsp:cNvPr id="0" name=""/>
        <dsp:cNvSpPr/>
      </dsp:nvSpPr>
      <dsp:spPr>
        <a:xfrm rot="3833918">
          <a:off x="3323731" y="2943850"/>
          <a:ext cx="494137" cy="269925"/>
        </a:xfrm>
        <a:prstGeom prst="rightArrow">
          <a:avLst>
            <a:gd name="adj1" fmla="val 60000"/>
            <a:gd name="adj2" fmla="val 50000"/>
          </a:avLst>
        </a:prstGeom>
        <a:solidFill>
          <a:schemeClr val="accent6">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pt-BR" sz="1100" kern="1200"/>
        </a:p>
      </dsp:txBody>
      <dsp:txXfrm>
        <a:off x="3346406" y="2961476"/>
        <a:ext cx="413160" cy="161955"/>
      </dsp:txXfrm>
    </dsp:sp>
    <dsp:sp modelId="{D892C0A7-3A8E-4452-B858-D9719C625931}">
      <dsp:nvSpPr>
        <dsp:cNvPr id="0" name=""/>
        <dsp:cNvSpPr/>
      </dsp:nvSpPr>
      <dsp:spPr>
        <a:xfrm>
          <a:off x="3245869" y="3486862"/>
          <a:ext cx="1535875" cy="992372"/>
        </a:xfrm>
        <a:prstGeom prst="roundRect">
          <a:avLst/>
        </a:prstGeom>
        <a:solidFill>
          <a:schemeClr val="accent6">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kern="1200" dirty="0"/>
            <a:t>Corretiva</a:t>
          </a:r>
        </a:p>
      </dsp:txBody>
      <dsp:txXfrm>
        <a:off x="3294313" y="3535306"/>
        <a:ext cx="1438987" cy="895484"/>
      </dsp:txXfrm>
    </dsp:sp>
    <dsp:sp modelId="{00EE60CF-1E8C-4BD3-838C-72DA03EC7E03}">
      <dsp:nvSpPr>
        <dsp:cNvPr id="0" name=""/>
        <dsp:cNvSpPr/>
      </dsp:nvSpPr>
      <dsp:spPr>
        <a:xfrm rot="6998136">
          <a:off x="2542905" y="2944586"/>
          <a:ext cx="498306" cy="269925"/>
        </a:xfrm>
        <a:prstGeom prst="rightArrow">
          <a:avLst>
            <a:gd name="adj1" fmla="val 60000"/>
            <a:gd name="adj2" fmla="val 50000"/>
          </a:avLst>
        </a:prstGeom>
        <a:solidFill>
          <a:schemeClr val="accent2">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pt-BR" sz="1100" kern="1200"/>
        </a:p>
      </dsp:txBody>
      <dsp:txXfrm rot="10800000">
        <a:off x="2601545" y="2962379"/>
        <a:ext cx="417329" cy="161955"/>
      </dsp:txXfrm>
    </dsp:sp>
    <dsp:sp modelId="{17DA5EFA-24E9-4814-8864-A9F02E4F86E2}">
      <dsp:nvSpPr>
        <dsp:cNvPr id="0" name=""/>
        <dsp:cNvSpPr/>
      </dsp:nvSpPr>
      <dsp:spPr>
        <a:xfrm>
          <a:off x="1593005" y="3486862"/>
          <a:ext cx="1491823" cy="992372"/>
        </a:xfrm>
        <a:prstGeom prst="roundRect">
          <a:avLst/>
        </a:prstGeom>
        <a:solidFill>
          <a:schemeClr val="accent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kern="1200" dirty="0"/>
            <a:t>Consultiva</a:t>
          </a:r>
        </a:p>
      </dsp:txBody>
      <dsp:txXfrm>
        <a:off x="1641449" y="3535306"/>
        <a:ext cx="1394935" cy="895484"/>
      </dsp:txXfrm>
    </dsp:sp>
    <dsp:sp modelId="{29D47551-0330-43D0-BA94-A8B8D697CBB0}">
      <dsp:nvSpPr>
        <dsp:cNvPr id="0" name=""/>
        <dsp:cNvSpPr/>
      </dsp:nvSpPr>
      <dsp:spPr>
        <a:xfrm rot="9482868">
          <a:off x="1760673" y="2599155"/>
          <a:ext cx="665803" cy="269925"/>
        </a:xfrm>
        <a:prstGeom prst="rightArrow">
          <a:avLst>
            <a:gd name="adj1" fmla="val 60000"/>
            <a:gd name="adj2" fmla="val 50000"/>
          </a:avLst>
        </a:prstGeom>
        <a:solidFill>
          <a:schemeClr val="accent3">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pt-BR" sz="1100" kern="1200"/>
        </a:p>
      </dsp:txBody>
      <dsp:txXfrm rot="10800000">
        <a:off x="1838714" y="2638004"/>
        <a:ext cx="584826" cy="161955"/>
      </dsp:txXfrm>
    </dsp:sp>
    <dsp:sp modelId="{7AB7C4DF-21D1-49F0-BFEE-ED51252943F0}">
      <dsp:nvSpPr>
        <dsp:cNvPr id="0" name=""/>
        <dsp:cNvSpPr/>
      </dsp:nvSpPr>
      <dsp:spPr>
        <a:xfrm>
          <a:off x="234933" y="2716996"/>
          <a:ext cx="1340119" cy="992372"/>
        </a:xfrm>
        <a:prstGeom prst="roundRect">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kern="1200" dirty="0"/>
            <a:t>Informativa</a:t>
          </a:r>
        </a:p>
      </dsp:txBody>
      <dsp:txXfrm>
        <a:off x="283377" y="2765440"/>
        <a:ext cx="1243231" cy="895484"/>
      </dsp:txXfrm>
    </dsp:sp>
    <dsp:sp modelId="{AA03F0D7-1A41-4FF7-95F7-6B9AC406A711}">
      <dsp:nvSpPr>
        <dsp:cNvPr id="0" name=""/>
        <dsp:cNvSpPr/>
      </dsp:nvSpPr>
      <dsp:spPr>
        <a:xfrm rot="11135184">
          <a:off x="1919669" y="2057400"/>
          <a:ext cx="460122" cy="269925"/>
        </a:xfrm>
        <a:prstGeom prst="rightArrow">
          <a:avLst>
            <a:gd name="adj1" fmla="val 60000"/>
            <a:gd name="adj2" fmla="val 50000"/>
          </a:avLst>
        </a:prstGeom>
        <a:solidFill>
          <a:schemeClr val="accent4">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pt-BR" sz="1100" kern="1200"/>
        </a:p>
      </dsp:txBody>
      <dsp:txXfrm rot="10800000">
        <a:off x="2000454" y="2115326"/>
        <a:ext cx="379145" cy="161955"/>
      </dsp:txXfrm>
    </dsp:sp>
    <dsp:sp modelId="{CA5D5F45-FC75-4C21-97E6-C026F73DDACC}">
      <dsp:nvSpPr>
        <dsp:cNvPr id="0" name=""/>
        <dsp:cNvSpPr/>
      </dsp:nvSpPr>
      <dsp:spPr>
        <a:xfrm>
          <a:off x="328021" y="1585633"/>
          <a:ext cx="1383069" cy="992372"/>
        </a:xfrm>
        <a:prstGeom prst="roundRect">
          <a:avLst/>
        </a:prstGeom>
        <a:solidFill>
          <a:schemeClr val="accent4">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kern="1200" dirty="0"/>
            <a:t>Ouvidora</a:t>
          </a:r>
        </a:p>
      </dsp:txBody>
      <dsp:txXfrm>
        <a:off x="376465" y="1634077"/>
        <a:ext cx="1286181" cy="895484"/>
      </dsp:txXfrm>
    </dsp:sp>
    <dsp:sp modelId="{423CDC20-A965-42B1-B571-605BE3937BF8}">
      <dsp:nvSpPr>
        <dsp:cNvPr id="0" name=""/>
        <dsp:cNvSpPr/>
      </dsp:nvSpPr>
      <dsp:spPr>
        <a:xfrm rot="13371768">
          <a:off x="2095655" y="1439069"/>
          <a:ext cx="630023" cy="269925"/>
        </a:xfrm>
        <a:prstGeom prst="rightArrow">
          <a:avLst>
            <a:gd name="adj1" fmla="val 60000"/>
            <a:gd name="adj2" fmla="val 50000"/>
          </a:avLst>
        </a:prstGeom>
        <a:solidFill>
          <a:schemeClr val="accent5">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pt-BR" sz="1100" kern="1200"/>
        </a:p>
      </dsp:txBody>
      <dsp:txXfrm rot="10800000">
        <a:off x="2165821" y="1520596"/>
        <a:ext cx="549046" cy="161955"/>
      </dsp:txXfrm>
    </dsp:sp>
    <dsp:sp modelId="{1544774A-CB1E-4FD5-8E49-36FCBC34F8EB}">
      <dsp:nvSpPr>
        <dsp:cNvPr id="0" name=""/>
        <dsp:cNvSpPr/>
      </dsp:nvSpPr>
      <dsp:spPr>
        <a:xfrm>
          <a:off x="812237" y="262967"/>
          <a:ext cx="1440746" cy="992372"/>
        </a:xfrm>
        <a:prstGeom prst="roundRect">
          <a:avLst/>
        </a:prstGeom>
        <a:solidFill>
          <a:schemeClr val="accent5">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kern="1200" dirty="0"/>
            <a:t>Normativa</a:t>
          </a:r>
        </a:p>
      </dsp:txBody>
      <dsp:txXfrm>
        <a:off x="860681" y="311411"/>
        <a:ext cx="1343858" cy="8954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AD09F-DA6A-435A-829B-DA6FDC3A425E}">
      <dsp:nvSpPr>
        <dsp:cNvPr id="0" name=""/>
        <dsp:cNvSpPr/>
      </dsp:nvSpPr>
      <dsp:spPr>
        <a:xfrm>
          <a:off x="0" y="26934"/>
          <a:ext cx="3585194" cy="4182802"/>
        </a:xfrm>
        <a:prstGeom prst="rect">
          <a:avLst/>
        </a:prstGeom>
        <a:solidFill>
          <a:schemeClr val="accent5">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pt-BR" sz="1900" b="1" kern="1200" dirty="0"/>
            <a:t>Função Fiscalizadora</a:t>
          </a:r>
          <a:r>
            <a:rPr lang="pt-BR" sz="1900" kern="1200" dirty="0"/>
            <a:t>: As atividades dessa função caracterizam-se pelo </a:t>
          </a:r>
          <a:r>
            <a:rPr lang="pt-BR" sz="1900" u="sng" kern="1200" dirty="0"/>
            <a:t>exame de uma situação ou condição </a:t>
          </a:r>
          <a:r>
            <a:rPr lang="pt-BR" sz="1900" kern="1200" dirty="0"/>
            <a:t>(p.ex. a prática de um ato administrativo), </a:t>
          </a:r>
          <a:r>
            <a:rPr lang="pt-BR" sz="1900" u="sng" kern="1200" dirty="0"/>
            <a:t>tendo como referência um critério ou padrão </a:t>
          </a:r>
          <a:r>
            <a:rPr lang="pt-BR" sz="1900" kern="1200" dirty="0"/>
            <a:t>(p.ex. uma norma legal), com o </a:t>
          </a:r>
          <a:r>
            <a:rPr lang="pt-BR" sz="1900" u="sng" kern="1200" dirty="0"/>
            <a:t>objetivo de verificar em que medida a situação ou condição está de acordo com o critério ou padrão</a:t>
          </a:r>
          <a:r>
            <a:rPr lang="pt-BR" sz="1900" kern="1200" dirty="0"/>
            <a:t>. Ex. art. 71, III e VI.</a:t>
          </a:r>
        </a:p>
      </dsp:txBody>
      <dsp:txXfrm>
        <a:off x="0" y="26934"/>
        <a:ext cx="3585194" cy="4182802"/>
      </dsp:txXfrm>
    </dsp:sp>
    <dsp:sp modelId="{A4B5FD8A-E3A8-4778-83E7-86DEF27E2F27}">
      <dsp:nvSpPr>
        <dsp:cNvPr id="0" name=""/>
        <dsp:cNvSpPr/>
      </dsp:nvSpPr>
      <dsp:spPr>
        <a:xfrm>
          <a:off x="4077548" y="57587"/>
          <a:ext cx="3585194" cy="4155440"/>
        </a:xfrm>
        <a:prstGeom prst="rect">
          <a:avLst/>
        </a:prstGeom>
        <a:solidFill>
          <a:schemeClr val="accent5">
            <a:hueOff val="3005351"/>
            <a:satOff val="-13190"/>
            <a:lumOff val="3921"/>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pt-BR" sz="1900" b="1" kern="1200" dirty="0"/>
            <a:t>Função Pedagógica</a:t>
          </a:r>
          <a:r>
            <a:rPr lang="pt-BR" sz="1900" kern="1200" dirty="0"/>
            <a:t>: O Tribunal de Contas atua de forma pedagógica quando </a:t>
          </a:r>
          <a:r>
            <a:rPr lang="pt-BR" sz="1900" u="sng" kern="1200" dirty="0"/>
            <a:t>orienta e informa sobre procedimentos e melhores práticas de gestão</a:t>
          </a:r>
          <a:r>
            <a:rPr lang="pt-BR" sz="1900" kern="1200" dirty="0"/>
            <a:t>, mediante publicação de manuais e cartilhas, realização de seminários, reuniões e encontros de caráter educativo ou, ainda, quando </a:t>
          </a:r>
          <a:r>
            <a:rPr lang="pt-BR" sz="1900" u="sng" kern="1200" dirty="0"/>
            <a:t>recomenda a adoção de providências em auditorias de natureza operacional</a:t>
          </a:r>
          <a:r>
            <a:rPr lang="pt-BR" sz="1900" kern="1200" dirty="0"/>
            <a:t>.</a:t>
          </a:r>
        </a:p>
      </dsp:txBody>
      <dsp:txXfrm>
        <a:off x="4077548" y="57587"/>
        <a:ext cx="3585194" cy="4155440"/>
      </dsp:txXfrm>
    </dsp:sp>
    <dsp:sp modelId="{FCAC8BE0-FD55-479C-8D74-6DB5347DDE6A}">
      <dsp:nvSpPr>
        <dsp:cNvPr id="0" name=""/>
        <dsp:cNvSpPr/>
      </dsp:nvSpPr>
      <dsp:spPr>
        <a:xfrm>
          <a:off x="7887426" y="26934"/>
          <a:ext cx="3585194" cy="4182802"/>
        </a:xfrm>
        <a:prstGeom prst="rect">
          <a:avLst/>
        </a:prstGeom>
        <a:solidFill>
          <a:schemeClr val="accent5">
            <a:hueOff val="6010703"/>
            <a:satOff val="-26380"/>
            <a:lumOff val="7843"/>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pt-BR" sz="1900" b="1" kern="1200" dirty="0"/>
            <a:t>Função Julgadora ou Judicante</a:t>
          </a:r>
          <a:r>
            <a:rPr lang="pt-BR" sz="1900" kern="1200" dirty="0"/>
            <a:t>: O Tribunal de Contas exerce a função judicante quando </a:t>
          </a:r>
          <a:r>
            <a:rPr lang="pt-BR" sz="1900" u="sng" kern="1200" dirty="0"/>
            <a:t>julga as contas dos administradores e dos demais responsáveis por bens e valores públicos</a:t>
          </a:r>
          <a:r>
            <a:rPr lang="pt-BR" sz="1900" kern="1200" dirty="0"/>
            <a:t> (contas ordinárias e extraordinárias), e também quando julga as contas dos responsáveis por causar prejuízo ao erário (tomada de contas especial). Ex. art. 71, II.</a:t>
          </a:r>
        </a:p>
      </dsp:txBody>
      <dsp:txXfrm>
        <a:off x="7887426" y="26934"/>
        <a:ext cx="3585194" cy="41828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AD09F-DA6A-435A-829B-DA6FDC3A425E}">
      <dsp:nvSpPr>
        <dsp:cNvPr id="0" name=""/>
        <dsp:cNvSpPr/>
      </dsp:nvSpPr>
      <dsp:spPr>
        <a:xfrm>
          <a:off x="0" y="0"/>
          <a:ext cx="3585194" cy="4182802"/>
        </a:xfrm>
        <a:prstGeom prst="rect">
          <a:avLst/>
        </a:prstGeom>
        <a:solidFill>
          <a:schemeClr val="accent5">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pt-BR" sz="1600" b="1" kern="1200" dirty="0"/>
            <a:t>Função Sancionadora</a:t>
          </a:r>
          <a:r>
            <a:rPr lang="pt-BR" sz="1600" kern="1200" dirty="0"/>
            <a:t>: A função sancionadora surge quando da aplicação das </a:t>
          </a:r>
          <a:r>
            <a:rPr lang="pt-BR" sz="1600" u="sng" kern="1200" dirty="0"/>
            <a:t>sanções</a:t>
          </a:r>
          <a:r>
            <a:rPr lang="pt-BR" sz="1600" kern="1200" dirty="0"/>
            <a:t> previstas em lei, seja na Lei Orgânica do TC, seja em outras leis. Ex.  art. 71, VIII e art. 83, I, II e III, LOTCEMG.</a:t>
          </a:r>
        </a:p>
      </dsp:txBody>
      <dsp:txXfrm>
        <a:off x="0" y="0"/>
        <a:ext cx="3585194" cy="4182802"/>
      </dsp:txXfrm>
    </dsp:sp>
    <dsp:sp modelId="{A4B5FD8A-E3A8-4778-83E7-86DEF27E2F27}">
      <dsp:nvSpPr>
        <dsp:cNvPr id="0" name=""/>
        <dsp:cNvSpPr/>
      </dsp:nvSpPr>
      <dsp:spPr>
        <a:xfrm>
          <a:off x="4077548" y="57587"/>
          <a:ext cx="3585194" cy="4155440"/>
        </a:xfrm>
        <a:prstGeom prst="rect">
          <a:avLst/>
        </a:prstGeom>
        <a:solidFill>
          <a:schemeClr val="accent5">
            <a:hueOff val="3005351"/>
            <a:satOff val="-13190"/>
            <a:lumOff val="3921"/>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pt-BR" sz="1600" b="1" kern="1200" dirty="0"/>
            <a:t>Função Corretiva</a:t>
          </a:r>
          <a:r>
            <a:rPr lang="pt-BR" sz="1600" kern="1200" dirty="0"/>
            <a:t>: O Tribunal de Contas exerce a função corretiva ao </a:t>
          </a:r>
          <a:r>
            <a:rPr lang="pt-BR" sz="1600" u="sng" kern="1200" dirty="0"/>
            <a:t>emitir determinações, de caráter compulsório, para corrigir falhas ou impropriedades; fixar prazo para cumprimento da lei, se verificada ilegalidade</a:t>
          </a:r>
          <a:r>
            <a:rPr lang="pt-BR" sz="1600" kern="1200" dirty="0"/>
            <a:t> (CF, art. 71, IX);  sustar ato impugnado (CF, art. 71, X).</a:t>
          </a:r>
        </a:p>
      </dsp:txBody>
      <dsp:txXfrm>
        <a:off x="4077548" y="57587"/>
        <a:ext cx="3585194" cy="4155440"/>
      </dsp:txXfrm>
    </dsp:sp>
    <dsp:sp modelId="{FCAC8BE0-FD55-479C-8D74-6DB5347DDE6A}">
      <dsp:nvSpPr>
        <dsp:cNvPr id="0" name=""/>
        <dsp:cNvSpPr/>
      </dsp:nvSpPr>
      <dsp:spPr>
        <a:xfrm>
          <a:off x="7887426" y="26934"/>
          <a:ext cx="3585194" cy="4182802"/>
        </a:xfrm>
        <a:prstGeom prst="rect">
          <a:avLst/>
        </a:prstGeom>
        <a:solidFill>
          <a:schemeClr val="accent5">
            <a:hueOff val="6010703"/>
            <a:satOff val="-26380"/>
            <a:lumOff val="7843"/>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pt-BR" sz="1600" b="1" kern="1200" dirty="0"/>
            <a:t>Função Opinativa ou Consultiva</a:t>
          </a:r>
          <a:r>
            <a:rPr lang="pt-BR" sz="1600" kern="1200" dirty="0"/>
            <a:t>: A função consultiva é exercida mediante a </a:t>
          </a:r>
          <a:r>
            <a:rPr lang="pt-BR" sz="1600" u="sng" kern="1200" dirty="0"/>
            <a:t>elaboração de parecer prévio, de caráter essencialmente técnico</a:t>
          </a:r>
          <a:r>
            <a:rPr lang="pt-BR" sz="1600" kern="1200" dirty="0"/>
            <a:t>, sobre as contas prestadas anualmente pelo chefe do Poder Executivo, a fim de subsidiar o julgamento a cargo do Poder Legislativo. Inclui também o exame, sempre em tese, de </a:t>
          </a:r>
          <a:r>
            <a:rPr lang="pt-BR" sz="1600" u="sng" kern="1200" dirty="0"/>
            <a:t>consultas feitas por autoridades legitimadas para formulá-las, a respeito de dúvidas na aplicação de dispositivos legais e regulamentares </a:t>
          </a:r>
          <a:r>
            <a:rPr lang="pt-BR" sz="1600" kern="1200" dirty="0"/>
            <a:t>concernentes às matérias de competência do Tribunal. Ex. art. 71, I e art. 3º, XI, LOTCEMG</a:t>
          </a:r>
        </a:p>
      </dsp:txBody>
      <dsp:txXfrm>
        <a:off x="7887426" y="26934"/>
        <a:ext cx="3585194" cy="41828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AD09F-DA6A-435A-829B-DA6FDC3A425E}">
      <dsp:nvSpPr>
        <dsp:cNvPr id="0" name=""/>
        <dsp:cNvSpPr/>
      </dsp:nvSpPr>
      <dsp:spPr>
        <a:xfrm>
          <a:off x="0" y="26934"/>
          <a:ext cx="3585194" cy="4182802"/>
        </a:xfrm>
        <a:prstGeom prst="rect">
          <a:avLst/>
        </a:prstGeom>
        <a:solidFill>
          <a:schemeClr val="accent5">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pt-BR" sz="1600" b="1" kern="1200" dirty="0"/>
            <a:t>Função Informativa: </a:t>
          </a:r>
          <a:r>
            <a:rPr lang="pt-BR" sz="1600" b="0" kern="1200" dirty="0"/>
            <a:t>A função informativa é exercida quando da </a:t>
          </a:r>
          <a:r>
            <a:rPr lang="pt-BR" sz="1600" b="0" u="sng" kern="1200" dirty="0"/>
            <a:t>prestação de informações solicitadas pelo Congresso Nacional</a:t>
          </a:r>
          <a:r>
            <a:rPr lang="pt-BR" sz="1600" b="0" kern="1200" dirty="0"/>
            <a:t>, por suas Casas ou por qualquer das respectivas Comissões, sobre a fiscalização exercida pelo Tribunal (CF, art. 71, VII). Inclui também a emissão de </a:t>
          </a:r>
          <a:r>
            <a:rPr lang="pt-BR" sz="1600" b="0" u="sng" kern="1200" dirty="0"/>
            <a:t>alertas destinados aos órgãos e Poderes da União</a:t>
          </a:r>
          <a:r>
            <a:rPr lang="pt-BR" sz="1600" b="0" kern="1200" dirty="0"/>
            <a:t>, como os alertas sobre ultrapassagem de 90% dos limites de gastos com pessoal, endividamento, operações de crédito e concessão de garantias e demais previstos na Lei de Responsabilidade Fiscal (LRF, art. 59, §1º).</a:t>
          </a:r>
          <a:r>
            <a:rPr lang="pt-BR" sz="1600" b="1" kern="1200" dirty="0"/>
            <a:t> </a:t>
          </a:r>
          <a:endParaRPr lang="pt-BR" sz="1600" kern="1200" dirty="0"/>
        </a:p>
      </dsp:txBody>
      <dsp:txXfrm>
        <a:off x="0" y="26934"/>
        <a:ext cx="3585194" cy="4182802"/>
      </dsp:txXfrm>
    </dsp:sp>
    <dsp:sp modelId="{A4B5FD8A-E3A8-4778-83E7-86DEF27E2F27}">
      <dsp:nvSpPr>
        <dsp:cNvPr id="0" name=""/>
        <dsp:cNvSpPr/>
      </dsp:nvSpPr>
      <dsp:spPr>
        <a:xfrm>
          <a:off x="4077548" y="57587"/>
          <a:ext cx="3585194" cy="4155440"/>
        </a:xfrm>
        <a:prstGeom prst="rect">
          <a:avLst/>
        </a:prstGeom>
        <a:solidFill>
          <a:schemeClr val="accent5">
            <a:hueOff val="3005351"/>
            <a:satOff val="-13190"/>
            <a:lumOff val="3921"/>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pt-BR" sz="1600" b="1" kern="1200" dirty="0"/>
            <a:t>Função Ouvidora: </a:t>
          </a:r>
          <a:r>
            <a:rPr lang="pt-BR" sz="1600" b="0" kern="1200" dirty="0"/>
            <a:t>Reside na </a:t>
          </a:r>
          <a:r>
            <a:rPr lang="pt-BR" sz="1600" b="0" u="sng" kern="1200" dirty="0"/>
            <a:t>possibilidade de o Tribunal de Contas receber denúncias e representações relativas a irregularidades ou ilegalidades </a:t>
          </a:r>
          <a:r>
            <a:rPr lang="pt-BR" sz="1600" b="0" kern="1200" dirty="0"/>
            <a:t>que lhe sejam comunicadas por responsáveis pelo controle interno, por autoridades ou por qualquer cidadão, partido político, associação ou sindicato (CF, art. 74, §§ 1º e 2º). Essa função tem fundamental importância no fortalecimento da cidadania e na defesa dos interesses difusos e coletivos, sendo importante meio de colaboração com o controle.</a:t>
          </a:r>
        </a:p>
      </dsp:txBody>
      <dsp:txXfrm>
        <a:off x="4077548" y="57587"/>
        <a:ext cx="3585194" cy="4155440"/>
      </dsp:txXfrm>
    </dsp:sp>
    <dsp:sp modelId="{FCAC8BE0-FD55-479C-8D74-6DB5347DDE6A}">
      <dsp:nvSpPr>
        <dsp:cNvPr id="0" name=""/>
        <dsp:cNvSpPr/>
      </dsp:nvSpPr>
      <dsp:spPr>
        <a:xfrm>
          <a:off x="7887426" y="26934"/>
          <a:ext cx="3585194" cy="4182802"/>
        </a:xfrm>
        <a:prstGeom prst="rect">
          <a:avLst/>
        </a:prstGeom>
        <a:solidFill>
          <a:schemeClr val="accent5">
            <a:hueOff val="6010703"/>
            <a:satOff val="-26380"/>
            <a:lumOff val="7843"/>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pt-BR" sz="1600" b="1" kern="1200" dirty="0"/>
            <a:t>Função Normativa</a:t>
          </a:r>
          <a:r>
            <a:rPr lang="pt-BR" sz="1600" kern="1200" dirty="0"/>
            <a:t>: Decorre do </a:t>
          </a:r>
          <a:r>
            <a:rPr lang="pt-BR" sz="1600" u="sng" kern="1200" dirty="0"/>
            <a:t>poder regulamentar conferido aos Tribunais de Contas por sua Lei Orgânica</a:t>
          </a:r>
          <a:r>
            <a:rPr lang="pt-BR" sz="1600" kern="1200" dirty="0"/>
            <a:t>, que lhe faculta a prerrogativa de expedir instruções e atos normativos (de cumprimento obrigatório, sob pena de responsabilização) acerca de matérias de sua competência e a respeito da organização dos processos que lhe devam ser submetidos.</a:t>
          </a:r>
        </a:p>
      </dsp:txBody>
      <dsp:txXfrm>
        <a:off x="7887426" y="26934"/>
        <a:ext cx="3585194" cy="4182802"/>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732914-DF12-4F71-BD8F-434E83D222F3}" type="datetimeFigureOut">
              <a:rPr lang="pt-BR" smtClean="0"/>
              <a:t>21/10/2021</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9DF659-779C-44B3-9D77-959AACADECC3}" type="slidenum">
              <a:rPr lang="pt-BR" smtClean="0"/>
              <a:t>‹nº›</a:t>
            </a:fld>
            <a:endParaRPr lang="pt-BR"/>
          </a:p>
        </p:txBody>
      </p:sp>
    </p:spTree>
    <p:extLst>
      <p:ext uri="{BB962C8B-B14F-4D97-AF65-F5344CB8AC3E}">
        <p14:creationId xmlns:p14="http://schemas.microsoft.com/office/powerpoint/2010/main" val="2188132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pt-BR"/>
              <a:t>Clique para editar o título mestre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6CCCFA79-4C69-47D6-8064-2A2CECB3EA29}" type="datetimeFigureOut">
              <a:rPr lang="pt-BR" smtClean="0"/>
              <a:t>21/10/2021</a:t>
            </a:fld>
            <a:endParaRPr lang="pt-BR"/>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pt-B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ADB3CC15-0FAF-4C97-8351-474E79126EDA}" type="slidenum">
              <a:rPr lang="pt-BR" smtClean="0"/>
              <a:t>‹nº›</a:t>
            </a:fld>
            <a:endParaRPr lang="pt-BR"/>
          </a:p>
        </p:txBody>
      </p:sp>
    </p:spTree>
    <p:extLst>
      <p:ext uri="{BB962C8B-B14F-4D97-AF65-F5344CB8AC3E}">
        <p14:creationId xmlns:p14="http://schemas.microsoft.com/office/powerpoint/2010/main" val="3184534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a:xfrm>
            <a:off x="528358" y="2468880"/>
            <a:ext cx="11113179" cy="3550920"/>
          </a:xfrm>
        </p:spPr>
        <p:txBody>
          <a:bodyPr/>
          <a:lstStyle>
            <a:lvl1pPr>
              <a:defRPr>
                <a:solidFill>
                  <a:schemeClr val="tx1"/>
                </a:solidFill>
                <a:latin typeface="Arial Black" panose="020B0A04020102020204" pitchFamily="34" charset="0"/>
              </a:defRPr>
            </a:lvl1pPr>
            <a:lvl2pPr>
              <a:defRPr>
                <a:solidFill>
                  <a:schemeClr val="tx1"/>
                </a:solidFill>
                <a:latin typeface="Arial Black" panose="020B0A04020102020204" pitchFamily="34" charset="0"/>
              </a:defRPr>
            </a:lvl2pPr>
            <a:lvl3pPr>
              <a:defRPr>
                <a:solidFill>
                  <a:schemeClr val="tx1"/>
                </a:solidFill>
                <a:latin typeface="Arial Black" panose="020B0A04020102020204" pitchFamily="34" charset="0"/>
              </a:defRPr>
            </a:lvl3pPr>
            <a:lvl4pPr>
              <a:defRPr>
                <a:solidFill>
                  <a:schemeClr val="tx1"/>
                </a:solidFill>
                <a:latin typeface="Arial Black" panose="020B0A04020102020204" pitchFamily="34" charset="0"/>
              </a:defRPr>
            </a:lvl4pPr>
            <a:lvl5pPr>
              <a:defRPr>
                <a:solidFill>
                  <a:schemeClr val="tx1"/>
                </a:solidFill>
                <a:latin typeface="Arial Black" panose="020B0A04020102020204" pitchFamily="34" charset="0"/>
              </a:defRPr>
            </a:lvl5p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4" name="Date Placeholder 3"/>
          <p:cNvSpPr>
            <a:spLocks noGrp="1"/>
          </p:cNvSpPr>
          <p:nvPr>
            <p:ph type="dt" sz="half" idx="10"/>
          </p:nvPr>
        </p:nvSpPr>
        <p:spPr/>
        <p:txBody>
          <a:bodyPr/>
          <a:lstStyle/>
          <a:p>
            <a:fld id="{6CCCFA79-4C69-47D6-8064-2A2CECB3EA29}" type="datetimeFigureOut">
              <a:rPr lang="pt-BR" smtClean="0"/>
              <a:t>21/10/2021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2883369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6CCCFA79-4C69-47D6-8064-2A2CECB3EA29}" type="datetimeFigureOut">
              <a:rPr lang="pt-BR" smtClean="0"/>
              <a:t>21/10/2021</a:t>
            </a:fld>
            <a:endParaRPr lang="pt-BR"/>
          </a:p>
        </p:txBody>
      </p:sp>
      <p:sp>
        <p:nvSpPr>
          <p:cNvPr id="5" name="Footer Placeholder 4"/>
          <p:cNvSpPr>
            <a:spLocks noGrp="1"/>
          </p:cNvSpPr>
          <p:nvPr>
            <p:ph type="ftr" sz="quarter" idx="11"/>
          </p:nvPr>
        </p:nvSpPr>
        <p:spPr/>
        <p:txBody>
          <a:bodyPr/>
          <a:lstStyle/>
          <a:p>
            <a:endParaRPr lang="pt-B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344666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6CCCFA79-4C69-47D6-8064-2A2CECB3EA29}" type="datetimeFigureOut">
              <a:rPr lang="pt-BR" smtClean="0"/>
              <a:t>21/10/2021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2312676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6CCCFA79-4C69-47D6-8064-2A2CECB3EA29}" type="datetimeFigureOut">
              <a:rPr lang="pt-BR" smtClean="0"/>
              <a:t>21/10/2021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1774465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6CCCFA79-4C69-47D6-8064-2A2CECB3EA29}" type="datetimeFigureOut">
              <a:rPr lang="pt-BR" smtClean="0"/>
              <a:t>21/10/2021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1542849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CCFA79-4C69-47D6-8064-2A2CECB3EA29}" type="datetimeFigureOut">
              <a:rPr lang="pt-BR" smtClean="0"/>
              <a:t>21/10/2021</a:t>
            </a:fld>
            <a:endParaRPr lang="pt-BR"/>
          </a:p>
        </p:txBody>
      </p:sp>
      <p:sp>
        <p:nvSpPr>
          <p:cNvPr id="3" name="Footer Placeholder 2"/>
          <p:cNvSpPr>
            <a:spLocks noGrp="1"/>
          </p:cNvSpPr>
          <p:nvPr>
            <p:ph type="ftr" sz="quarter" idx="11"/>
          </p:nvPr>
        </p:nvSpPr>
        <p:spPr/>
        <p:txBody>
          <a:bodyPr/>
          <a:lstStyle/>
          <a:p>
            <a:endParaRPr lang="pt-B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406714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pt-BR"/>
              <a:t>Clique para editar o título mestre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6CCCFA79-4C69-47D6-8064-2A2CECB3EA29}" type="datetimeFigureOut">
              <a:rPr lang="pt-BR" smtClean="0"/>
              <a:t>21/10/2021</a:t>
            </a:fld>
            <a:endParaRPr lang="pt-BR"/>
          </a:p>
        </p:txBody>
      </p:sp>
      <p:sp>
        <p:nvSpPr>
          <p:cNvPr id="6" name="Footer Placeholder 5"/>
          <p:cNvSpPr>
            <a:spLocks noGrp="1"/>
          </p:cNvSpPr>
          <p:nvPr>
            <p:ph type="ftr" sz="quarter" idx="11"/>
          </p:nvPr>
        </p:nvSpPr>
        <p:spPr/>
        <p:txBody>
          <a:bodyPr/>
          <a:lstStyle/>
          <a:p>
            <a:endParaRPr lang="pt-B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2122451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6CCCFA79-4C69-47D6-8064-2A2CECB3EA29}" type="datetimeFigureOut">
              <a:rPr lang="pt-BR" smtClean="0"/>
              <a:t>21/10/2021</a:t>
            </a:fld>
            <a:endParaRPr lang="pt-BR"/>
          </a:p>
        </p:txBody>
      </p:sp>
      <p:sp>
        <p:nvSpPr>
          <p:cNvPr id="6" name="Footer Placeholder 5"/>
          <p:cNvSpPr>
            <a:spLocks noGrp="1"/>
          </p:cNvSpPr>
          <p:nvPr>
            <p:ph type="ftr" sz="quarter" idx="11"/>
          </p:nvPr>
        </p:nvSpPr>
        <p:spPr/>
        <p:txBody>
          <a:bodyPr/>
          <a:lstStyle/>
          <a:p>
            <a:endParaRPr lang="pt-B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3209161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6CCCFA79-4C69-47D6-8064-2A2CECB3EA29}" type="datetimeFigureOut">
              <a:rPr lang="pt-BR" smtClean="0"/>
              <a:t>21/10/2021</a:t>
            </a:fld>
            <a:endParaRPr lang="pt-BR"/>
          </a:p>
        </p:txBody>
      </p:sp>
      <p:sp>
        <p:nvSpPr>
          <p:cNvPr id="6" name="Footer Placeholder 5"/>
          <p:cNvSpPr>
            <a:spLocks noGrp="1"/>
          </p:cNvSpPr>
          <p:nvPr>
            <p:ph type="ftr" sz="quarter" idx="11"/>
          </p:nvPr>
        </p:nvSpPr>
        <p:spPr/>
        <p:txBody>
          <a:bodyPr/>
          <a:lstStyle/>
          <a:p>
            <a:endParaRPr lang="pt-B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1623748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e Legenda">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pt-BR"/>
              <a:t>Clique para editar o título mestre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4" name="Date Placeholder 3"/>
          <p:cNvSpPr>
            <a:spLocks noGrp="1"/>
          </p:cNvSpPr>
          <p:nvPr>
            <p:ph type="dt" sz="half" idx="10"/>
          </p:nvPr>
        </p:nvSpPr>
        <p:spPr/>
        <p:txBody>
          <a:bodyPr/>
          <a:lstStyle/>
          <a:p>
            <a:fld id="{6CCCFA79-4C69-47D6-8064-2A2CECB3EA29}" type="datetimeFigureOut">
              <a:rPr lang="pt-BR" smtClean="0"/>
              <a:t>21/10/2021</a:t>
            </a:fld>
            <a:endParaRPr lang="pt-BR"/>
          </a:p>
        </p:txBody>
      </p:sp>
      <p:sp>
        <p:nvSpPr>
          <p:cNvPr id="5" name="Footer Placeholder 4"/>
          <p:cNvSpPr>
            <a:spLocks noGrp="1"/>
          </p:cNvSpPr>
          <p:nvPr>
            <p:ph type="ftr" sz="quarter" idx="11"/>
          </p:nvPr>
        </p:nvSpPr>
        <p:spPr/>
        <p:txBody>
          <a:bodyPr/>
          <a:lstStyle/>
          <a:p>
            <a:endParaRPr lang="pt-B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3293777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ção com Legenda">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pt-BR"/>
              <a:t>Clique para editar o título mestre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4" name="Date Placeholder 3"/>
          <p:cNvSpPr>
            <a:spLocks noGrp="1"/>
          </p:cNvSpPr>
          <p:nvPr>
            <p:ph type="dt" sz="half" idx="10"/>
          </p:nvPr>
        </p:nvSpPr>
        <p:spPr/>
        <p:txBody>
          <a:bodyPr/>
          <a:lstStyle/>
          <a:p>
            <a:fld id="{6CCCFA79-4C69-47D6-8064-2A2CECB3EA29}" type="datetimeFigureOut">
              <a:rPr lang="pt-BR" smtClean="0"/>
              <a:t>21/10/2021</a:t>
            </a:fld>
            <a:endParaRPr lang="pt-BR"/>
          </a:p>
        </p:txBody>
      </p:sp>
      <p:sp>
        <p:nvSpPr>
          <p:cNvPr id="5" name="Footer Placeholder 4"/>
          <p:cNvSpPr>
            <a:spLocks noGrp="1"/>
          </p:cNvSpPr>
          <p:nvPr>
            <p:ph type="ftr" sz="quarter" idx="11"/>
          </p:nvPr>
        </p:nvSpPr>
        <p:spPr/>
        <p:txBody>
          <a:bodyPr/>
          <a:lstStyle/>
          <a:p>
            <a:endParaRPr lang="pt-B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3056982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ão de Nome">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6CCCFA79-4C69-47D6-8064-2A2CECB3EA29}" type="datetimeFigureOut">
              <a:rPr lang="pt-BR" smtClean="0"/>
              <a:t>21/10/2021</a:t>
            </a:fld>
            <a:endParaRPr lang="pt-BR"/>
          </a:p>
        </p:txBody>
      </p:sp>
      <p:sp>
        <p:nvSpPr>
          <p:cNvPr id="5" name="Footer Placeholder 4"/>
          <p:cNvSpPr>
            <a:spLocks noGrp="1"/>
          </p:cNvSpPr>
          <p:nvPr>
            <p:ph type="ftr" sz="quarter" idx="11"/>
          </p:nvPr>
        </p:nvSpPr>
        <p:spPr/>
        <p:txBody>
          <a:bodyPr/>
          <a:lstStyle/>
          <a:p>
            <a:endParaRPr lang="pt-B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4264316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t-BR"/>
              <a:t>Clique para editar o título mestre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CCCFA79-4C69-47D6-8064-2A2CECB3EA29}" type="datetimeFigureOut">
              <a:rPr lang="pt-BR" smtClean="0"/>
              <a:t>21/10/2021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1465767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t-BR"/>
              <a:t>Clique para editar o título mestre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CCCFA79-4C69-47D6-8064-2A2CECB3EA29}" type="datetimeFigureOut">
              <a:rPr lang="pt-BR" smtClean="0"/>
              <a:t>21/10/2021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351173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nchorCtr="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6CCCFA79-4C69-47D6-8064-2A2CECB3EA29}" type="datetimeFigureOut">
              <a:rPr lang="pt-BR" smtClean="0"/>
              <a:t>21/10/2021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17303283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exto e Título Vertical">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pt-BR"/>
              <a:t>Clique para editar o título mestre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6CCCFA79-4C69-47D6-8064-2A2CECB3EA29}" type="datetimeFigureOut">
              <a:rPr lang="pt-BR" smtClean="0"/>
              <a:t>21/10/2021</a:t>
            </a:fld>
            <a:endParaRPr lang="pt-BR"/>
          </a:p>
        </p:txBody>
      </p:sp>
      <p:sp>
        <p:nvSpPr>
          <p:cNvPr id="5" name="Footer Placeholder 4"/>
          <p:cNvSpPr>
            <a:spLocks noGrp="1"/>
          </p:cNvSpPr>
          <p:nvPr>
            <p:ph type="ftr" sz="quarter" idx="11"/>
          </p:nvPr>
        </p:nvSpPr>
        <p:spPr/>
        <p:txBody>
          <a:bodyPr/>
          <a:lstStyle/>
          <a:p>
            <a:endParaRPr lang="pt-B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B3CC15-0FAF-4C97-8351-474E79126EDA}" type="slidenum">
              <a:rPr lang="pt-BR" smtClean="0"/>
              <a:t>‹nº›</a:t>
            </a:fld>
            <a:endParaRPr lang="pt-BR"/>
          </a:p>
        </p:txBody>
      </p:sp>
    </p:spTree>
    <p:extLst>
      <p:ext uri="{BB962C8B-B14F-4D97-AF65-F5344CB8AC3E}">
        <p14:creationId xmlns:p14="http://schemas.microsoft.com/office/powerpoint/2010/main" val="24035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pt-BR"/>
              <a:t>Clique para editar o título mestre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6CCCFA79-4C69-47D6-8064-2A2CECB3EA29}" type="datetimeFigureOut">
              <a:rPr lang="pt-BR" smtClean="0"/>
              <a:t>21/10/2021</a:t>
            </a:fld>
            <a:endParaRPr lang="pt-BR"/>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pt-B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ADB3CC15-0FAF-4C97-8351-474E79126EDA}" type="slidenum">
              <a:rPr lang="pt-BR" smtClean="0"/>
              <a:t>‹nº›</a:t>
            </a:fld>
            <a:endParaRPr lang="pt-BR"/>
          </a:p>
        </p:txBody>
      </p:sp>
    </p:spTree>
    <p:extLst>
      <p:ext uri="{BB962C8B-B14F-4D97-AF65-F5344CB8AC3E}">
        <p14:creationId xmlns:p14="http://schemas.microsoft.com/office/powerpoint/2010/main" val="288471292"/>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hyperlink" Target="http://www.tce.mg.gov.br/"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www.planalto.gov.br/ccivil_03/constituicao/Constituicao.htm#art37%C2%A714"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853366-0EB9-4F22-996A-80BAEB8E7275}"/>
              </a:ext>
            </a:extLst>
          </p:cNvPr>
          <p:cNvSpPr>
            <a:spLocks noGrp="1"/>
          </p:cNvSpPr>
          <p:nvPr>
            <p:ph type="ctrTitle"/>
          </p:nvPr>
        </p:nvSpPr>
        <p:spPr>
          <a:xfrm>
            <a:off x="1371599" y="1441564"/>
            <a:ext cx="9654209" cy="2534087"/>
          </a:xfrm>
        </p:spPr>
        <p:txBody>
          <a:bodyPr>
            <a:normAutofit fontScale="90000"/>
          </a:bodyPr>
          <a:lstStyle/>
          <a:p>
            <a:pPr algn="ctr"/>
            <a:r>
              <a:rPr lang="pt-BR" sz="6000" b="1" dirty="0"/>
              <a:t>Regimes Próprios de Previdência e </a:t>
            </a:r>
            <a:br>
              <a:rPr lang="pt-BR" sz="6000" b="1" dirty="0"/>
            </a:br>
            <a:r>
              <a:rPr lang="pt-BR" sz="6000" b="1" dirty="0"/>
              <a:t>o Controle Externo</a:t>
            </a:r>
            <a:r>
              <a:rPr lang="pt-BR" dirty="0"/>
              <a:t>	</a:t>
            </a:r>
          </a:p>
        </p:txBody>
      </p:sp>
      <p:sp>
        <p:nvSpPr>
          <p:cNvPr id="3" name="Subtítulo 2">
            <a:extLst>
              <a:ext uri="{FF2B5EF4-FFF2-40B4-BE49-F238E27FC236}">
                <a16:creationId xmlns:a16="http://schemas.microsoft.com/office/drawing/2014/main" id="{DE1ADAE0-C825-4DC3-AB38-E0DC14E57EB4}"/>
              </a:ext>
            </a:extLst>
          </p:cNvPr>
          <p:cNvSpPr>
            <a:spLocks noGrp="1"/>
          </p:cNvSpPr>
          <p:nvPr>
            <p:ph type="subTitle" idx="1"/>
          </p:nvPr>
        </p:nvSpPr>
        <p:spPr>
          <a:xfrm>
            <a:off x="2191045" y="4553226"/>
            <a:ext cx="9448800" cy="1575904"/>
          </a:xfrm>
        </p:spPr>
        <p:txBody>
          <a:bodyPr>
            <a:normAutofit/>
          </a:bodyPr>
          <a:lstStyle/>
          <a:p>
            <a:pPr algn="r"/>
            <a:r>
              <a:rPr lang="pt-BR" dirty="0"/>
              <a:t>Fabiano Murilo Melo</a:t>
            </a:r>
          </a:p>
          <a:p>
            <a:pPr algn="r"/>
            <a:r>
              <a:rPr lang="pt-BR" dirty="0"/>
              <a:t>Coordenador de Auditoria de Atos de Pessoal</a:t>
            </a:r>
          </a:p>
          <a:p>
            <a:pPr algn="r"/>
            <a:r>
              <a:rPr lang="pt-BR" dirty="0"/>
              <a:t>Diretoria de Fiscalização de Atos de Pessoal</a:t>
            </a:r>
          </a:p>
          <a:p>
            <a:pPr algn="r"/>
            <a:r>
              <a:rPr lang="pt-BR" dirty="0"/>
              <a:t>Tribunal de Contas do Estado de Minas Gerais</a:t>
            </a:r>
          </a:p>
        </p:txBody>
      </p:sp>
    </p:spTree>
    <p:extLst>
      <p:ext uri="{BB962C8B-B14F-4D97-AF65-F5344CB8AC3E}">
        <p14:creationId xmlns:p14="http://schemas.microsoft.com/office/powerpoint/2010/main" val="18461551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B38EC-96D1-4C39-BF09-97D94FAC3046}"/>
              </a:ext>
            </a:extLst>
          </p:cNvPr>
          <p:cNvSpPr>
            <a:spLocks noGrp="1"/>
          </p:cNvSpPr>
          <p:nvPr>
            <p:ph type="title"/>
          </p:nvPr>
        </p:nvSpPr>
        <p:spPr/>
        <p:txBody>
          <a:bodyPr/>
          <a:lstStyle/>
          <a:p>
            <a:pPr algn="ctr"/>
            <a:r>
              <a:rPr lang="pt-BR" dirty="0"/>
              <a:t>O que é controle?</a:t>
            </a:r>
          </a:p>
        </p:txBody>
      </p:sp>
      <p:sp>
        <p:nvSpPr>
          <p:cNvPr id="3" name="Espaço Reservado para Conteúdo 2">
            <a:extLst>
              <a:ext uri="{FF2B5EF4-FFF2-40B4-BE49-F238E27FC236}">
                <a16:creationId xmlns:a16="http://schemas.microsoft.com/office/drawing/2014/main" id="{8C304FC9-9BCB-4A4E-A644-AD7586A1778E}"/>
              </a:ext>
            </a:extLst>
          </p:cNvPr>
          <p:cNvSpPr>
            <a:spLocks noGrp="1"/>
          </p:cNvSpPr>
          <p:nvPr>
            <p:ph idx="1"/>
          </p:nvPr>
        </p:nvSpPr>
        <p:spPr>
          <a:xfrm>
            <a:off x="528359" y="2468880"/>
            <a:ext cx="5673658" cy="3928578"/>
          </a:xfrm>
        </p:spPr>
        <p:txBody>
          <a:bodyPr>
            <a:normAutofit/>
          </a:bodyPr>
          <a:lstStyle/>
          <a:p>
            <a:pPr algn="just"/>
            <a:r>
              <a:rPr lang="pt-BR" sz="2700" b="1" dirty="0">
                <a:solidFill>
                  <a:schemeClr val="dk1"/>
                </a:solidFill>
                <a:latin typeface="+mn-lt"/>
              </a:rPr>
              <a:t>Controle</a:t>
            </a:r>
            <a:r>
              <a:rPr lang="pt-BR" sz="2700" dirty="0">
                <a:solidFill>
                  <a:schemeClr val="dk1"/>
                </a:solidFill>
                <a:latin typeface="+mn-lt"/>
              </a:rPr>
              <a:t>: é a fiscalização exercida sobre as atividades de pessoas, órgãos, departamentos, sistemas etc., para que tais atividades não se desviem dos padrões e das normas preestabelecidas, e para que alcancem os resultados desejados.</a:t>
            </a:r>
          </a:p>
        </p:txBody>
      </p:sp>
      <p:pic>
        <p:nvPicPr>
          <p:cNvPr id="2050" name="Picture 2">
            <a:extLst>
              <a:ext uri="{FF2B5EF4-FFF2-40B4-BE49-F238E27FC236}">
                <a16:creationId xmlns:a16="http://schemas.microsoft.com/office/drawing/2014/main" id="{6D314C43-7D69-478F-9487-F90F4014B9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6817" y="2529840"/>
            <a:ext cx="5156824" cy="3867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7045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25DCC1-8036-4237-9D36-3F50122FCEEF}"/>
              </a:ext>
            </a:extLst>
          </p:cNvPr>
          <p:cNvSpPr>
            <a:spLocks noGrp="1"/>
          </p:cNvSpPr>
          <p:nvPr>
            <p:ph type="title"/>
          </p:nvPr>
        </p:nvSpPr>
        <p:spPr/>
        <p:txBody>
          <a:bodyPr/>
          <a:lstStyle/>
          <a:p>
            <a:pPr algn="ctr"/>
            <a:r>
              <a:rPr lang="pt-BR" dirty="0"/>
              <a:t>Conceito</a:t>
            </a:r>
          </a:p>
        </p:txBody>
      </p:sp>
      <p:sp>
        <p:nvSpPr>
          <p:cNvPr id="3" name="Espaço Reservado para Conteúdo 2">
            <a:extLst>
              <a:ext uri="{FF2B5EF4-FFF2-40B4-BE49-F238E27FC236}">
                <a16:creationId xmlns:a16="http://schemas.microsoft.com/office/drawing/2014/main" id="{6A0FA400-B3B7-4BD7-B84B-DD9CC023A898}"/>
              </a:ext>
            </a:extLst>
          </p:cNvPr>
          <p:cNvSpPr>
            <a:spLocks noGrp="1"/>
          </p:cNvSpPr>
          <p:nvPr>
            <p:ph idx="1"/>
          </p:nvPr>
        </p:nvSpPr>
        <p:spPr>
          <a:xfrm>
            <a:off x="569843" y="2447497"/>
            <a:ext cx="3790122" cy="4218345"/>
          </a:xfrm>
        </p:spPr>
        <p:txBody>
          <a:bodyPr>
            <a:normAutofit fontScale="92500" lnSpcReduction="20000"/>
          </a:bodyPr>
          <a:lstStyle/>
          <a:p>
            <a:pPr marL="0" indent="0" algn="ctr">
              <a:buNone/>
            </a:pPr>
            <a:r>
              <a:rPr lang="pt-BR" sz="2800" b="1" dirty="0">
                <a:solidFill>
                  <a:schemeClr val="dk1"/>
                </a:solidFill>
                <a:latin typeface="+mn-lt"/>
              </a:rPr>
              <a:t>“</a:t>
            </a:r>
            <a:r>
              <a:rPr lang="pt-BR" sz="2800" b="1" dirty="0">
                <a:solidFill>
                  <a:srgbClr val="FF0000"/>
                </a:solidFill>
                <a:latin typeface="+mn-lt"/>
              </a:rPr>
              <a:t>Controle</a:t>
            </a:r>
            <a:r>
              <a:rPr lang="pt-BR" sz="2800" b="1" dirty="0">
                <a:solidFill>
                  <a:schemeClr val="dk1"/>
                </a:solidFill>
                <a:latin typeface="+mn-lt"/>
              </a:rPr>
              <a:t>, em tema de Administração Pública, é a faculdade de vigilância, orientação e correção que um poder, órgão ou autoridade exerce sobre a conduta funcional do outro”.</a:t>
            </a:r>
          </a:p>
          <a:p>
            <a:pPr algn="just"/>
            <a:endParaRPr lang="pt-BR" sz="2800" b="1" dirty="0">
              <a:solidFill>
                <a:schemeClr val="dk1"/>
              </a:solidFill>
              <a:latin typeface="+mn-lt"/>
            </a:endParaRPr>
          </a:p>
          <a:p>
            <a:pPr marL="0" indent="0" algn="r">
              <a:buNone/>
            </a:pPr>
            <a:r>
              <a:rPr lang="pt-BR" sz="2200" dirty="0">
                <a:solidFill>
                  <a:schemeClr val="dk1"/>
                </a:solidFill>
                <a:latin typeface="+mn-lt"/>
              </a:rPr>
              <a:t>-  Hely Lopes Meirelles</a:t>
            </a:r>
          </a:p>
        </p:txBody>
      </p:sp>
      <p:sp>
        <p:nvSpPr>
          <p:cNvPr id="14" name="Retângulo: Cantos Arredondados 13">
            <a:extLst>
              <a:ext uri="{FF2B5EF4-FFF2-40B4-BE49-F238E27FC236}">
                <a16:creationId xmlns:a16="http://schemas.microsoft.com/office/drawing/2014/main" id="{BC994A8E-1DCA-433D-8027-2CDE23117704}"/>
              </a:ext>
            </a:extLst>
          </p:cNvPr>
          <p:cNvSpPr/>
          <p:nvPr/>
        </p:nvSpPr>
        <p:spPr>
          <a:xfrm>
            <a:off x="4598506" y="1788378"/>
            <a:ext cx="7146375" cy="595816"/>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just"/>
            <a:r>
              <a:rPr lang="pt-BR" sz="1800" b="1" i="0" u="none" strike="noStrike" baseline="0" dirty="0">
                <a:solidFill>
                  <a:srgbClr val="1F497D"/>
                </a:solidFill>
                <a:latin typeface="+mj-lt"/>
              </a:rPr>
              <a:t>Vigilância: </a:t>
            </a:r>
            <a:r>
              <a:rPr lang="pt-BR" sz="1800" b="0" i="0" u="sng" strike="noStrike" baseline="0" dirty="0">
                <a:solidFill>
                  <a:srgbClr val="1F497D"/>
                </a:solidFill>
                <a:latin typeface="+mj-lt"/>
              </a:rPr>
              <a:t>fiscalização</a:t>
            </a:r>
            <a:r>
              <a:rPr lang="pt-BR" sz="1800" b="0" i="0" u="none" strike="noStrike" baseline="0" dirty="0">
                <a:solidFill>
                  <a:srgbClr val="1F497D"/>
                </a:solidFill>
                <a:latin typeface="+mj-lt"/>
              </a:rPr>
              <a:t> e </a:t>
            </a:r>
            <a:r>
              <a:rPr lang="pt-BR" sz="1800" b="0" i="0" u="sng" strike="noStrike" baseline="0" dirty="0">
                <a:solidFill>
                  <a:srgbClr val="1F497D"/>
                </a:solidFill>
                <a:latin typeface="+mj-lt"/>
              </a:rPr>
              <a:t>acompanhamento</a:t>
            </a:r>
            <a:r>
              <a:rPr lang="pt-BR" sz="1800" b="0" i="0" u="none" strike="noStrike" baseline="0" dirty="0">
                <a:solidFill>
                  <a:srgbClr val="1F497D"/>
                </a:solidFill>
                <a:latin typeface="+mj-lt"/>
              </a:rPr>
              <a:t> da gestão, com base nas normas aplicáveis.</a:t>
            </a:r>
            <a:endParaRPr lang="pt-BR" b="1" dirty="0">
              <a:ln w="22225">
                <a:solidFill>
                  <a:schemeClr val="accent2"/>
                </a:solidFill>
                <a:prstDash val="solid"/>
              </a:ln>
              <a:solidFill>
                <a:sysClr val="windowText" lastClr="000000"/>
              </a:solidFill>
              <a:latin typeface="+mj-lt"/>
            </a:endParaRPr>
          </a:p>
        </p:txBody>
      </p:sp>
      <p:sp>
        <p:nvSpPr>
          <p:cNvPr id="15" name="Retângulo: Cantos Arredondados 14">
            <a:extLst>
              <a:ext uri="{FF2B5EF4-FFF2-40B4-BE49-F238E27FC236}">
                <a16:creationId xmlns:a16="http://schemas.microsoft.com/office/drawing/2014/main" id="{34CE94EA-6722-4E19-9628-1D83CA028A8E}"/>
              </a:ext>
            </a:extLst>
          </p:cNvPr>
          <p:cNvSpPr/>
          <p:nvPr/>
        </p:nvSpPr>
        <p:spPr>
          <a:xfrm>
            <a:off x="4598507" y="2447498"/>
            <a:ext cx="7146374" cy="89164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pt-BR" b="1" dirty="0">
                <a:solidFill>
                  <a:srgbClr val="1F497D"/>
                </a:solidFill>
                <a:latin typeface="+mj-lt"/>
              </a:rPr>
              <a:t>Orientação</a:t>
            </a:r>
            <a:r>
              <a:rPr lang="pt-BR" dirty="0">
                <a:solidFill>
                  <a:srgbClr val="1F497D"/>
                </a:solidFill>
                <a:latin typeface="+mj-lt"/>
              </a:rPr>
              <a:t>: atuação </a:t>
            </a:r>
            <a:r>
              <a:rPr lang="pt-BR" u="sng" dirty="0">
                <a:solidFill>
                  <a:srgbClr val="1F497D"/>
                </a:solidFill>
                <a:latin typeface="+mj-lt"/>
              </a:rPr>
              <a:t>pedagógica</a:t>
            </a:r>
            <a:r>
              <a:rPr lang="pt-BR" dirty="0">
                <a:solidFill>
                  <a:srgbClr val="1F497D"/>
                </a:solidFill>
                <a:latin typeface="+mj-lt"/>
              </a:rPr>
              <a:t>, </a:t>
            </a:r>
            <a:r>
              <a:rPr lang="pt-BR" u="sng" dirty="0">
                <a:solidFill>
                  <a:srgbClr val="1F497D"/>
                </a:solidFill>
                <a:latin typeface="+mj-lt"/>
              </a:rPr>
              <a:t>preventiva</a:t>
            </a:r>
            <a:r>
              <a:rPr lang="pt-BR" dirty="0">
                <a:solidFill>
                  <a:srgbClr val="1F497D"/>
                </a:solidFill>
                <a:latin typeface="+mj-lt"/>
              </a:rPr>
              <a:t>, com vistas ao </a:t>
            </a:r>
            <a:r>
              <a:rPr lang="pt-BR" u="sng" dirty="0">
                <a:solidFill>
                  <a:srgbClr val="1F497D"/>
                </a:solidFill>
                <a:latin typeface="+mj-lt"/>
              </a:rPr>
              <a:t>aperfeiçoamento das práticas de gestão </a:t>
            </a:r>
            <a:r>
              <a:rPr lang="pt-BR" dirty="0">
                <a:solidFill>
                  <a:srgbClr val="1F497D"/>
                </a:solidFill>
                <a:latin typeface="+mj-lt"/>
              </a:rPr>
              <a:t>e à </a:t>
            </a:r>
            <a:r>
              <a:rPr lang="pt-BR" u="sng" dirty="0">
                <a:solidFill>
                  <a:srgbClr val="1F497D"/>
                </a:solidFill>
                <a:latin typeface="+mj-lt"/>
              </a:rPr>
              <a:t>inibição de condutas lesivas</a:t>
            </a:r>
            <a:r>
              <a:rPr lang="pt-BR" dirty="0">
                <a:solidFill>
                  <a:srgbClr val="1F497D"/>
                </a:solidFill>
                <a:latin typeface="+mj-lt"/>
              </a:rPr>
              <a:t> aos cofres públicos.</a:t>
            </a:r>
          </a:p>
        </p:txBody>
      </p:sp>
      <p:sp>
        <p:nvSpPr>
          <p:cNvPr id="16" name="Retângulo: Cantos Arredondados 15">
            <a:extLst>
              <a:ext uri="{FF2B5EF4-FFF2-40B4-BE49-F238E27FC236}">
                <a16:creationId xmlns:a16="http://schemas.microsoft.com/office/drawing/2014/main" id="{8F8A9137-D980-458E-B7FB-8B5CDDC1554B}"/>
              </a:ext>
            </a:extLst>
          </p:cNvPr>
          <p:cNvSpPr/>
          <p:nvPr/>
        </p:nvSpPr>
        <p:spPr>
          <a:xfrm>
            <a:off x="4598506" y="3373103"/>
            <a:ext cx="7146374" cy="5386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pt-BR" b="1" dirty="0">
                <a:solidFill>
                  <a:srgbClr val="1F497D"/>
                </a:solidFill>
                <a:latin typeface="+mj-lt"/>
              </a:rPr>
              <a:t>Correção</a:t>
            </a:r>
            <a:r>
              <a:rPr lang="pt-BR" dirty="0">
                <a:solidFill>
                  <a:srgbClr val="1F497D"/>
                </a:solidFill>
                <a:latin typeface="+mj-lt"/>
              </a:rPr>
              <a:t>: </a:t>
            </a:r>
            <a:r>
              <a:rPr lang="pt-BR" u="sng" dirty="0">
                <a:solidFill>
                  <a:srgbClr val="1F497D"/>
                </a:solidFill>
                <a:latin typeface="+mj-lt"/>
              </a:rPr>
              <a:t>assegurar o cumprimento da lei </a:t>
            </a:r>
            <a:r>
              <a:rPr lang="pt-BR" dirty="0">
                <a:solidFill>
                  <a:srgbClr val="1F497D"/>
                </a:solidFill>
                <a:latin typeface="+mj-lt"/>
              </a:rPr>
              <a:t>e a </a:t>
            </a:r>
            <a:r>
              <a:rPr lang="pt-BR" u="sng" dirty="0">
                <a:solidFill>
                  <a:srgbClr val="1F497D"/>
                </a:solidFill>
                <a:latin typeface="+mj-lt"/>
              </a:rPr>
              <a:t>recomposição do patrimônio lesado</a:t>
            </a:r>
            <a:r>
              <a:rPr lang="pt-BR" dirty="0">
                <a:solidFill>
                  <a:srgbClr val="1F497D"/>
                </a:solidFill>
                <a:latin typeface="+mj-lt"/>
              </a:rPr>
              <a:t>.</a:t>
            </a:r>
          </a:p>
        </p:txBody>
      </p:sp>
      <p:sp>
        <p:nvSpPr>
          <p:cNvPr id="17" name="Retângulo: Cantos Arredondados 16">
            <a:extLst>
              <a:ext uri="{FF2B5EF4-FFF2-40B4-BE49-F238E27FC236}">
                <a16:creationId xmlns:a16="http://schemas.microsoft.com/office/drawing/2014/main" id="{6B2D8123-A2AF-4F8F-9B67-5CA12A06F361}"/>
              </a:ext>
            </a:extLst>
          </p:cNvPr>
          <p:cNvSpPr/>
          <p:nvPr/>
        </p:nvSpPr>
        <p:spPr>
          <a:xfrm>
            <a:off x="4598506" y="3959970"/>
            <a:ext cx="7146374" cy="110207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pt-BR" b="1" dirty="0">
                <a:solidFill>
                  <a:srgbClr val="1F497D"/>
                </a:solidFill>
                <a:latin typeface="+mj-lt"/>
              </a:rPr>
              <a:t>Poder: </a:t>
            </a:r>
            <a:r>
              <a:rPr lang="pt-BR" dirty="0">
                <a:solidFill>
                  <a:srgbClr val="1F497D"/>
                </a:solidFill>
                <a:latin typeface="+mj-lt"/>
              </a:rPr>
              <a:t>como corolário do Estado Democrático de Direito, a CF instituiu um sistema de freios e contrapesos no qual os Poderes se vigiam mutuamente, cada um fiscalizando e inibindo eventuais excessos do outro (controle externo).</a:t>
            </a:r>
          </a:p>
        </p:txBody>
      </p:sp>
      <p:sp>
        <p:nvSpPr>
          <p:cNvPr id="18" name="Retângulo: Cantos Arredondados 17">
            <a:extLst>
              <a:ext uri="{FF2B5EF4-FFF2-40B4-BE49-F238E27FC236}">
                <a16:creationId xmlns:a16="http://schemas.microsoft.com/office/drawing/2014/main" id="{EE59A945-68AE-4F5A-BFC3-781B1430C524}"/>
              </a:ext>
            </a:extLst>
          </p:cNvPr>
          <p:cNvSpPr/>
          <p:nvPr/>
        </p:nvSpPr>
        <p:spPr>
          <a:xfrm>
            <a:off x="4598506" y="5110272"/>
            <a:ext cx="7146374" cy="96916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pt-BR" b="1" dirty="0">
                <a:solidFill>
                  <a:srgbClr val="1F497D"/>
                </a:solidFill>
                <a:latin typeface="+mj-lt"/>
              </a:rPr>
              <a:t>Órgão: </a:t>
            </a:r>
            <a:r>
              <a:rPr lang="pt-BR" dirty="0">
                <a:solidFill>
                  <a:srgbClr val="1F497D"/>
                </a:solidFill>
                <a:latin typeface="+mj-lt"/>
              </a:rPr>
              <a:t>cada instituição pública possui em sua estrutura um órgão com atribuição de fiscalizar a própria instituição (controle interno).</a:t>
            </a:r>
          </a:p>
        </p:txBody>
      </p:sp>
      <p:sp>
        <p:nvSpPr>
          <p:cNvPr id="19" name="Retângulo: Cantos Arredondados 18">
            <a:extLst>
              <a:ext uri="{FF2B5EF4-FFF2-40B4-BE49-F238E27FC236}">
                <a16:creationId xmlns:a16="http://schemas.microsoft.com/office/drawing/2014/main" id="{EEB3B755-095B-44B9-AFF4-97114E4D5FF5}"/>
              </a:ext>
            </a:extLst>
          </p:cNvPr>
          <p:cNvSpPr/>
          <p:nvPr/>
        </p:nvSpPr>
        <p:spPr>
          <a:xfrm>
            <a:off x="4598506" y="6079435"/>
            <a:ext cx="7146376" cy="73880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pt-BR" b="1" dirty="0">
                <a:solidFill>
                  <a:srgbClr val="1F497D"/>
                </a:solidFill>
                <a:latin typeface="+mj-lt"/>
              </a:rPr>
              <a:t>Autoridade: </a:t>
            </a:r>
            <a:r>
              <a:rPr lang="pt-BR" dirty="0">
                <a:solidFill>
                  <a:srgbClr val="1F497D"/>
                </a:solidFill>
                <a:latin typeface="+mj-lt"/>
              </a:rPr>
              <a:t>autotutela da administração, que pode anular ou revogar seus próprios atos.</a:t>
            </a:r>
          </a:p>
        </p:txBody>
      </p:sp>
    </p:spTree>
    <p:extLst>
      <p:ext uri="{BB962C8B-B14F-4D97-AF65-F5344CB8AC3E}">
        <p14:creationId xmlns:p14="http://schemas.microsoft.com/office/powerpoint/2010/main" val="1741511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11955C-75BC-400D-AD2F-61D1743854DD}"/>
              </a:ext>
            </a:extLst>
          </p:cNvPr>
          <p:cNvSpPr>
            <a:spLocks noGrp="1"/>
          </p:cNvSpPr>
          <p:nvPr>
            <p:ph type="title"/>
          </p:nvPr>
        </p:nvSpPr>
        <p:spPr>
          <a:xfrm>
            <a:off x="1715293" y="919167"/>
            <a:ext cx="8761413" cy="706964"/>
          </a:xfrm>
        </p:spPr>
        <p:txBody>
          <a:bodyPr/>
          <a:lstStyle/>
          <a:p>
            <a:pPr algn="ctr"/>
            <a:r>
              <a:rPr lang="pt-BR" dirty="0"/>
              <a:t>Controle quanto ao posicionamento</a:t>
            </a:r>
          </a:p>
        </p:txBody>
      </p:sp>
      <p:pic>
        <p:nvPicPr>
          <p:cNvPr id="3074" name="Picture 2">
            <a:extLst>
              <a:ext uri="{FF2B5EF4-FFF2-40B4-BE49-F238E27FC236}">
                <a16:creationId xmlns:a16="http://schemas.microsoft.com/office/drawing/2014/main" id="{3A84F9E6-928F-469A-A37F-7FA0CC550BD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1248" y="2834684"/>
            <a:ext cx="5339136" cy="3104149"/>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Cantos Arredondados 4">
            <a:extLst>
              <a:ext uri="{FF2B5EF4-FFF2-40B4-BE49-F238E27FC236}">
                <a16:creationId xmlns:a16="http://schemas.microsoft.com/office/drawing/2014/main" id="{457DD14B-2205-43F5-AB7B-B2CD9E749ED5}"/>
              </a:ext>
            </a:extLst>
          </p:cNvPr>
          <p:cNvSpPr/>
          <p:nvPr/>
        </p:nvSpPr>
        <p:spPr>
          <a:xfrm>
            <a:off x="5976730" y="2278092"/>
            <a:ext cx="5724940" cy="111318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pt-BR" b="1" dirty="0">
                <a:solidFill>
                  <a:srgbClr val="FF0000"/>
                </a:solidFill>
              </a:rPr>
              <a:t>Controle Interno</a:t>
            </a:r>
            <a:r>
              <a:rPr lang="pt-BR" dirty="0"/>
              <a:t>: quando o agente controlador integra a própria administração objeto do controle.</a:t>
            </a:r>
          </a:p>
        </p:txBody>
      </p:sp>
      <p:sp>
        <p:nvSpPr>
          <p:cNvPr id="7" name="Retângulo: Cantos Arredondados 6">
            <a:extLst>
              <a:ext uri="{FF2B5EF4-FFF2-40B4-BE49-F238E27FC236}">
                <a16:creationId xmlns:a16="http://schemas.microsoft.com/office/drawing/2014/main" id="{53DD957D-CC05-4041-AD23-402B36CF2DF9}"/>
              </a:ext>
            </a:extLst>
          </p:cNvPr>
          <p:cNvSpPr/>
          <p:nvPr/>
        </p:nvSpPr>
        <p:spPr>
          <a:xfrm>
            <a:off x="5976730" y="3643798"/>
            <a:ext cx="5724940" cy="148591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pt-BR" b="1" dirty="0">
                <a:solidFill>
                  <a:srgbClr val="FF0000"/>
                </a:solidFill>
              </a:rPr>
              <a:t>Controle Social: </a:t>
            </a:r>
            <a:r>
              <a:rPr lang="pt-BR" dirty="0"/>
              <a:t>modalidade de controle externo cujo agente controlador é a sociedade civil organizada ou o cidadão, individualmente, manifestando-se na participação em audiências públicas e em órgãos colegiados.</a:t>
            </a:r>
          </a:p>
        </p:txBody>
      </p:sp>
      <p:sp>
        <p:nvSpPr>
          <p:cNvPr id="8" name="Retângulo: Cantos Arredondados 7">
            <a:extLst>
              <a:ext uri="{FF2B5EF4-FFF2-40B4-BE49-F238E27FC236}">
                <a16:creationId xmlns:a16="http://schemas.microsoft.com/office/drawing/2014/main" id="{4855A739-638B-4B5A-BB5D-1109F5EA466E}"/>
              </a:ext>
            </a:extLst>
          </p:cNvPr>
          <p:cNvSpPr/>
          <p:nvPr/>
        </p:nvSpPr>
        <p:spPr>
          <a:xfrm>
            <a:off x="5976730" y="5382241"/>
            <a:ext cx="5724940" cy="111318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l"/>
            <a:r>
              <a:rPr lang="pt-BR" b="1" dirty="0">
                <a:solidFill>
                  <a:srgbClr val="FF0000"/>
                </a:solidFill>
              </a:rPr>
              <a:t>Controle Externo: </a:t>
            </a:r>
            <a:r>
              <a:rPr lang="pt-BR" dirty="0"/>
              <a:t>realiza por órgão estranho à Administração responsável pelo ato controlado.</a:t>
            </a:r>
          </a:p>
        </p:txBody>
      </p:sp>
    </p:spTree>
    <p:extLst>
      <p:ext uri="{BB962C8B-B14F-4D97-AF65-F5344CB8AC3E}">
        <p14:creationId xmlns:p14="http://schemas.microsoft.com/office/powerpoint/2010/main" val="38379627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324947-3649-49E6-B45D-DC51FFB86F39}"/>
              </a:ext>
            </a:extLst>
          </p:cNvPr>
          <p:cNvSpPr>
            <a:spLocks noGrp="1"/>
          </p:cNvSpPr>
          <p:nvPr>
            <p:ph type="title"/>
          </p:nvPr>
        </p:nvSpPr>
        <p:spPr/>
        <p:txBody>
          <a:bodyPr/>
          <a:lstStyle/>
          <a:p>
            <a:pPr algn="ctr"/>
            <a:r>
              <a:rPr lang="pt-BR" dirty="0"/>
              <a:t>Controle Externo</a:t>
            </a:r>
          </a:p>
        </p:txBody>
      </p:sp>
      <p:pic>
        <p:nvPicPr>
          <p:cNvPr id="4098" name="Picture 2">
            <a:extLst>
              <a:ext uri="{FF2B5EF4-FFF2-40B4-BE49-F238E27FC236}">
                <a16:creationId xmlns:a16="http://schemas.microsoft.com/office/drawing/2014/main" id="{2B961DE5-00BC-4115-AD70-BB3FDA8CC28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42626" y="2979494"/>
            <a:ext cx="4556608" cy="2904838"/>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27EE6D12-1166-4766-8FC0-5378326BF1C2}"/>
              </a:ext>
            </a:extLst>
          </p:cNvPr>
          <p:cNvSpPr txBox="1"/>
          <p:nvPr/>
        </p:nvSpPr>
        <p:spPr>
          <a:xfrm>
            <a:off x="331303" y="2385199"/>
            <a:ext cx="7052297" cy="4093428"/>
          </a:xfrm>
          <a:prstGeom prst="rect">
            <a:avLst/>
          </a:prstGeom>
          <a:noFill/>
        </p:spPr>
        <p:txBody>
          <a:bodyPr wrap="square" rtlCol="0">
            <a:spAutoFit/>
          </a:bodyPr>
          <a:lstStyle/>
          <a:p>
            <a:pPr algn="just"/>
            <a:r>
              <a:rPr lang="pt-BR" sz="2000" b="1" dirty="0">
                <a:solidFill>
                  <a:srgbClr val="FF0000"/>
                </a:solidFill>
              </a:rPr>
              <a:t>Controle externo </a:t>
            </a:r>
            <a:r>
              <a:rPr lang="pt-BR" sz="2000" dirty="0">
                <a:solidFill>
                  <a:schemeClr val="dk1"/>
                </a:solidFill>
              </a:rPr>
              <a:t>sobre as atividades da Administração, em sentido orgânico e técnico, é, em resumo, </a:t>
            </a:r>
            <a:r>
              <a:rPr lang="pt-BR" sz="2000" u="sng" dirty="0">
                <a:solidFill>
                  <a:schemeClr val="dk1"/>
                </a:solidFill>
              </a:rPr>
              <a:t>todo controle exercido por um Poder ou órgão sobre a administração de outros</a:t>
            </a:r>
            <a:r>
              <a:rPr lang="pt-BR" sz="2000" dirty="0">
                <a:solidFill>
                  <a:schemeClr val="dk1"/>
                </a:solidFill>
              </a:rPr>
              <a:t>. Nesse sentido, é controle externo o que o Judiciário efetua sobre os atos dos demais Poderes. É controle externo o que a administração direta realiza sobre as entidades da administração indireta. É controle externo o que o Legislativo exerce sobre a administração direta e indireta dos demais Poderes. </a:t>
            </a:r>
            <a:r>
              <a:rPr lang="pt-BR" sz="2000" u="sng" dirty="0">
                <a:solidFill>
                  <a:schemeClr val="dk1"/>
                </a:solidFill>
              </a:rPr>
              <a:t>Na terminologia adotada pela Constituição, apenas este último é que recebe a denominação jurídico-constitucional de controle externo</a:t>
            </a:r>
            <a:r>
              <a:rPr lang="pt-BR" sz="2000" dirty="0">
                <a:solidFill>
                  <a:schemeClr val="dk1"/>
                </a:solidFill>
              </a:rPr>
              <a:t>.</a:t>
            </a:r>
          </a:p>
        </p:txBody>
      </p:sp>
    </p:spTree>
    <p:extLst>
      <p:ext uri="{BB962C8B-B14F-4D97-AF65-F5344CB8AC3E}">
        <p14:creationId xmlns:p14="http://schemas.microsoft.com/office/powerpoint/2010/main" val="40615111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679C91-3940-404C-80C6-5E7B798068F8}"/>
              </a:ext>
            </a:extLst>
          </p:cNvPr>
          <p:cNvSpPr>
            <a:spLocks noGrp="1"/>
          </p:cNvSpPr>
          <p:nvPr>
            <p:ph type="title"/>
          </p:nvPr>
        </p:nvSpPr>
        <p:spPr/>
        <p:txBody>
          <a:bodyPr/>
          <a:lstStyle/>
          <a:p>
            <a:pPr algn="ctr"/>
            <a:r>
              <a:rPr lang="pt-BR" dirty="0"/>
              <a:t>Competência e jurisdição</a:t>
            </a:r>
          </a:p>
        </p:txBody>
      </p:sp>
      <p:sp>
        <p:nvSpPr>
          <p:cNvPr id="4" name="Rectangle 1">
            <a:extLst>
              <a:ext uri="{FF2B5EF4-FFF2-40B4-BE49-F238E27FC236}">
                <a16:creationId xmlns:a16="http://schemas.microsoft.com/office/drawing/2014/main" id="{5D6C07B0-0F1D-4886-A8A2-626C4C7781B6}"/>
              </a:ext>
            </a:extLst>
          </p:cNvPr>
          <p:cNvSpPr>
            <a:spLocks noGrp="1" noChangeArrowheads="1"/>
          </p:cNvSpPr>
          <p:nvPr>
            <p:ph idx="1"/>
          </p:nvPr>
        </p:nvSpPr>
        <p:spPr bwMode="auto">
          <a:xfrm>
            <a:off x="483209" y="2302995"/>
            <a:ext cx="10834147" cy="423192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1431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lvl="0" algn="just" defTabSz="914400">
              <a:buClrTx/>
              <a:buSzTx/>
              <a:buNone/>
            </a:pPr>
            <a:r>
              <a:rPr lang="pt-BR" altLang="pt-BR" sz="2400" b="1" dirty="0">
                <a:solidFill>
                  <a:schemeClr val="dk1"/>
                </a:solidFill>
                <a:latin typeface="+mn-lt"/>
              </a:rPr>
              <a:t>Art. 70. </a:t>
            </a:r>
            <a:r>
              <a:rPr lang="pt-BR" altLang="pt-BR" sz="2400" dirty="0">
                <a:solidFill>
                  <a:schemeClr val="dk1"/>
                </a:solidFill>
                <a:latin typeface="+mn-lt"/>
              </a:rPr>
              <a:t>A fiscalização contábil, financeira, orçamentária, operacional e patrimonial da União e das entidades da administração direta e indireta, quanto à legalidade, legitimidade, economicidade, aplicação das subvenções e renúncia de receitas, </a:t>
            </a:r>
            <a:r>
              <a:rPr lang="pt-BR" altLang="pt-BR" sz="2400" b="1" dirty="0">
                <a:solidFill>
                  <a:schemeClr val="dk1"/>
                </a:solidFill>
                <a:latin typeface="+mn-lt"/>
              </a:rPr>
              <a:t>será exercida pelo Congresso Nacional, mediante </a:t>
            </a:r>
            <a:r>
              <a:rPr lang="pt-BR" altLang="pt-BR" sz="2400" b="1" dirty="0">
                <a:solidFill>
                  <a:srgbClr val="FF0000"/>
                </a:solidFill>
                <a:latin typeface="+mn-lt"/>
              </a:rPr>
              <a:t>controle externo</a:t>
            </a:r>
            <a:r>
              <a:rPr lang="pt-BR" altLang="pt-BR" sz="2400" dirty="0">
                <a:solidFill>
                  <a:schemeClr val="dk1"/>
                </a:solidFill>
                <a:latin typeface="+mn-lt"/>
              </a:rPr>
              <a:t>, e pelo sistema de controle interno de cada Poder.</a:t>
            </a:r>
          </a:p>
          <a:p>
            <a:pPr marL="0" lvl="0" algn="just" defTabSz="914400">
              <a:buClrTx/>
              <a:buSzTx/>
              <a:buNone/>
            </a:pPr>
            <a:endParaRPr lang="pt-BR" altLang="pt-BR" sz="1000" dirty="0">
              <a:solidFill>
                <a:schemeClr val="dk1"/>
              </a:solidFill>
              <a:latin typeface="+mn-lt"/>
            </a:endParaRPr>
          </a:p>
          <a:p>
            <a:pPr marL="0" lvl="0" algn="just" defTabSz="914400">
              <a:buClrTx/>
              <a:buSzTx/>
              <a:buNone/>
            </a:pPr>
            <a:r>
              <a:rPr lang="pt-BR" altLang="pt-BR" sz="2400" dirty="0">
                <a:solidFill>
                  <a:schemeClr val="dk1"/>
                </a:solidFill>
                <a:latin typeface="+mn-lt"/>
              </a:rPr>
              <a:t>[...]</a:t>
            </a:r>
          </a:p>
          <a:p>
            <a:pPr marL="0" lvl="0" algn="just" defTabSz="914400">
              <a:buClrTx/>
              <a:buSzTx/>
              <a:buNone/>
            </a:pPr>
            <a:endParaRPr lang="pt-BR" altLang="pt-BR" sz="1000" dirty="0">
              <a:solidFill>
                <a:schemeClr val="dk1"/>
              </a:solidFill>
              <a:latin typeface="+mn-lt"/>
            </a:endParaRPr>
          </a:p>
          <a:p>
            <a:pPr marL="0" lvl="0" algn="just" defTabSz="914400">
              <a:buClrTx/>
              <a:buSzTx/>
              <a:buNone/>
            </a:pPr>
            <a:r>
              <a:rPr lang="pt-BR" altLang="pt-BR" sz="2400" b="1" dirty="0">
                <a:solidFill>
                  <a:schemeClr val="dk1"/>
                </a:solidFill>
                <a:latin typeface="+mn-lt"/>
              </a:rPr>
              <a:t>Art. 71</a:t>
            </a:r>
            <a:r>
              <a:rPr lang="pt-BR" altLang="pt-BR" sz="2400" dirty="0">
                <a:solidFill>
                  <a:schemeClr val="dk1"/>
                </a:solidFill>
                <a:latin typeface="+mn-lt"/>
              </a:rPr>
              <a:t>. </a:t>
            </a:r>
            <a:r>
              <a:rPr lang="pt-BR" altLang="pt-BR" sz="2400" b="1" dirty="0">
                <a:solidFill>
                  <a:schemeClr val="dk1"/>
                </a:solidFill>
                <a:latin typeface="+mn-lt"/>
              </a:rPr>
              <a:t>O </a:t>
            </a:r>
            <a:r>
              <a:rPr lang="pt-BR" altLang="pt-BR" sz="2400" b="1" dirty="0">
                <a:solidFill>
                  <a:srgbClr val="FF0000"/>
                </a:solidFill>
                <a:latin typeface="+mn-lt"/>
              </a:rPr>
              <a:t>controle externo</a:t>
            </a:r>
            <a:r>
              <a:rPr lang="pt-BR" altLang="pt-BR" sz="2400" b="1" dirty="0">
                <a:solidFill>
                  <a:schemeClr val="dk1"/>
                </a:solidFill>
                <a:latin typeface="+mn-lt"/>
              </a:rPr>
              <a:t>, a cargo do Congresso Nacional</a:t>
            </a:r>
            <a:r>
              <a:rPr lang="pt-BR" altLang="pt-BR" sz="2400" dirty="0">
                <a:solidFill>
                  <a:schemeClr val="dk1"/>
                </a:solidFill>
                <a:latin typeface="+mn-lt"/>
              </a:rPr>
              <a:t>, será exercido com o </a:t>
            </a:r>
            <a:r>
              <a:rPr lang="pt-BR" altLang="pt-BR" sz="2400" b="1" dirty="0">
                <a:solidFill>
                  <a:schemeClr val="dk1"/>
                </a:solidFill>
                <a:latin typeface="+mn-lt"/>
              </a:rPr>
              <a:t>auxílio do Tribunal de Contas da União</a:t>
            </a:r>
            <a:r>
              <a:rPr lang="pt-BR" altLang="pt-BR" sz="2400" dirty="0">
                <a:solidFill>
                  <a:schemeClr val="dk1"/>
                </a:solidFill>
                <a:latin typeface="+mn-lt"/>
              </a:rPr>
              <a:t>, ao qual compete:</a:t>
            </a:r>
          </a:p>
          <a:p>
            <a:pPr marL="0" marR="0" lvl="0" indent="214313" algn="just" defTabSz="914400" rtl="0" eaLnBrk="0" fontAlgn="base" latinLnBrk="0" hangingPunct="0">
              <a:lnSpc>
                <a:spcPct val="100000"/>
              </a:lnSpc>
              <a:spcBef>
                <a:spcPct val="0"/>
              </a:spcBef>
              <a:spcAft>
                <a:spcPct val="0"/>
              </a:spcAft>
              <a:buClrTx/>
              <a:buSzTx/>
              <a:buFontTx/>
              <a:buNone/>
              <a:tabLst/>
            </a:pPr>
            <a:r>
              <a:rPr kumimoji="0" lang="pt-BR" altLang="pt-BR" sz="9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99377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9E01D4-6EA0-43D2-A34D-17CCCD1BD72F}"/>
              </a:ext>
            </a:extLst>
          </p:cNvPr>
          <p:cNvSpPr>
            <a:spLocks noGrp="1"/>
          </p:cNvSpPr>
          <p:nvPr>
            <p:ph type="title"/>
          </p:nvPr>
        </p:nvSpPr>
        <p:spPr/>
        <p:txBody>
          <a:bodyPr/>
          <a:lstStyle/>
          <a:p>
            <a:pPr algn="ctr"/>
            <a:r>
              <a:rPr lang="pt-BR" dirty="0"/>
              <a:t>Dever de prestar contas</a:t>
            </a:r>
          </a:p>
        </p:txBody>
      </p:sp>
      <p:pic>
        <p:nvPicPr>
          <p:cNvPr id="5122" name="Picture 2" descr="Prestação de Contas de Entidades do Terceiro Setor - M. Biasioli Advogados">
            <a:extLst>
              <a:ext uri="{FF2B5EF4-FFF2-40B4-BE49-F238E27FC236}">
                <a16:creationId xmlns:a16="http://schemas.microsoft.com/office/drawing/2014/main" id="{FD082542-0AE5-498C-B1D3-613460333D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7857" y="2895048"/>
            <a:ext cx="5226020" cy="312143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AF2A5EE7-25D4-43FC-8DDD-128BE95B40DB}"/>
              </a:ext>
            </a:extLst>
          </p:cNvPr>
          <p:cNvSpPr>
            <a:spLocks noChangeArrowheads="1"/>
          </p:cNvSpPr>
          <p:nvPr/>
        </p:nvSpPr>
        <p:spPr bwMode="auto">
          <a:xfrm flipH="1">
            <a:off x="5738189" y="2799980"/>
            <a:ext cx="595022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1431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algn="just" defTabSz="914400">
              <a:lnSpc>
                <a:spcPct val="100000"/>
              </a:lnSpc>
              <a:tabLst/>
            </a:pPr>
            <a:r>
              <a:rPr lang="pt-BR" altLang="pt-BR" sz="2400" b="1" dirty="0">
                <a:solidFill>
                  <a:schemeClr val="dk1"/>
                </a:solidFill>
                <a:latin typeface="+mn-lt"/>
              </a:rPr>
              <a:t>Art. 70. [...] </a:t>
            </a:r>
            <a:r>
              <a:rPr lang="pt-BR" altLang="pt-BR" sz="2400" dirty="0">
                <a:solidFill>
                  <a:schemeClr val="dk1"/>
                </a:solidFill>
                <a:latin typeface="+mn-lt"/>
              </a:rPr>
              <a:t>Parágrafo único. </a:t>
            </a:r>
            <a:r>
              <a:rPr lang="pt-BR" altLang="pt-BR" sz="2400" b="1" dirty="0">
                <a:solidFill>
                  <a:schemeClr val="dk1"/>
                </a:solidFill>
                <a:latin typeface="+mn-lt"/>
              </a:rPr>
              <a:t>Prestará contas qualquer pessoa física ou jurídica, pública ou privada</a:t>
            </a:r>
            <a:r>
              <a:rPr lang="pt-BR" altLang="pt-BR" sz="2400" dirty="0">
                <a:solidFill>
                  <a:schemeClr val="dk1"/>
                </a:solidFill>
                <a:latin typeface="+mn-lt"/>
              </a:rPr>
              <a:t>, que utilize, arrecade, guarde, </a:t>
            </a:r>
            <a:r>
              <a:rPr lang="pt-BR" altLang="pt-BR" sz="2400" b="1" dirty="0">
                <a:solidFill>
                  <a:schemeClr val="dk1"/>
                </a:solidFill>
                <a:latin typeface="+mn-lt"/>
              </a:rPr>
              <a:t>gerencie ou administre dinheiros, bens e valores públicos</a:t>
            </a:r>
            <a:r>
              <a:rPr lang="pt-BR" altLang="pt-BR" sz="2400" dirty="0">
                <a:solidFill>
                  <a:schemeClr val="dk1"/>
                </a:solidFill>
                <a:latin typeface="+mn-lt"/>
              </a:rPr>
              <a:t> ou pelos quais a União responda, ou que, em nome desta, assuma obrigações de natureza pecuniária</a:t>
            </a:r>
          </a:p>
        </p:txBody>
      </p:sp>
    </p:spTree>
    <p:extLst>
      <p:ext uri="{BB962C8B-B14F-4D97-AF65-F5344CB8AC3E}">
        <p14:creationId xmlns:p14="http://schemas.microsoft.com/office/powerpoint/2010/main" val="1555780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679C91-3940-404C-80C6-5E7B798068F8}"/>
              </a:ext>
            </a:extLst>
          </p:cNvPr>
          <p:cNvSpPr>
            <a:spLocks noGrp="1"/>
          </p:cNvSpPr>
          <p:nvPr>
            <p:ph type="title"/>
          </p:nvPr>
        </p:nvSpPr>
        <p:spPr/>
        <p:txBody>
          <a:bodyPr/>
          <a:lstStyle/>
          <a:p>
            <a:pPr algn="ctr"/>
            <a:r>
              <a:rPr lang="pt-BR" dirty="0"/>
              <a:t>Competência e jurisdição</a:t>
            </a:r>
            <a:br>
              <a:rPr lang="pt-BR" dirty="0"/>
            </a:br>
            <a:r>
              <a:rPr lang="pt-BR" sz="2400" dirty="0"/>
              <a:t>Lei Orgânica do TCEMG</a:t>
            </a:r>
            <a:endParaRPr lang="pt-BR" dirty="0"/>
          </a:p>
        </p:txBody>
      </p:sp>
      <p:sp>
        <p:nvSpPr>
          <p:cNvPr id="4" name="Rectangle 1">
            <a:extLst>
              <a:ext uri="{FF2B5EF4-FFF2-40B4-BE49-F238E27FC236}">
                <a16:creationId xmlns:a16="http://schemas.microsoft.com/office/drawing/2014/main" id="{5D6C07B0-0F1D-4886-A8A2-626C4C7781B6}"/>
              </a:ext>
            </a:extLst>
          </p:cNvPr>
          <p:cNvSpPr>
            <a:spLocks noGrp="1" noChangeArrowheads="1"/>
          </p:cNvSpPr>
          <p:nvPr>
            <p:ph idx="1"/>
          </p:nvPr>
        </p:nvSpPr>
        <p:spPr bwMode="auto">
          <a:xfrm>
            <a:off x="159027" y="2095246"/>
            <a:ext cx="11595652" cy="46474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1431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0" algn="just">
              <a:buNone/>
            </a:pPr>
            <a:r>
              <a:rPr lang="pt-BR" sz="2400" b="1" dirty="0">
                <a:solidFill>
                  <a:schemeClr val="dk1"/>
                </a:solidFill>
                <a:latin typeface="+mn-lt"/>
              </a:rPr>
              <a:t>Art. 2º – Sujeitam-se à jurisdição do Tribunal:</a:t>
            </a:r>
          </a:p>
          <a:p>
            <a:pPr indent="0" algn="just">
              <a:buNone/>
            </a:pPr>
            <a:r>
              <a:rPr lang="pt-BR" sz="1600" u="sng" dirty="0">
                <a:solidFill>
                  <a:schemeClr val="dk1"/>
                </a:solidFill>
                <a:latin typeface="+mn-lt"/>
              </a:rPr>
              <a:t>I – a pessoa física ou jurídica, pública ou privada, que utilize, arrecade, guarde, gerencie ou administre dinheiro, bens ou valores públicos estaduais ou municipais ou pelos quais responda o Estado ou o Município;</a:t>
            </a:r>
          </a:p>
          <a:p>
            <a:pPr indent="0" algn="just">
              <a:buNone/>
            </a:pPr>
            <a:r>
              <a:rPr lang="pt-BR" sz="1600" u="sng" dirty="0">
                <a:solidFill>
                  <a:schemeClr val="dk1"/>
                </a:solidFill>
                <a:latin typeface="+mn-lt"/>
              </a:rPr>
              <a:t>II – a pessoa física ou jurídica, pública ou privada, que assuma, em nome do Estado ou de Município ou de entidade da administração indireta estadual ou municipal, obrigações de natureza pecuniária;</a:t>
            </a:r>
          </a:p>
          <a:p>
            <a:pPr indent="0" algn="just">
              <a:buNone/>
            </a:pPr>
            <a:r>
              <a:rPr lang="pt-BR" sz="1600" dirty="0">
                <a:solidFill>
                  <a:schemeClr val="dk1"/>
                </a:solidFill>
                <a:latin typeface="+mn-lt"/>
              </a:rPr>
              <a:t>III – aquele que der causa a perda, extravio ou outra irregularidade de que resulte dano a erário estadual ou municipal;</a:t>
            </a:r>
          </a:p>
          <a:p>
            <a:pPr indent="0" algn="just">
              <a:buNone/>
            </a:pPr>
            <a:r>
              <a:rPr lang="pt-BR" sz="1600" dirty="0">
                <a:solidFill>
                  <a:schemeClr val="dk1"/>
                </a:solidFill>
                <a:latin typeface="+mn-lt"/>
              </a:rPr>
              <a:t>IV – aquele que deva prestar contas ao Tribunal ou cujos atos estejam sujeitos a sua fiscalização por expressa disposição de lei;</a:t>
            </a:r>
          </a:p>
          <a:p>
            <a:pPr indent="0" algn="just">
              <a:buNone/>
            </a:pPr>
            <a:r>
              <a:rPr lang="pt-BR" sz="1600" dirty="0">
                <a:solidFill>
                  <a:schemeClr val="dk1"/>
                </a:solidFill>
                <a:latin typeface="+mn-lt"/>
              </a:rPr>
              <a:t>V – o responsável pela aplicação de recurso repassado pelo Estado ou por Município, mediante convênio, acordo, ajuste ou instrumento congênere;</a:t>
            </a:r>
          </a:p>
          <a:p>
            <a:pPr indent="0" algn="just">
              <a:buNone/>
            </a:pPr>
            <a:r>
              <a:rPr lang="pt-BR" sz="1600" dirty="0">
                <a:solidFill>
                  <a:schemeClr val="dk1"/>
                </a:solidFill>
                <a:latin typeface="+mn-lt"/>
              </a:rPr>
              <a:t>VI – o responsável por entidade dotada de personalidade jurídica de direito privado que receba contribuições parafiscais e preste serviço de interesse público ou social;</a:t>
            </a:r>
          </a:p>
          <a:p>
            <a:pPr indent="0" algn="just">
              <a:buNone/>
            </a:pPr>
            <a:r>
              <a:rPr lang="pt-BR" sz="1600" dirty="0">
                <a:solidFill>
                  <a:schemeClr val="dk1"/>
                </a:solidFill>
                <a:latin typeface="+mn-lt"/>
              </a:rPr>
              <a:t>VII – o dirigente ou liquidante de empresa encampada ou sob intervenção, ou que, de qualquer modo, venha a integrar, provisória ou permanentemente, o patrimônio do Estado, de Município ou de outra entidade pública estadual ou municipal;</a:t>
            </a:r>
          </a:p>
          <a:p>
            <a:pPr indent="0" algn="just">
              <a:buNone/>
            </a:pPr>
            <a:r>
              <a:rPr lang="pt-BR" sz="1600" dirty="0">
                <a:solidFill>
                  <a:schemeClr val="dk1"/>
                </a:solidFill>
                <a:latin typeface="+mn-lt"/>
              </a:rPr>
              <a:t>VIII – os sucessores dos administradores e responsáveis a que se refere este artigo, até o limite do valor do patrimônio transferido, nos termos do inciso XLV do art. 5º da Constituição da República.</a:t>
            </a:r>
          </a:p>
        </p:txBody>
      </p:sp>
    </p:spTree>
    <p:extLst>
      <p:ext uri="{BB962C8B-B14F-4D97-AF65-F5344CB8AC3E}">
        <p14:creationId xmlns:p14="http://schemas.microsoft.com/office/powerpoint/2010/main" val="30513604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492640-B252-4C10-B90E-C77730359D8F}"/>
              </a:ext>
            </a:extLst>
          </p:cNvPr>
          <p:cNvSpPr>
            <a:spLocks noGrp="1"/>
          </p:cNvSpPr>
          <p:nvPr>
            <p:ph type="title"/>
          </p:nvPr>
        </p:nvSpPr>
        <p:spPr/>
        <p:txBody>
          <a:bodyPr/>
          <a:lstStyle/>
          <a:p>
            <a:pPr algn="r"/>
            <a:r>
              <a:rPr lang="pt-BR" dirty="0"/>
              <a:t>Funções dos Tribunais de Contas</a:t>
            </a:r>
          </a:p>
        </p:txBody>
      </p:sp>
      <p:graphicFrame>
        <p:nvGraphicFramePr>
          <p:cNvPr id="4" name="Espaço Reservado para Conteúdo 3">
            <a:extLst>
              <a:ext uri="{FF2B5EF4-FFF2-40B4-BE49-F238E27FC236}">
                <a16:creationId xmlns:a16="http://schemas.microsoft.com/office/drawing/2014/main" id="{AAE22AB1-915A-4C23-8A98-520DE914DDF3}"/>
              </a:ext>
            </a:extLst>
          </p:cNvPr>
          <p:cNvGraphicFramePr>
            <a:graphicFrameLocks noGrp="1"/>
          </p:cNvGraphicFramePr>
          <p:nvPr>
            <p:ph idx="1"/>
            <p:extLst>
              <p:ext uri="{D42A27DB-BD31-4B8C-83A1-F6EECF244321}">
                <p14:modId xmlns:p14="http://schemas.microsoft.com/office/powerpoint/2010/main" val="253985285"/>
              </p:ext>
            </p:extLst>
          </p:nvPr>
        </p:nvGraphicFramePr>
        <p:xfrm>
          <a:off x="-51034" y="2252870"/>
          <a:ext cx="6438583" cy="44792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descr="Três entidades que trabalham com o controle social querem saber como os tribunais de contas (TCs) remuneram seus Conselheiros e Procuradores">
            <a:extLst>
              <a:ext uri="{FF2B5EF4-FFF2-40B4-BE49-F238E27FC236}">
                <a16:creationId xmlns:a16="http://schemas.microsoft.com/office/drawing/2014/main" id="{22C60EC9-DD93-416D-A6E5-C169F18E7D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24870" y="2907082"/>
            <a:ext cx="5192878" cy="297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007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BDE2E6-AC8C-438B-8BFD-6561F6266A25}"/>
              </a:ext>
            </a:extLst>
          </p:cNvPr>
          <p:cNvSpPr>
            <a:spLocks noGrp="1"/>
          </p:cNvSpPr>
          <p:nvPr>
            <p:ph type="title"/>
          </p:nvPr>
        </p:nvSpPr>
        <p:spPr/>
        <p:txBody>
          <a:bodyPr/>
          <a:lstStyle/>
          <a:p>
            <a:pPr algn="ctr"/>
            <a:r>
              <a:rPr lang="pt-BR" dirty="0"/>
              <a:t>Funções dos Tribunais de Contas</a:t>
            </a:r>
          </a:p>
        </p:txBody>
      </p:sp>
      <p:graphicFrame>
        <p:nvGraphicFramePr>
          <p:cNvPr id="4" name="Espaço Reservado para Conteúdo 3">
            <a:extLst>
              <a:ext uri="{FF2B5EF4-FFF2-40B4-BE49-F238E27FC236}">
                <a16:creationId xmlns:a16="http://schemas.microsoft.com/office/drawing/2014/main" id="{F875EBAF-42C3-4C52-8A40-73C58051110B}"/>
              </a:ext>
            </a:extLst>
          </p:cNvPr>
          <p:cNvGraphicFramePr>
            <a:graphicFrameLocks noGrp="1"/>
          </p:cNvGraphicFramePr>
          <p:nvPr>
            <p:ph idx="1"/>
            <p:extLst>
              <p:ext uri="{D42A27DB-BD31-4B8C-83A1-F6EECF244321}">
                <p14:modId xmlns:p14="http://schemas.microsoft.com/office/powerpoint/2010/main" val="1776504585"/>
              </p:ext>
            </p:extLst>
          </p:nvPr>
        </p:nvGraphicFramePr>
        <p:xfrm>
          <a:off x="397564" y="2455676"/>
          <a:ext cx="11472621" cy="423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01973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BDE2E6-AC8C-438B-8BFD-6561F6266A25}"/>
              </a:ext>
            </a:extLst>
          </p:cNvPr>
          <p:cNvSpPr>
            <a:spLocks noGrp="1"/>
          </p:cNvSpPr>
          <p:nvPr>
            <p:ph type="title"/>
          </p:nvPr>
        </p:nvSpPr>
        <p:spPr/>
        <p:txBody>
          <a:bodyPr/>
          <a:lstStyle/>
          <a:p>
            <a:pPr algn="ctr"/>
            <a:r>
              <a:rPr lang="pt-BR" dirty="0"/>
              <a:t>Funções dos Tribunais de Contas</a:t>
            </a:r>
          </a:p>
        </p:txBody>
      </p:sp>
      <p:graphicFrame>
        <p:nvGraphicFramePr>
          <p:cNvPr id="4" name="Espaço Reservado para Conteúdo 3">
            <a:extLst>
              <a:ext uri="{FF2B5EF4-FFF2-40B4-BE49-F238E27FC236}">
                <a16:creationId xmlns:a16="http://schemas.microsoft.com/office/drawing/2014/main" id="{F875EBAF-42C3-4C52-8A40-73C58051110B}"/>
              </a:ext>
            </a:extLst>
          </p:cNvPr>
          <p:cNvGraphicFramePr>
            <a:graphicFrameLocks noGrp="1"/>
          </p:cNvGraphicFramePr>
          <p:nvPr>
            <p:ph idx="1"/>
            <p:extLst>
              <p:ext uri="{D42A27DB-BD31-4B8C-83A1-F6EECF244321}">
                <p14:modId xmlns:p14="http://schemas.microsoft.com/office/powerpoint/2010/main" val="3369536096"/>
              </p:ext>
            </p:extLst>
          </p:nvPr>
        </p:nvGraphicFramePr>
        <p:xfrm>
          <a:off x="397564" y="2455676"/>
          <a:ext cx="11472621" cy="423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4577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BDE2E6-AC8C-438B-8BFD-6561F6266A25}"/>
              </a:ext>
            </a:extLst>
          </p:cNvPr>
          <p:cNvSpPr>
            <a:spLocks noGrp="1"/>
          </p:cNvSpPr>
          <p:nvPr>
            <p:ph type="title"/>
          </p:nvPr>
        </p:nvSpPr>
        <p:spPr/>
        <p:txBody>
          <a:bodyPr/>
          <a:lstStyle/>
          <a:p>
            <a:pPr algn="ctr"/>
            <a:r>
              <a:rPr lang="pt-BR" dirty="0"/>
              <a:t>Funções dos Tribunais de Contas</a:t>
            </a:r>
          </a:p>
        </p:txBody>
      </p:sp>
      <p:graphicFrame>
        <p:nvGraphicFramePr>
          <p:cNvPr id="4" name="Espaço Reservado para Conteúdo 3">
            <a:extLst>
              <a:ext uri="{FF2B5EF4-FFF2-40B4-BE49-F238E27FC236}">
                <a16:creationId xmlns:a16="http://schemas.microsoft.com/office/drawing/2014/main" id="{F875EBAF-42C3-4C52-8A40-73C58051110B}"/>
              </a:ext>
            </a:extLst>
          </p:cNvPr>
          <p:cNvGraphicFramePr>
            <a:graphicFrameLocks noGrp="1"/>
          </p:cNvGraphicFramePr>
          <p:nvPr>
            <p:ph idx="1"/>
            <p:extLst>
              <p:ext uri="{D42A27DB-BD31-4B8C-83A1-F6EECF244321}">
                <p14:modId xmlns:p14="http://schemas.microsoft.com/office/powerpoint/2010/main" val="4266636313"/>
              </p:ext>
            </p:extLst>
          </p:nvPr>
        </p:nvGraphicFramePr>
        <p:xfrm>
          <a:off x="397564" y="2455676"/>
          <a:ext cx="11472621" cy="4236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4222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B18069-A359-42D4-BEC9-06ADC115A95B}"/>
              </a:ext>
            </a:extLst>
          </p:cNvPr>
          <p:cNvSpPr>
            <a:spLocks noGrp="1"/>
          </p:cNvSpPr>
          <p:nvPr>
            <p:ph type="title"/>
          </p:nvPr>
        </p:nvSpPr>
        <p:spPr/>
        <p:txBody>
          <a:bodyPr/>
          <a:lstStyle/>
          <a:p>
            <a:pPr algn="ctr"/>
            <a:r>
              <a:rPr lang="pt-BR" dirty="0"/>
              <a:t>Função Fiscalizadora</a:t>
            </a:r>
          </a:p>
        </p:txBody>
      </p:sp>
      <p:pic>
        <p:nvPicPr>
          <p:cNvPr id="1026" name="Picture 2">
            <a:extLst>
              <a:ext uri="{FF2B5EF4-FFF2-40B4-BE49-F238E27FC236}">
                <a16:creationId xmlns:a16="http://schemas.microsoft.com/office/drawing/2014/main" id="{C75FD524-D77C-497B-BC60-66948B55F37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953" b="40053"/>
          <a:stretch/>
        </p:blipFill>
        <p:spPr bwMode="auto">
          <a:xfrm>
            <a:off x="956645" y="2571646"/>
            <a:ext cx="5000650" cy="34671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a:extLst>
              <a:ext uri="{FF2B5EF4-FFF2-40B4-BE49-F238E27FC236}">
                <a16:creationId xmlns:a16="http://schemas.microsoft.com/office/drawing/2014/main" id="{4C125C92-3579-4AC2-8B2F-497AE4D14A26}"/>
              </a:ext>
            </a:extLst>
          </p:cNvPr>
          <p:cNvPicPr>
            <a:picLocks noChangeAspect="1"/>
          </p:cNvPicPr>
          <p:nvPr/>
        </p:nvPicPr>
        <p:blipFill rotWithShape="1">
          <a:blip r:embed="rId3"/>
          <a:srcRect r="24164"/>
          <a:stretch/>
        </p:blipFill>
        <p:spPr>
          <a:xfrm>
            <a:off x="7071567" y="3429000"/>
            <a:ext cx="3977434" cy="1571220"/>
          </a:xfrm>
          <a:prstGeom prst="rect">
            <a:avLst/>
          </a:prstGeom>
        </p:spPr>
      </p:pic>
      <p:pic>
        <p:nvPicPr>
          <p:cNvPr id="6" name="Picture 2">
            <a:extLst>
              <a:ext uri="{FF2B5EF4-FFF2-40B4-BE49-F238E27FC236}">
                <a16:creationId xmlns:a16="http://schemas.microsoft.com/office/drawing/2014/main" id="{B6FA2068-444F-4E9E-8A87-FC7CCF8A07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587" t="48552" b="40053"/>
          <a:stretch/>
        </p:blipFill>
        <p:spPr bwMode="auto">
          <a:xfrm>
            <a:off x="4178299" y="4737100"/>
            <a:ext cx="1778996" cy="806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7436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1A15C2-2628-4DF2-BBFA-1E5C99AA7F63}"/>
              </a:ext>
            </a:extLst>
          </p:cNvPr>
          <p:cNvSpPr>
            <a:spLocks noGrp="1"/>
          </p:cNvSpPr>
          <p:nvPr>
            <p:ph type="title"/>
          </p:nvPr>
        </p:nvSpPr>
        <p:spPr/>
        <p:txBody>
          <a:bodyPr/>
          <a:lstStyle/>
          <a:p>
            <a:pPr algn="ctr"/>
            <a:r>
              <a:rPr lang="pt-BR" b="1" dirty="0"/>
              <a:t>FISCAP – CONCESSÃO</a:t>
            </a:r>
          </a:p>
        </p:txBody>
      </p:sp>
      <p:pic>
        <p:nvPicPr>
          <p:cNvPr id="5" name="Espaço Reservado para Conteúdo 4">
            <a:extLst>
              <a:ext uri="{FF2B5EF4-FFF2-40B4-BE49-F238E27FC236}">
                <a16:creationId xmlns:a16="http://schemas.microsoft.com/office/drawing/2014/main" id="{88B91462-72A9-40DF-9053-2CCA6CB75C40}"/>
              </a:ext>
            </a:extLst>
          </p:cNvPr>
          <p:cNvPicPr>
            <a:picLocks noGrp="1" noChangeAspect="1"/>
          </p:cNvPicPr>
          <p:nvPr>
            <p:ph idx="1"/>
          </p:nvPr>
        </p:nvPicPr>
        <p:blipFill rotWithShape="1">
          <a:blip r:embed="rId2"/>
          <a:srcRect l="2420" t="14308" r="3160" b="13667"/>
          <a:stretch/>
        </p:blipFill>
        <p:spPr>
          <a:xfrm>
            <a:off x="916294" y="2289314"/>
            <a:ext cx="10359411" cy="4442791"/>
          </a:xfrm>
        </p:spPr>
      </p:pic>
    </p:spTree>
    <p:extLst>
      <p:ext uri="{BB962C8B-B14F-4D97-AF65-F5344CB8AC3E}">
        <p14:creationId xmlns:p14="http://schemas.microsoft.com/office/powerpoint/2010/main" val="23927760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039DD1-F509-48A4-9E72-E79CBA3E8647}"/>
              </a:ext>
            </a:extLst>
          </p:cNvPr>
          <p:cNvSpPr>
            <a:spLocks noGrp="1"/>
          </p:cNvSpPr>
          <p:nvPr>
            <p:ph type="title"/>
          </p:nvPr>
        </p:nvSpPr>
        <p:spPr/>
        <p:txBody>
          <a:bodyPr/>
          <a:lstStyle/>
          <a:p>
            <a:pPr algn="ctr"/>
            <a:r>
              <a:rPr lang="pt-BR" b="1" dirty="0"/>
              <a:t>FISCAP – CONCESSÃO</a:t>
            </a:r>
            <a:endParaRPr lang="pt-BR" dirty="0"/>
          </a:p>
        </p:txBody>
      </p:sp>
      <p:sp>
        <p:nvSpPr>
          <p:cNvPr id="3" name="Espaço Reservado para Conteúdo 2">
            <a:extLst>
              <a:ext uri="{FF2B5EF4-FFF2-40B4-BE49-F238E27FC236}">
                <a16:creationId xmlns:a16="http://schemas.microsoft.com/office/drawing/2014/main" id="{71FEB310-9ADF-4FEC-8D12-A0DE667F0460}"/>
              </a:ext>
            </a:extLst>
          </p:cNvPr>
          <p:cNvSpPr>
            <a:spLocks noGrp="1"/>
          </p:cNvSpPr>
          <p:nvPr>
            <p:ph idx="1"/>
          </p:nvPr>
        </p:nvSpPr>
        <p:spPr>
          <a:xfrm>
            <a:off x="528358" y="2333411"/>
            <a:ext cx="11113179" cy="4332431"/>
          </a:xfrm>
        </p:spPr>
        <p:txBody>
          <a:bodyPr>
            <a:normAutofit/>
          </a:bodyPr>
          <a:lstStyle/>
          <a:p>
            <a:pPr algn="just"/>
            <a:r>
              <a:rPr lang="pt-BR" sz="2400" dirty="0">
                <a:solidFill>
                  <a:schemeClr val="dk1"/>
                </a:solidFill>
                <a:latin typeface="+mn-lt"/>
              </a:rPr>
              <a:t>O FISCAP permite o envio eletrônico de documentos e informações referentes às concessões e cancelamentos de benefícios, contribuindo para a celeridade processual, análise técnica mais efetiva e, por consequência, para devido registro dos benefícios concedidos pelos jurisdicionados. </a:t>
            </a:r>
          </a:p>
          <a:p>
            <a:pPr algn="just"/>
            <a:r>
              <a:rPr lang="pt-BR" sz="2400" dirty="0">
                <a:solidFill>
                  <a:schemeClr val="dk1"/>
                </a:solidFill>
                <a:latin typeface="+mn-lt"/>
              </a:rPr>
              <a:t>Consistência de dados e informações.</a:t>
            </a:r>
          </a:p>
          <a:p>
            <a:pPr algn="just"/>
            <a:r>
              <a:rPr lang="pt-BR" sz="2400" dirty="0">
                <a:solidFill>
                  <a:schemeClr val="dk1"/>
                </a:solidFill>
                <a:latin typeface="+mn-lt"/>
              </a:rPr>
              <a:t>O FISCAP – módulo CONCESSÃO – está passando por melhorias ante a reforme previdenciária ocorrida no âmbito federal.</a:t>
            </a:r>
          </a:p>
          <a:p>
            <a:endParaRPr lang="pt-BR" dirty="0">
              <a:solidFill>
                <a:srgbClr val="000000"/>
              </a:solidFill>
              <a:latin typeface="Arial" panose="020B0604020202020204" pitchFamily="34" charset="0"/>
            </a:endParaRPr>
          </a:p>
          <a:p>
            <a:endParaRPr lang="pt-BR" dirty="0">
              <a:solidFill>
                <a:srgbClr val="000000"/>
              </a:solidFill>
              <a:latin typeface="Arial" panose="020B0604020202020204" pitchFamily="34" charset="0"/>
            </a:endParaRPr>
          </a:p>
          <a:p>
            <a:endParaRPr lang="pt-BR" dirty="0">
              <a:solidFill>
                <a:srgbClr val="000000"/>
              </a:solidFill>
              <a:latin typeface="Arial" panose="020B0604020202020204" pitchFamily="34" charset="0"/>
            </a:endParaRPr>
          </a:p>
          <a:p>
            <a:endParaRPr lang="pt-BR" dirty="0"/>
          </a:p>
        </p:txBody>
      </p:sp>
    </p:spTree>
    <p:extLst>
      <p:ext uri="{BB962C8B-B14F-4D97-AF65-F5344CB8AC3E}">
        <p14:creationId xmlns:p14="http://schemas.microsoft.com/office/powerpoint/2010/main" val="37587884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D1BFE5-98B5-4CD9-A12E-6131C489B25B}"/>
              </a:ext>
            </a:extLst>
          </p:cNvPr>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sz="6000" dirty="0" smtClean="0"/>
          </a:p>
          <a:p>
            <a:r>
              <a:rPr lang="pt-BR" sz="6000" dirty="0" err="1" smtClean="0"/>
              <a:t>Video</a:t>
            </a:r>
            <a:r>
              <a:rPr lang="pt-BR" sz="6000" dirty="0" smtClean="0"/>
              <a:t> FISCAP</a:t>
            </a:r>
          </a:p>
          <a:p>
            <a:endParaRPr lang="pt-BR" dirty="0"/>
          </a:p>
        </p:txBody>
      </p:sp>
    </p:spTree>
    <p:extLst>
      <p:ext uri="{BB962C8B-B14F-4D97-AF65-F5344CB8AC3E}">
        <p14:creationId xmlns:p14="http://schemas.microsoft.com/office/powerpoint/2010/main" val="33328430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056725-6729-40FC-B28F-187A0801D841}"/>
              </a:ext>
            </a:extLst>
          </p:cNvPr>
          <p:cNvSpPr>
            <a:spLocks noGrp="1"/>
          </p:cNvSpPr>
          <p:nvPr>
            <p:ph type="title"/>
          </p:nvPr>
        </p:nvSpPr>
        <p:spPr>
          <a:xfrm>
            <a:off x="1619532" y="307171"/>
            <a:ext cx="8610600" cy="1293028"/>
          </a:xfrm>
        </p:spPr>
        <p:txBody>
          <a:bodyPr/>
          <a:lstStyle/>
          <a:p>
            <a:pPr algn="ctr"/>
            <a:r>
              <a:rPr lang="pt-BR" b="1" dirty="0"/>
              <a:t>CAPMG</a:t>
            </a:r>
          </a:p>
        </p:txBody>
      </p:sp>
      <p:sp>
        <p:nvSpPr>
          <p:cNvPr id="7" name="Espaço Reservado para Conteúdo 6">
            <a:extLst>
              <a:ext uri="{FF2B5EF4-FFF2-40B4-BE49-F238E27FC236}">
                <a16:creationId xmlns:a16="http://schemas.microsoft.com/office/drawing/2014/main" id="{68C3DCB7-8C08-4011-B0BD-6C115D063876}"/>
              </a:ext>
            </a:extLst>
          </p:cNvPr>
          <p:cNvSpPr>
            <a:spLocks noGrp="1"/>
          </p:cNvSpPr>
          <p:nvPr>
            <p:ph idx="1"/>
          </p:nvPr>
        </p:nvSpPr>
        <p:spPr/>
        <p:txBody>
          <a:bodyPr/>
          <a:lstStyle/>
          <a:p>
            <a:endParaRPr lang="pt-BR"/>
          </a:p>
        </p:txBody>
      </p:sp>
      <p:pic>
        <p:nvPicPr>
          <p:cNvPr id="9" name="Imagem 8">
            <a:extLst>
              <a:ext uri="{FF2B5EF4-FFF2-40B4-BE49-F238E27FC236}">
                <a16:creationId xmlns:a16="http://schemas.microsoft.com/office/drawing/2014/main" id="{2C27F79A-F5AE-4A40-BDA6-FF1F797BABD0}"/>
              </a:ext>
            </a:extLst>
          </p:cNvPr>
          <p:cNvPicPr>
            <a:picLocks noChangeAspect="1"/>
          </p:cNvPicPr>
          <p:nvPr/>
        </p:nvPicPr>
        <p:blipFill rotWithShape="1">
          <a:blip r:embed="rId2"/>
          <a:srcRect l="9674" t="14476" r="8913" b="14959"/>
          <a:stretch/>
        </p:blipFill>
        <p:spPr>
          <a:xfrm>
            <a:off x="995415" y="1600199"/>
            <a:ext cx="10179064" cy="4960425"/>
          </a:xfrm>
          <a:prstGeom prst="rect">
            <a:avLst/>
          </a:prstGeom>
        </p:spPr>
      </p:pic>
    </p:spTree>
    <p:extLst>
      <p:ext uri="{BB962C8B-B14F-4D97-AF65-F5344CB8AC3E}">
        <p14:creationId xmlns:p14="http://schemas.microsoft.com/office/powerpoint/2010/main" val="1017917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5FCCB9-E95C-46D1-81F4-6BBB8EABEAA9}"/>
              </a:ext>
            </a:extLst>
          </p:cNvPr>
          <p:cNvSpPr>
            <a:spLocks noGrp="1"/>
          </p:cNvSpPr>
          <p:nvPr>
            <p:ph type="title"/>
          </p:nvPr>
        </p:nvSpPr>
        <p:spPr/>
        <p:txBody>
          <a:bodyPr/>
          <a:lstStyle/>
          <a:p>
            <a:pPr algn="ctr"/>
            <a:r>
              <a:rPr lang="pt-BR" b="1" dirty="0"/>
              <a:t>CAPMG</a:t>
            </a:r>
          </a:p>
        </p:txBody>
      </p:sp>
      <p:sp>
        <p:nvSpPr>
          <p:cNvPr id="3" name="Espaço Reservado para Conteúdo 2">
            <a:extLst>
              <a:ext uri="{FF2B5EF4-FFF2-40B4-BE49-F238E27FC236}">
                <a16:creationId xmlns:a16="http://schemas.microsoft.com/office/drawing/2014/main" id="{4825977B-DEA0-4EC7-9435-A18BB9CC6755}"/>
              </a:ext>
            </a:extLst>
          </p:cNvPr>
          <p:cNvSpPr>
            <a:spLocks noGrp="1"/>
          </p:cNvSpPr>
          <p:nvPr>
            <p:ph idx="1"/>
          </p:nvPr>
        </p:nvSpPr>
        <p:spPr/>
        <p:txBody>
          <a:bodyPr>
            <a:normAutofit/>
          </a:bodyPr>
          <a:lstStyle/>
          <a:p>
            <a:pPr marL="342900" indent="-342900" algn="just">
              <a:spcBef>
                <a:spcPts val="600"/>
              </a:spcBef>
              <a:spcAft>
                <a:spcPts val="600"/>
              </a:spcAft>
              <a:buFont typeface="Arial" panose="020B0604020202020204" pitchFamily="34" charset="0"/>
              <a:buChar char="•"/>
            </a:pPr>
            <a:r>
              <a:rPr lang="pt-BR" sz="2400" dirty="0">
                <a:solidFill>
                  <a:schemeClr val="dk1"/>
                </a:solidFill>
                <a:latin typeface="+mn-lt"/>
              </a:rPr>
              <a:t>Fiscalização, acompanhamento e auditoria de dados funcionais e de folha de pagamento;</a:t>
            </a:r>
          </a:p>
          <a:p>
            <a:pPr marL="342900" indent="-342900" algn="just">
              <a:spcBef>
                <a:spcPts val="600"/>
              </a:spcBef>
              <a:spcAft>
                <a:spcPts val="600"/>
              </a:spcAft>
              <a:buFont typeface="Arial" panose="020B0604020202020204" pitchFamily="34" charset="0"/>
              <a:buChar char="•"/>
            </a:pPr>
            <a:r>
              <a:rPr lang="pt-BR" sz="2400" dirty="0">
                <a:solidFill>
                  <a:schemeClr val="dk1"/>
                </a:solidFill>
                <a:latin typeface="+mn-lt"/>
              </a:rPr>
              <a:t>Controle Prévio – possibilidade de consultar a quantidade de vínculos ativos e inativos (Estado e Municípios) antes de contratar, dar posse ou nomear para cargo comissionado;</a:t>
            </a:r>
          </a:p>
          <a:p>
            <a:pPr marL="342900" indent="-342900" algn="just">
              <a:spcBef>
                <a:spcPts val="600"/>
              </a:spcBef>
              <a:spcAft>
                <a:spcPts val="600"/>
              </a:spcAft>
              <a:buFont typeface="Arial" panose="020B0604020202020204" pitchFamily="34" charset="0"/>
              <a:buChar char="•"/>
            </a:pPr>
            <a:r>
              <a:rPr lang="pt-BR" sz="2400" dirty="0">
                <a:solidFill>
                  <a:schemeClr val="dk1"/>
                </a:solidFill>
                <a:latin typeface="+mn-lt"/>
              </a:rPr>
              <a:t>Promove a transparência;</a:t>
            </a:r>
          </a:p>
          <a:p>
            <a:pPr marL="342900" indent="-342900" algn="just">
              <a:spcBef>
                <a:spcPts val="600"/>
              </a:spcBef>
              <a:spcAft>
                <a:spcPts val="600"/>
              </a:spcAft>
              <a:buFont typeface="Arial" panose="020B0604020202020204" pitchFamily="34" charset="0"/>
              <a:buChar char="•"/>
            </a:pPr>
            <a:r>
              <a:rPr lang="pt-BR" sz="2400" dirty="0">
                <a:solidFill>
                  <a:schemeClr val="dk1"/>
                </a:solidFill>
                <a:latin typeface="+mn-lt"/>
              </a:rPr>
              <a:t>Controle Social / denúncias de irregularidades;</a:t>
            </a:r>
          </a:p>
          <a:p>
            <a:endParaRPr lang="pt-BR" dirty="0"/>
          </a:p>
        </p:txBody>
      </p:sp>
    </p:spTree>
    <p:extLst>
      <p:ext uri="{BB962C8B-B14F-4D97-AF65-F5344CB8AC3E}">
        <p14:creationId xmlns:p14="http://schemas.microsoft.com/office/powerpoint/2010/main" val="3730852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3B10E0-5945-40BD-BC91-4CEDD2ED3B81}"/>
              </a:ext>
            </a:extLst>
          </p:cNvPr>
          <p:cNvSpPr>
            <a:spLocks noGrp="1"/>
          </p:cNvSpPr>
          <p:nvPr>
            <p:ph type="title"/>
          </p:nvPr>
        </p:nvSpPr>
        <p:spPr/>
        <p:txBody>
          <a:bodyPr/>
          <a:lstStyle/>
          <a:p>
            <a:pPr algn="ctr"/>
            <a:r>
              <a:rPr lang="pt-BR" dirty="0"/>
              <a:t>Malhas eletrônicas de fiscalização</a:t>
            </a:r>
          </a:p>
        </p:txBody>
      </p:sp>
      <p:sp>
        <p:nvSpPr>
          <p:cNvPr id="3" name="Espaço Reservado para Conteúdo 2">
            <a:extLst>
              <a:ext uri="{FF2B5EF4-FFF2-40B4-BE49-F238E27FC236}">
                <a16:creationId xmlns:a16="http://schemas.microsoft.com/office/drawing/2014/main" id="{5625B39C-9F3E-428A-BFCC-55A36528EF74}"/>
              </a:ext>
            </a:extLst>
          </p:cNvPr>
          <p:cNvSpPr>
            <a:spLocks noGrp="1"/>
          </p:cNvSpPr>
          <p:nvPr>
            <p:ph idx="1"/>
          </p:nvPr>
        </p:nvSpPr>
        <p:spPr>
          <a:xfrm>
            <a:off x="528358" y="2468879"/>
            <a:ext cx="11333442" cy="4157207"/>
          </a:xfrm>
        </p:spPr>
        <p:txBody>
          <a:bodyPr>
            <a:normAutofit fontScale="62500" lnSpcReduction="20000"/>
          </a:bodyPr>
          <a:lstStyle/>
          <a:p>
            <a:pPr algn="just">
              <a:spcBef>
                <a:spcPts val="600"/>
              </a:spcBef>
              <a:spcAft>
                <a:spcPts val="600"/>
              </a:spcAft>
              <a:buFont typeface="Arial" panose="020B0604020202020204" pitchFamily="34" charset="0"/>
              <a:buChar char="•"/>
            </a:pPr>
            <a:r>
              <a:rPr lang="pt-BR" sz="4000" b="1" dirty="0">
                <a:solidFill>
                  <a:schemeClr val="bg2">
                    <a:lumMod val="50000"/>
                  </a:schemeClr>
                </a:solidFill>
                <a:latin typeface="+mn-lt"/>
              </a:rPr>
              <a:t>Malha Eletrônica de Fiscalização n.º 01/2017 – Acumulação de cargos públicos</a:t>
            </a:r>
          </a:p>
          <a:p>
            <a:pPr algn="just">
              <a:spcBef>
                <a:spcPts val="600"/>
              </a:spcBef>
              <a:spcAft>
                <a:spcPts val="600"/>
              </a:spcAft>
              <a:buFont typeface="Arial" panose="020B0604020202020204" pitchFamily="34" charset="0"/>
              <a:buChar char="•"/>
            </a:pPr>
            <a:endParaRPr lang="pt-BR" sz="2800" dirty="0">
              <a:solidFill>
                <a:schemeClr val="dk1"/>
              </a:solidFill>
              <a:latin typeface="+mn-lt"/>
            </a:endParaRPr>
          </a:p>
          <a:p>
            <a:pPr algn="just">
              <a:spcBef>
                <a:spcPts val="600"/>
              </a:spcBef>
              <a:spcAft>
                <a:spcPts val="600"/>
              </a:spcAft>
              <a:buFont typeface="Arial" panose="020B0604020202020204" pitchFamily="34" charset="0"/>
              <a:buChar char="•"/>
            </a:pPr>
            <a:r>
              <a:rPr lang="pt-BR" sz="3600" b="1" dirty="0">
                <a:solidFill>
                  <a:schemeClr val="dk1"/>
                </a:solidFill>
                <a:latin typeface="+mn-lt"/>
              </a:rPr>
              <a:t>Mês de Execução</a:t>
            </a:r>
            <a:r>
              <a:rPr lang="pt-BR" sz="3600" dirty="0">
                <a:solidFill>
                  <a:schemeClr val="dk1"/>
                </a:solidFill>
                <a:latin typeface="+mn-lt"/>
              </a:rPr>
              <a:t>: abril/2018;</a:t>
            </a:r>
          </a:p>
          <a:p>
            <a:pPr algn="just">
              <a:spcBef>
                <a:spcPts val="600"/>
              </a:spcBef>
              <a:spcAft>
                <a:spcPts val="600"/>
              </a:spcAft>
              <a:buFont typeface="Arial" panose="020B0604020202020204" pitchFamily="34" charset="0"/>
              <a:buChar char="•"/>
            </a:pPr>
            <a:r>
              <a:rPr lang="pt-BR" sz="3600" b="1" dirty="0">
                <a:solidFill>
                  <a:schemeClr val="dk1"/>
                </a:solidFill>
                <a:latin typeface="+mn-lt"/>
              </a:rPr>
              <a:t>Mês de Referência</a:t>
            </a:r>
            <a:r>
              <a:rPr lang="pt-BR" sz="3600" dirty="0">
                <a:solidFill>
                  <a:schemeClr val="dk1"/>
                </a:solidFill>
                <a:latin typeface="+mn-lt"/>
              </a:rPr>
              <a:t>: novembro*/2017;</a:t>
            </a:r>
          </a:p>
          <a:p>
            <a:pPr algn="just">
              <a:spcBef>
                <a:spcPts val="600"/>
              </a:spcBef>
              <a:spcAft>
                <a:spcPts val="600"/>
              </a:spcAft>
              <a:buFont typeface="Arial" panose="020B0604020202020204" pitchFamily="34" charset="0"/>
              <a:buChar char="•"/>
            </a:pPr>
            <a:r>
              <a:rPr lang="pt-BR" sz="3600" b="1" dirty="0">
                <a:solidFill>
                  <a:schemeClr val="dk1"/>
                </a:solidFill>
                <a:latin typeface="+mn-lt"/>
              </a:rPr>
              <a:t>Abrangência</a:t>
            </a:r>
            <a:r>
              <a:rPr lang="pt-BR" sz="3600" dirty="0">
                <a:solidFill>
                  <a:schemeClr val="dk1"/>
                </a:solidFill>
                <a:latin typeface="+mn-lt"/>
              </a:rPr>
              <a:t>: todos os órgãos da Administração Direta e Indireta do Estado e dos Municípios de Minas Gerais, incluindo os Poderes Executivo, Legislativo, Judiciário e Ministério Público;</a:t>
            </a:r>
          </a:p>
          <a:p>
            <a:pPr algn="just">
              <a:spcBef>
                <a:spcPts val="600"/>
              </a:spcBef>
              <a:spcAft>
                <a:spcPts val="600"/>
              </a:spcAft>
              <a:buFont typeface="Arial" panose="020B0604020202020204" pitchFamily="34" charset="0"/>
              <a:buChar char="•"/>
            </a:pPr>
            <a:r>
              <a:rPr lang="pt-BR" sz="3600" dirty="0">
                <a:solidFill>
                  <a:schemeClr val="dk1"/>
                </a:solidFill>
                <a:latin typeface="+mn-lt"/>
              </a:rPr>
              <a:t>Trabalho conjunto do Centro de Fiscalização Integrada e Inteligência – </a:t>
            </a:r>
            <a:r>
              <a:rPr lang="pt-BR" sz="3600" b="1" dirty="0">
                <a:solidFill>
                  <a:schemeClr val="dk1"/>
                </a:solidFill>
                <a:latin typeface="+mn-lt"/>
              </a:rPr>
              <a:t>Suricato</a:t>
            </a:r>
            <a:r>
              <a:rPr lang="pt-BR" sz="3600" dirty="0">
                <a:solidFill>
                  <a:schemeClr val="dk1"/>
                </a:solidFill>
                <a:latin typeface="+mn-lt"/>
              </a:rPr>
              <a:t> com a Diretoria de Fiscalização de Atos de Pessoal (</a:t>
            </a:r>
            <a:r>
              <a:rPr lang="pt-BR" sz="3600" b="1" dirty="0">
                <a:solidFill>
                  <a:schemeClr val="dk1"/>
                </a:solidFill>
                <a:latin typeface="+mn-lt"/>
              </a:rPr>
              <a:t>DFAP</a:t>
            </a:r>
            <a:r>
              <a:rPr lang="pt-BR" sz="3600" dirty="0">
                <a:solidFill>
                  <a:schemeClr val="dk1"/>
                </a:solidFill>
                <a:latin typeface="+mn-lt"/>
              </a:rPr>
              <a:t>), sob a coordenação da Superintendência de Controle Externo.</a:t>
            </a:r>
          </a:p>
          <a:p>
            <a:endParaRPr lang="pt-BR" dirty="0"/>
          </a:p>
        </p:txBody>
      </p:sp>
    </p:spTree>
    <p:extLst>
      <p:ext uri="{BB962C8B-B14F-4D97-AF65-F5344CB8AC3E}">
        <p14:creationId xmlns:p14="http://schemas.microsoft.com/office/powerpoint/2010/main" val="1496043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5AD07C-BDCC-4115-824D-45FA76251FA5}"/>
              </a:ext>
            </a:extLst>
          </p:cNvPr>
          <p:cNvSpPr>
            <a:spLocks noGrp="1"/>
          </p:cNvSpPr>
          <p:nvPr>
            <p:ph type="title"/>
          </p:nvPr>
        </p:nvSpPr>
        <p:spPr/>
        <p:txBody>
          <a:bodyPr/>
          <a:lstStyle/>
          <a:p>
            <a:pPr algn="ctr"/>
            <a:r>
              <a:rPr lang="pt-BR" dirty="0"/>
              <a:t>Malhas eletrônicas de fiscalização</a:t>
            </a:r>
          </a:p>
        </p:txBody>
      </p:sp>
      <p:sp>
        <p:nvSpPr>
          <p:cNvPr id="3" name="Espaço Reservado para Conteúdo 2">
            <a:extLst>
              <a:ext uri="{FF2B5EF4-FFF2-40B4-BE49-F238E27FC236}">
                <a16:creationId xmlns:a16="http://schemas.microsoft.com/office/drawing/2014/main" id="{2F3218F7-768C-433C-80A5-1F9BA63E743D}"/>
              </a:ext>
            </a:extLst>
          </p:cNvPr>
          <p:cNvSpPr>
            <a:spLocks noGrp="1"/>
          </p:cNvSpPr>
          <p:nvPr>
            <p:ph idx="1"/>
          </p:nvPr>
        </p:nvSpPr>
        <p:spPr>
          <a:xfrm>
            <a:off x="279400" y="2324100"/>
            <a:ext cx="11362137" cy="4305300"/>
          </a:xfrm>
        </p:spPr>
        <p:txBody>
          <a:bodyPr>
            <a:normAutofit fontScale="47500" lnSpcReduction="20000"/>
          </a:bodyPr>
          <a:lstStyle/>
          <a:p>
            <a:pPr algn="just">
              <a:spcBef>
                <a:spcPts val="600"/>
              </a:spcBef>
              <a:spcAft>
                <a:spcPts val="600"/>
              </a:spcAft>
              <a:buFont typeface="Arial" panose="020B0604020202020204" pitchFamily="34" charset="0"/>
              <a:buChar char="•"/>
            </a:pPr>
            <a:r>
              <a:rPr lang="pt-BR" sz="5100" b="1" dirty="0">
                <a:solidFill>
                  <a:schemeClr val="bg2">
                    <a:lumMod val="50000"/>
                  </a:schemeClr>
                </a:solidFill>
                <a:latin typeface="+mn-lt"/>
              </a:rPr>
              <a:t>Malha Eletrônica de Fiscalização n.º 01/2017 – Acumulação de cargos públicos</a:t>
            </a:r>
          </a:p>
          <a:p>
            <a:pPr algn="just">
              <a:spcBef>
                <a:spcPts val="600"/>
              </a:spcBef>
              <a:spcAft>
                <a:spcPts val="600"/>
              </a:spcAft>
              <a:buFont typeface="Arial" panose="020B0604020202020204" pitchFamily="34" charset="0"/>
              <a:buChar char="•"/>
            </a:pPr>
            <a:endParaRPr lang="pt-BR" sz="2300" b="1" dirty="0">
              <a:solidFill>
                <a:schemeClr val="bg2">
                  <a:lumMod val="50000"/>
                </a:schemeClr>
              </a:solidFill>
              <a:latin typeface="+mn-lt"/>
            </a:endParaRPr>
          </a:p>
          <a:p>
            <a:pPr lvl="1" algn="just">
              <a:spcBef>
                <a:spcPts val="600"/>
              </a:spcBef>
              <a:spcAft>
                <a:spcPts val="600"/>
              </a:spcAft>
              <a:buFont typeface="Wingdings" panose="05000000000000000000" pitchFamily="2" charset="2"/>
              <a:buChar char="Ø"/>
            </a:pPr>
            <a:r>
              <a:rPr lang="pt-BR" sz="3800" dirty="0">
                <a:solidFill>
                  <a:schemeClr val="bg2">
                    <a:lumMod val="50000"/>
                  </a:schemeClr>
                </a:solidFill>
                <a:latin typeface="+mn-lt"/>
              </a:rPr>
              <a:t>Resultados</a:t>
            </a:r>
            <a:r>
              <a:rPr lang="pt-BR" sz="1900" b="1" dirty="0">
                <a:solidFill>
                  <a:schemeClr val="bg2">
                    <a:lumMod val="50000"/>
                  </a:schemeClr>
                </a:solidFill>
                <a:latin typeface="+mn-lt"/>
              </a:rPr>
              <a:t> </a:t>
            </a:r>
          </a:p>
          <a:p>
            <a:pPr marL="0" indent="0">
              <a:spcBef>
                <a:spcPts val="554"/>
              </a:spcBef>
              <a:spcAft>
                <a:spcPts val="554"/>
              </a:spcAft>
              <a:buNone/>
            </a:pPr>
            <a:r>
              <a:rPr lang="pt-BR" sz="3800" b="1" dirty="0">
                <a:solidFill>
                  <a:schemeClr val="dk1"/>
                </a:solidFill>
                <a:latin typeface="+mn-lt"/>
              </a:rPr>
              <a:t>24.299</a:t>
            </a:r>
            <a:r>
              <a:rPr lang="pt-BR" sz="3800" dirty="0">
                <a:solidFill>
                  <a:schemeClr val="dk1"/>
                </a:solidFill>
                <a:latin typeface="+mn-lt"/>
              </a:rPr>
              <a:t> CPFs com indícios de acúmulos irregulares - </a:t>
            </a:r>
            <a:r>
              <a:rPr lang="pt-BR" sz="3800" b="1" dirty="0">
                <a:solidFill>
                  <a:schemeClr val="dk1"/>
                </a:solidFill>
                <a:latin typeface="+mn-lt"/>
              </a:rPr>
              <a:t>50.682</a:t>
            </a:r>
            <a:r>
              <a:rPr lang="pt-BR" sz="3800" dirty="0">
                <a:solidFill>
                  <a:schemeClr val="dk1"/>
                </a:solidFill>
                <a:latin typeface="+mn-lt"/>
              </a:rPr>
              <a:t> vínculos;</a:t>
            </a:r>
          </a:p>
          <a:p>
            <a:pPr marL="0" indent="0">
              <a:spcBef>
                <a:spcPts val="554"/>
              </a:spcBef>
              <a:spcAft>
                <a:spcPts val="554"/>
              </a:spcAft>
              <a:buNone/>
            </a:pPr>
            <a:r>
              <a:rPr lang="pt-BR" sz="3800" b="1" dirty="0">
                <a:solidFill>
                  <a:schemeClr val="dk1"/>
                </a:solidFill>
                <a:latin typeface="+mn-lt"/>
              </a:rPr>
              <a:t>Gravidade Extrema</a:t>
            </a:r>
            <a:r>
              <a:rPr lang="pt-BR" sz="3800" dirty="0">
                <a:solidFill>
                  <a:schemeClr val="dk1"/>
                </a:solidFill>
                <a:latin typeface="+mn-lt"/>
              </a:rPr>
              <a:t>: 40 CPFs / 184 vínculos/ 87 municípios (média de 4,6 vínculos por CPF);</a:t>
            </a:r>
          </a:p>
          <a:p>
            <a:pPr lvl="1">
              <a:spcBef>
                <a:spcPts val="544"/>
              </a:spcBef>
              <a:spcAft>
                <a:spcPts val="544"/>
              </a:spcAft>
              <a:buFont typeface="Wingdings" panose="05000000000000000000" pitchFamily="2" charset="2"/>
              <a:buChar char="Ø"/>
            </a:pPr>
            <a:r>
              <a:rPr lang="pt-BR" sz="3800" dirty="0">
                <a:solidFill>
                  <a:schemeClr val="bg2">
                    <a:lumMod val="50000"/>
                  </a:schemeClr>
                </a:solidFill>
                <a:latin typeface="+mn-lt"/>
              </a:rPr>
              <a:t>Volume de Recursos Fiscalizados:</a:t>
            </a:r>
          </a:p>
          <a:p>
            <a:pPr marL="0" indent="0" algn="just">
              <a:spcBef>
                <a:spcPts val="600"/>
              </a:spcBef>
              <a:spcAft>
                <a:spcPts val="600"/>
              </a:spcAft>
              <a:buNone/>
            </a:pPr>
            <a:r>
              <a:rPr lang="pt-BR" sz="3800" b="1" dirty="0">
                <a:solidFill>
                  <a:schemeClr val="dk1"/>
                </a:solidFill>
                <a:latin typeface="+mn-lt"/>
              </a:rPr>
              <a:t>Total</a:t>
            </a:r>
            <a:r>
              <a:rPr lang="pt-BR" sz="3800" dirty="0">
                <a:solidFill>
                  <a:schemeClr val="dk1"/>
                </a:solidFill>
                <a:latin typeface="+mn-lt"/>
              </a:rPr>
              <a:t>: R$ 7.373.518.108,05 (sete bilhões, trezentos e setenta e três milhões, quinhentos e dezoito mil, cento e oito reais e cinco centavos);</a:t>
            </a:r>
          </a:p>
          <a:p>
            <a:pPr marL="0" indent="0" algn="just">
              <a:spcBef>
                <a:spcPts val="600"/>
              </a:spcBef>
              <a:spcAft>
                <a:spcPts val="600"/>
              </a:spcAft>
              <a:buNone/>
            </a:pPr>
            <a:r>
              <a:rPr lang="pt-BR" sz="3800" b="1" dirty="0">
                <a:solidFill>
                  <a:schemeClr val="dk1"/>
                </a:solidFill>
                <a:latin typeface="+mn-lt"/>
              </a:rPr>
              <a:t>De CPFs que acumulam remuneração e/ou proventos</a:t>
            </a:r>
            <a:r>
              <a:rPr lang="pt-BR" sz="3800" dirty="0">
                <a:solidFill>
                  <a:schemeClr val="dk1"/>
                </a:solidFill>
                <a:latin typeface="+mn-lt"/>
              </a:rPr>
              <a:t>: R$ 1.263.729.869,00 (um bilhão, duzentos e sessenta e três milhões, setecentos e vinte e nove mil, oitocentos e sessenta e nove reais);</a:t>
            </a:r>
          </a:p>
          <a:p>
            <a:pPr marL="0" indent="0" algn="just">
              <a:spcBef>
                <a:spcPts val="600"/>
              </a:spcBef>
              <a:spcAft>
                <a:spcPts val="600"/>
              </a:spcAft>
              <a:buNone/>
            </a:pPr>
            <a:r>
              <a:rPr lang="pt-BR" sz="3800" b="1" dirty="0">
                <a:solidFill>
                  <a:schemeClr val="dk1"/>
                </a:solidFill>
                <a:latin typeface="+mn-lt"/>
              </a:rPr>
              <a:t>De CPFs com indícios de irregularidade no acúmulo</a:t>
            </a:r>
            <a:r>
              <a:rPr lang="pt-BR" sz="3800" dirty="0">
                <a:solidFill>
                  <a:schemeClr val="dk1"/>
                </a:solidFill>
                <a:latin typeface="+mn-lt"/>
              </a:rPr>
              <a:t>: 225.163.314,00 (duzentos e vinte e cinco milhões, cento e sessenta e três mil, trezentos e quatorze reais). </a:t>
            </a:r>
          </a:p>
          <a:p>
            <a:endParaRPr lang="pt-BR" dirty="0"/>
          </a:p>
        </p:txBody>
      </p:sp>
    </p:spTree>
    <p:extLst>
      <p:ext uri="{BB962C8B-B14F-4D97-AF65-F5344CB8AC3E}">
        <p14:creationId xmlns:p14="http://schemas.microsoft.com/office/powerpoint/2010/main" val="2731747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3B10E0-5945-40BD-BC91-4CEDD2ED3B81}"/>
              </a:ext>
            </a:extLst>
          </p:cNvPr>
          <p:cNvSpPr>
            <a:spLocks noGrp="1"/>
          </p:cNvSpPr>
          <p:nvPr>
            <p:ph type="title"/>
          </p:nvPr>
        </p:nvSpPr>
        <p:spPr/>
        <p:txBody>
          <a:bodyPr/>
          <a:lstStyle/>
          <a:p>
            <a:pPr algn="ctr"/>
            <a:r>
              <a:rPr lang="pt-BR" dirty="0"/>
              <a:t>Malhas eletrônicas de fiscalização</a:t>
            </a:r>
          </a:p>
        </p:txBody>
      </p:sp>
      <p:sp>
        <p:nvSpPr>
          <p:cNvPr id="3" name="Espaço Reservado para Conteúdo 2">
            <a:extLst>
              <a:ext uri="{FF2B5EF4-FFF2-40B4-BE49-F238E27FC236}">
                <a16:creationId xmlns:a16="http://schemas.microsoft.com/office/drawing/2014/main" id="{5625B39C-9F3E-428A-BFCC-55A36528EF74}"/>
              </a:ext>
            </a:extLst>
          </p:cNvPr>
          <p:cNvSpPr>
            <a:spLocks noGrp="1"/>
          </p:cNvSpPr>
          <p:nvPr>
            <p:ph idx="1"/>
          </p:nvPr>
        </p:nvSpPr>
        <p:spPr>
          <a:xfrm>
            <a:off x="528358" y="2349500"/>
            <a:ext cx="11113179" cy="4406900"/>
          </a:xfrm>
        </p:spPr>
        <p:txBody>
          <a:bodyPr>
            <a:normAutofit fontScale="92500"/>
          </a:bodyPr>
          <a:lstStyle/>
          <a:p>
            <a:pPr marL="0" indent="0" algn="ctr">
              <a:lnSpc>
                <a:spcPct val="150000"/>
              </a:lnSpc>
              <a:buNone/>
            </a:pPr>
            <a:r>
              <a:rPr lang="pt-BR" sz="2300" b="1" dirty="0">
                <a:solidFill>
                  <a:schemeClr val="bg2">
                    <a:lumMod val="50000"/>
                  </a:schemeClr>
                </a:solidFill>
                <a:latin typeface="+mn-lt"/>
              </a:rPr>
              <a:t>Malha Eletrônica de Fiscalização - Inadimplência FISCAP/2020</a:t>
            </a:r>
          </a:p>
          <a:p>
            <a:pPr algn="just">
              <a:lnSpc>
                <a:spcPct val="120000"/>
              </a:lnSpc>
            </a:pPr>
            <a:r>
              <a:rPr lang="pt-BR" b="1" dirty="0">
                <a:solidFill>
                  <a:schemeClr val="dk1"/>
                </a:solidFill>
                <a:latin typeface="+mn-lt"/>
              </a:rPr>
              <a:t>Ato de Aprovação</a:t>
            </a:r>
            <a:r>
              <a:rPr lang="pt-BR" dirty="0">
                <a:solidFill>
                  <a:schemeClr val="dk1"/>
                </a:solidFill>
                <a:latin typeface="+mn-lt"/>
              </a:rPr>
              <a:t>: Portaria nº 62/PRES./2018, publicada no Diário Oficial de Contas de 25/10/2018.</a:t>
            </a:r>
          </a:p>
          <a:p>
            <a:pPr algn="just">
              <a:lnSpc>
                <a:spcPct val="120000"/>
              </a:lnSpc>
            </a:pPr>
            <a:r>
              <a:rPr lang="pt-BR" b="1" dirty="0">
                <a:solidFill>
                  <a:schemeClr val="dk1"/>
                </a:solidFill>
                <a:latin typeface="+mn-lt"/>
              </a:rPr>
              <a:t>Objeto de Fiscalização</a:t>
            </a:r>
            <a:r>
              <a:rPr lang="pt-BR" dirty="0">
                <a:solidFill>
                  <a:schemeClr val="dk1"/>
                </a:solidFill>
                <a:latin typeface="+mn-lt"/>
              </a:rPr>
              <a:t>: Identificação de atos concessórios de aposentadoria e pensão a servidores vinculados a municípios que possuem regime próprio de previdência instituído, não encaminhados para registro do TCEMG, por meio do FISCAP.</a:t>
            </a:r>
          </a:p>
          <a:p>
            <a:pPr algn="just">
              <a:lnSpc>
                <a:spcPct val="120000"/>
              </a:lnSpc>
            </a:pPr>
            <a:r>
              <a:rPr lang="pt-BR" b="1" dirty="0">
                <a:solidFill>
                  <a:schemeClr val="dk1"/>
                </a:solidFill>
                <a:latin typeface="+mn-lt"/>
              </a:rPr>
              <a:t>Período de Referência</a:t>
            </a:r>
            <a:r>
              <a:rPr lang="pt-BR" dirty="0">
                <a:solidFill>
                  <a:schemeClr val="dk1"/>
                </a:solidFill>
                <a:latin typeface="+mn-lt"/>
              </a:rPr>
              <a:t>: Atos concessórios de aposentadoria e pensão concedidos no período de 01/01/2018 a 31/12/2019.</a:t>
            </a:r>
          </a:p>
          <a:p>
            <a:pPr algn="just">
              <a:lnSpc>
                <a:spcPct val="120000"/>
              </a:lnSpc>
            </a:pPr>
            <a:r>
              <a:rPr lang="pt-BR" b="1" dirty="0">
                <a:solidFill>
                  <a:schemeClr val="dk1"/>
                </a:solidFill>
                <a:latin typeface="+mn-lt"/>
              </a:rPr>
              <a:t>Abrangência da Fiscalização</a:t>
            </a:r>
            <a:r>
              <a:rPr lang="pt-BR" dirty="0">
                <a:solidFill>
                  <a:schemeClr val="dk1"/>
                </a:solidFill>
                <a:latin typeface="+mn-lt"/>
              </a:rPr>
              <a:t>: Regimes Próprios de Previdência dos Municípios de Minas Gerais.</a:t>
            </a:r>
          </a:p>
          <a:p>
            <a:pPr algn="just">
              <a:lnSpc>
                <a:spcPct val="120000"/>
              </a:lnSpc>
            </a:pPr>
            <a:r>
              <a:rPr lang="pt-BR" b="1" dirty="0">
                <a:solidFill>
                  <a:schemeClr val="dk1"/>
                </a:solidFill>
                <a:latin typeface="+mn-lt"/>
              </a:rPr>
              <a:t>Indícios identificados: </a:t>
            </a:r>
            <a:r>
              <a:rPr lang="pt-BR" dirty="0">
                <a:solidFill>
                  <a:schemeClr val="dk1"/>
                </a:solidFill>
                <a:latin typeface="+mn-lt"/>
              </a:rPr>
              <a:t>1.160 (sendo 843 aposentadoria e 317 pensões)</a:t>
            </a:r>
          </a:p>
          <a:p>
            <a:pPr algn="just">
              <a:lnSpc>
                <a:spcPct val="120000"/>
              </a:lnSpc>
            </a:pPr>
            <a:r>
              <a:rPr lang="pt-BR" b="1" dirty="0">
                <a:solidFill>
                  <a:schemeClr val="dk1"/>
                </a:solidFill>
                <a:latin typeface="+mn-lt"/>
              </a:rPr>
              <a:t>Volume de recursos fiscalizados: </a:t>
            </a:r>
            <a:r>
              <a:rPr lang="pt-BR" dirty="0">
                <a:solidFill>
                  <a:schemeClr val="dk1"/>
                </a:solidFill>
                <a:latin typeface="+mn-lt"/>
              </a:rPr>
              <a:t>R$ 2.993.764,83</a:t>
            </a:r>
          </a:p>
          <a:p>
            <a:pPr algn="just">
              <a:lnSpc>
                <a:spcPct val="150000"/>
              </a:lnSpc>
            </a:pPr>
            <a:endParaRPr lang="pt-BR" b="1" dirty="0">
              <a:solidFill>
                <a:schemeClr val="dk1"/>
              </a:solidFill>
              <a:latin typeface="+mn-lt"/>
            </a:endParaRPr>
          </a:p>
          <a:p>
            <a:pPr algn="just">
              <a:lnSpc>
                <a:spcPct val="150000"/>
              </a:lnSpc>
            </a:pPr>
            <a:endParaRPr lang="pt-BR" dirty="0">
              <a:solidFill>
                <a:schemeClr val="dk1"/>
              </a:solidFill>
              <a:latin typeface="+mn-lt"/>
            </a:endParaRPr>
          </a:p>
          <a:p>
            <a:pPr algn="just">
              <a:lnSpc>
                <a:spcPct val="150000"/>
              </a:lnSpc>
            </a:pPr>
            <a:endParaRPr lang="pt-BR" dirty="0">
              <a:solidFill>
                <a:schemeClr val="dk1"/>
              </a:solidFill>
              <a:latin typeface="+mn-lt"/>
            </a:endParaRPr>
          </a:p>
          <a:p>
            <a:endParaRPr lang="pt-BR" dirty="0"/>
          </a:p>
        </p:txBody>
      </p:sp>
    </p:spTree>
    <p:extLst>
      <p:ext uri="{BB962C8B-B14F-4D97-AF65-F5344CB8AC3E}">
        <p14:creationId xmlns:p14="http://schemas.microsoft.com/office/powerpoint/2010/main" val="819117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930B19-868E-4FDC-AEC7-ADD73167477A}"/>
              </a:ext>
            </a:extLst>
          </p:cNvPr>
          <p:cNvSpPr>
            <a:spLocks noGrp="1"/>
          </p:cNvSpPr>
          <p:nvPr>
            <p:ph type="title"/>
          </p:nvPr>
        </p:nvSpPr>
        <p:spPr/>
        <p:txBody>
          <a:bodyPr/>
          <a:lstStyle/>
          <a:p>
            <a:pPr algn="ctr"/>
            <a:r>
              <a:rPr lang="pt-BR" dirty="0"/>
              <a:t>Malhas eletrônicas de fiscalização</a:t>
            </a:r>
          </a:p>
        </p:txBody>
      </p:sp>
      <p:sp>
        <p:nvSpPr>
          <p:cNvPr id="3" name="Espaço Reservado para Conteúdo 2">
            <a:extLst>
              <a:ext uri="{FF2B5EF4-FFF2-40B4-BE49-F238E27FC236}">
                <a16:creationId xmlns:a16="http://schemas.microsoft.com/office/drawing/2014/main" id="{37D46154-C9AE-4157-81B0-FD318085BD88}"/>
              </a:ext>
            </a:extLst>
          </p:cNvPr>
          <p:cNvSpPr>
            <a:spLocks noGrp="1"/>
          </p:cNvSpPr>
          <p:nvPr>
            <p:ph idx="1"/>
          </p:nvPr>
        </p:nvSpPr>
        <p:spPr>
          <a:xfrm>
            <a:off x="528358" y="2476500"/>
            <a:ext cx="11113179" cy="4114800"/>
          </a:xfrm>
        </p:spPr>
        <p:txBody>
          <a:bodyPr>
            <a:normAutofit/>
          </a:bodyPr>
          <a:lstStyle/>
          <a:p>
            <a:pPr marL="0" indent="0" algn="ctr">
              <a:buNone/>
            </a:pPr>
            <a:r>
              <a:rPr lang="pt-BR" sz="2100" b="1" dirty="0">
                <a:solidFill>
                  <a:schemeClr val="bg2">
                    <a:lumMod val="50000"/>
                  </a:schemeClr>
                </a:solidFill>
                <a:latin typeface="+mn-lt"/>
              </a:rPr>
              <a:t>Malha Eletrônica de Fiscalização – SISOBI/2021 </a:t>
            </a:r>
          </a:p>
          <a:p>
            <a:r>
              <a:rPr lang="pt-BR" sz="1700" b="1" dirty="0">
                <a:solidFill>
                  <a:schemeClr val="dk1"/>
                </a:solidFill>
                <a:latin typeface="+mn-lt"/>
              </a:rPr>
              <a:t>Ato de aprovação</a:t>
            </a:r>
            <a:r>
              <a:rPr lang="pt-BR" sz="1700" dirty="0">
                <a:solidFill>
                  <a:schemeClr val="dk1"/>
                </a:solidFill>
                <a:latin typeface="+mn-lt"/>
              </a:rPr>
              <a:t>: Portaria nº 19/PRES./2018, publicada no Diário Oficial de Contas de 05/04/2018. </a:t>
            </a:r>
          </a:p>
          <a:p>
            <a:pPr algn="just"/>
            <a:r>
              <a:rPr lang="pt-BR" sz="1700" b="1" dirty="0">
                <a:solidFill>
                  <a:schemeClr val="dk1"/>
                </a:solidFill>
                <a:latin typeface="+mn-lt"/>
              </a:rPr>
              <a:t>Objeto de Fiscalização</a:t>
            </a:r>
            <a:r>
              <a:rPr lang="pt-BR" sz="1700" dirty="0">
                <a:solidFill>
                  <a:schemeClr val="dk1"/>
                </a:solidFill>
                <a:latin typeface="+mn-lt"/>
              </a:rPr>
              <a:t>: Identificação de pagamento de remuneração, subsídio, provento ou pensão concedidos por órgãos públicos municipais ou estaduais posterior ao óbito de servidores ativos, aposentados ou pensionistas, com pagamentos realizados </a:t>
            </a:r>
            <a:r>
              <a:rPr lang="pt-BR" sz="1700" dirty="0" smtClean="0">
                <a:solidFill>
                  <a:schemeClr val="dk1"/>
                </a:solidFill>
                <a:latin typeface="+mn-lt"/>
              </a:rPr>
              <a:t>por </a:t>
            </a:r>
            <a:r>
              <a:rPr lang="pt-BR" sz="1700" dirty="0">
                <a:solidFill>
                  <a:schemeClr val="dk1"/>
                </a:solidFill>
                <a:latin typeface="+mn-lt"/>
              </a:rPr>
              <a:t>mais de 3 meses depois da data do óbito. </a:t>
            </a:r>
          </a:p>
          <a:p>
            <a:pPr algn="just"/>
            <a:r>
              <a:rPr lang="pt-BR" sz="1700" b="1" dirty="0">
                <a:solidFill>
                  <a:schemeClr val="dk1"/>
                </a:solidFill>
                <a:latin typeface="+mn-lt"/>
              </a:rPr>
              <a:t>Período de referência</a:t>
            </a:r>
            <a:r>
              <a:rPr lang="pt-BR" sz="1700" dirty="0">
                <a:solidFill>
                  <a:schemeClr val="dk1"/>
                </a:solidFill>
                <a:latin typeface="+mn-lt"/>
              </a:rPr>
              <a:t>: Pagamento de remuneração/subsídio/provento informados no CAPMG até 31/03/2021. </a:t>
            </a:r>
          </a:p>
          <a:p>
            <a:pPr algn="just"/>
            <a:r>
              <a:rPr lang="pt-BR" sz="1700" b="1" dirty="0">
                <a:solidFill>
                  <a:schemeClr val="dk1"/>
                </a:solidFill>
                <a:latin typeface="+mn-lt"/>
              </a:rPr>
              <a:t>Abrangência da fiscalização</a:t>
            </a:r>
            <a:r>
              <a:rPr lang="pt-BR" sz="1700" dirty="0">
                <a:solidFill>
                  <a:schemeClr val="dk1"/>
                </a:solidFill>
                <a:latin typeface="+mn-lt"/>
              </a:rPr>
              <a:t>: Órgãos públicos municipais e estaduais que encaminharam informações de folha de pagamento até 18/06/2021.</a:t>
            </a:r>
          </a:p>
          <a:p>
            <a:pPr algn="just"/>
            <a:r>
              <a:rPr lang="pt-BR" sz="1700" b="1" dirty="0">
                <a:solidFill>
                  <a:schemeClr val="dk1"/>
                </a:solidFill>
                <a:latin typeface="+mn-lt"/>
              </a:rPr>
              <a:t>Indícios identificados</a:t>
            </a:r>
            <a:r>
              <a:rPr lang="pt-BR" sz="1700" dirty="0">
                <a:solidFill>
                  <a:schemeClr val="dk1"/>
                </a:solidFill>
                <a:latin typeface="+mn-lt"/>
              </a:rPr>
              <a:t>: 149</a:t>
            </a:r>
          </a:p>
          <a:p>
            <a:pPr algn="just"/>
            <a:r>
              <a:rPr lang="pt-BR" sz="1700" b="1" dirty="0">
                <a:solidFill>
                  <a:schemeClr val="dk1"/>
                </a:solidFill>
                <a:latin typeface="+mn-lt"/>
              </a:rPr>
              <a:t>Volume de recursos fiscalizados</a:t>
            </a:r>
            <a:r>
              <a:rPr lang="pt-BR" sz="1700" dirty="0">
                <a:solidFill>
                  <a:schemeClr val="dk1"/>
                </a:solidFill>
                <a:latin typeface="+mn-lt"/>
              </a:rPr>
              <a:t>: R$ 4.902.069,01</a:t>
            </a:r>
          </a:p>
          <a:p>
            <a:endParaRPr lang="pt-BR" sz="1700" dirty="0">
              <a:solidFill>
                <a:schemeClr val="dk1"/>
              </a:solidFill>
              <a:latin typeface="+mn-lt"/>
            </a:endParaRPr>
          </a:p>
        </p:txBody>
      </p:sp>
    </p:spTree>
    <p:extLst>
      <p:ext uri="{BB962C8B-B14F-4D97-AF65-F5344CB8AC3E}">
        <p14:creationId xmlns:p14="http://schemas.microsoft.com/office/powerpoint/2010/main" val="1982611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8B533F-1D1F-4E01-AA7C-893BEDA2DE77}"/>
              </a:ext>
            </a:extLst>
          </p:cNvPr>
          <p:cNvSpPr>
            <a:spLocks noGrp="1"/>
          </p:cNvSpPr>
          <p:nvPr>
            <p:ph type="title"/>
          </p:nvPr>
        </p:nvSpPr>
        <p:spPr/>
        <p:txBody>
          <a:bodyPr/>
          <a:lstStyle/>
          <a:p>
            <a:pPr algn="ctr"/>
            <a:r>
              <a:rPr lang="pt-BR" dirty="0"/>
              <a:t>Módulo de acompanhamento</a:t>
            </a:r>
          </a:p>
        </p:txBody>
      </p:sp>
      <p:sp>
        <p:nvSpPr>
          <p:cNvPr id="4" name="Espaço Reservado para Conteúdo 3">
            <a:extLst>
              <a:ext uri="{FF2B5EF4-FFF2-40B4-BE49-F238E27FC236}">
                <a16:creationId xmlns:a16="http://schemas.microsoft.com/office/drawing/2014/main" id="{E00F7C3B-C091-49A6-8EBA-C2E705FE6CEC}"/>
              </a:ext>
            </a:extLst>
          </p:cNvPr>
          <p:cNvSpPr txBox="1">
            <a:spLocks noGrp="1"/>
          </p:cNvSpPr>
          <p:nvPr>
            <p:ph idx="1"/>
          </p:nvPr>
        </p:nvSpPr>
        <p:spPr>
          <a:xfrm>
            <a:off x="2116138" y="2551837"/>
            <a:ext cx="5275262" cy="1107996"/>
          </a:xfrm>
          <a:prstGeom prst="rect">
            <a:avLst/>
          </a:prstGeom>
          <a:noFill/>
          <a:ln>
            <a:solidFill>
              <a:srgbClr val="0070C0"/>
            </a:solidFill>
          </a:ln>
        </p:spPr>
        <p:txBody>
          <a:bodyPr wrap="square" rtlCol="0">
            <a:spAutoFit/>
          </a:bodyPr>
          <a:lstStyle/>
          <a:p>
            <a:pPr marL="0" indent="0" algn="just">
              <a:spcBef>
                <a:spcPts val="554"/>
              </a:spcBef>
              <a:spcAft>
                <a:spcPts val="554"/>
              </a:spcAft>
              <a:buNone/>
            </a:pPr>
            <a:r>
              <a:rPr lang="pt-BR" sz="2200" b="1" dirty="0">
                <a:solidFill>
                  <a:schemeClr val="dk1"/>
                </a:solidFill>
                <a:latin typeface="+mn-lt"/>
              </a:rPr>
              <a:t>COMO RESPONDER AOS INDÍCIOS DE IRREGULARIDADES DE SEU ÓRGÃO NO </a:t>
            </a:r>
            <a:r>
              <a:rPr lang="pt-BR" sz="2200" b="1" dirty="0">
                <a:solidFill>
                  <a:schemeClr val="bg2">
                    <a:lumMod val="50000"/>
                  </a:schemeClr>
                </a:solidFill>
                <a:latin typeface="+mn-lt"/>
              </a:rPr>
              <a:t>MÓDULO DE ACOMPANHAMENTO</a:t>
            </a:r>
            <a:r>
              <a:rPr lang="pt-BR" sz="2200" b="1" dirty="0">
                <a:solidFill>
                  <a:schemeClr val="dk1"/>
                </a:solidFill>
                <a:latin typeface="+mn-lt"/>
              </a:rPr>
              <a:t>?</a:t>
            </a:r>
          </a:p>
        </p:txBody>
      </p:sp>
      <p:sp>
        <p:nvSpPr>
          <p:cNvPr id="5" name="CaixaDeTexto 4">
            <a:extLst>
              <a:ext uri="{FF2B5EF4-FFF2-40B4-BE49-F238E27FC236}">
                <a16:creationId xmlns:a16="http://schemas.microsoft.com/office/drawing/2014/main" id="{20FE49E1-530D-42B4-A4BB-600C7F250C25}"/>
              </a:ext>
            </a:extLst>
          </p:cNvPr>
          <p:cNvSpPr txBox="1"/>
          <p:nvPr/>
        </p:nvSpPr>
        <p:spPr>
          <a:xfrm>
            <a:off x="528638" y="3752165"/>
            <a:ext cx="11188700" cy="3046988"/>
          </a:xfrm>
          <a:prstGeom prst="rect">
            <a:avLst/>
          </a:prstGeom>
          <a:noFill/>
        </p:spPr>
        <p:txBody>
          <a:bodyPr wrap="square" rtlCol="0">
            <a:spAutoFit/>
          </a:bodyPr>
          <a:lstStyle/>
          <a:p>
            <a:pPr>
              <a:spcBef>
                <a:spcPts val="554"/>
              </a:spcBef>
              <a:spcAft>
                <a:spcPts val="554"/>
              </a:spcAft>
            </a:pPr>
            <a:r>
              <a:rPr lang="pt-BR" b="1" dirty="0">
                <a:solidFill>
                  <a:srgbClr val="002060"/>
                </a:solidFill>
              </a:rPr>
              <a:t>Exigências para acesso ao CAPMG</a:t>
            </a:r>
          </a:p>
          <a:p>
            <a:pPr marL="316531" indent="-316531" algn="just">
              <a:spcBef>
                <a:spcPts val="554"/>
              </a:spcBef>
              <a:spcAft>
                <a:spcPts val="554"/>
              </a:spcAft>
              <a:buFont typeface="Arial" panose="020B0604020202020204" pitchFamily="34" charset="0"/>
              <a:buChar char="•"/>
            </a:pPr>
            <a:r>
              <a:rPr lang="pt-BR" sz="1600" dirty="0"/>
              <a:t>Cadastro/ alteração do usuário no </a:t>
            </a:r>
            <a:r>
              <a:rPr lang="pt-BR" sz="1600" b="1" dirty="0"/>
              <a:t>SGI</a:t>
            </a:r>
            <a:r>
              <a:rPr lang="pt-BR" sz="1600" dirty="0"/>
              <a:t> pelo Administrador* do órgão/ entidade </a:t>
            </a:r>
            <a:r>
              <a:rPr lang="pt-BR" sz="1600" i="1" dirty="0"/>
              <a:t>(pode ser cadastrado mais de um usuário);</a:t>
            </a:r>
          </a:p>
          <a:p>
            <a:pPr marL="316531" indent="-316531" algn="just">
              <a:spcBef>
                <a:spcPts val="554"/>
              </a:spcBef>
              <a:spcAft>
                <a:spcPts val="554"/>
              </a:spcAft>
              <a:buFont typeface="Arial" panose="020B0604020202020204" pitchFamily="34" charset="0"/>
              <a:buChar char="•"/>
            </a:pPr>
            <a:r>
              <a:rPr lang="pt-BR" sz="1600" dirty="0"/>
              <a:t>Permissão de acesso do usuário:</a:t>
            </a:r>
          </a:p>
          <a:p>
            <a:pPr marL="773731" lvl="1" indent="-316531" algn="just">
              <a:spcBef>
                <a:spcPts val="554"/>
              </a:spcBef>
              <a:spcAft>
                <a:spcPts val="554"/>
              </a:spcAft>
              <a:buFont typeface="Arial" panose="020B0604020202020204" pitchFamily="34" charset="0"/>
              <a:buChar char="•"/>
            </a:pPr>
            <a:r>
              <a:rPr lang="pt-BR" sz="1600" dirty="0"/>
              <a:t>Sistema </a:t>
            </a:r>
            <a:r>
              <a:rPr lang="pt-BR" sz="1600" b="1" dirty="0"/>
              <a:t>CAPMG</a:t>
            </a:r>
            <a:r>
              <a:rPr lang="pt-BR" sz="1600" dirty="0"/>
              <a:t>;</a:t>
            </a:r>
            <a:endParaRPr lang="pt-BR" sz="1600" b="1" i="1" dirty="0"/>
          </a:p>
          <a:p>
            <a:pPr marL="773731" lvl="1" indent="-316531" algn="just">
              <a:spcBef>
                <a:spcPts val="554"/>
              </a:spcBef>
              <a:spcAft>
                <a:spcPts val="554"/>
              </a:spcAft>
              <a:buFont typeface="Arial" panose="020B0604020202020204" pitchFamily="34" charset="0"/>
              <a:buChar char="•"/>
            </a:pPr>
            <a:r>
              <a:rPr lang="pt-BR" sz="1600" i="1" dirty="0"/>
              <a:t>Perfil:</a:t>
            </a:r>
            <a:r>
              <a:rPr lang="pt-BR" sz="1600" b="1" i="1" dirty="0"/>
              <a:t> Jurisdicionado.</a:t>
            </a:r>
            <a:endParaRPr lang="pt-BR" sz="1600" i="1" dirty="0"/>
          </a:p>
          <a:p>
            <a:pPr marL="316531" indent="-316531" algn="just">
              <a:spcBef>
                <a:spcPts val="554"/>
              </a:spcBef>
              <a:spcAft>
                <a:spcPts val="554"/>
              </a:spcAft>
              <a:buFont typeface="Arial" panose="020B0604020202020204" pitchFamily="34" charset="0"/>
              <a:buChar char="•"/>
            </a:pPr>
            <a:r>
              <a:rPr lang="pt-BR" sz="1600" dirty="0"/>
              <a:t>Dúvidas quanto ao cadastro de usuários / Sistema SGI: </a:t>
            </a:r>
            <a:r>
              <a:rPr lang="pt-BR" sz="1600" b="1" dirty="0">
                <a:hlinkClick r:id="rId2">
                  <a:extLst>
                    <a:ext uri="{A12FA001-AC4F-418D-AE19-62706E023703}">
                      <ahyp:hlinkClr xmlns="" xmlns:ahyp="http://schemas.microsoft.com/office/drawing/2018/hyperlinkcolor" val="tx"/>
                    </a:ext>
                  </a:extLst>
                </a:hlinkClick>
              </a:rPr>
              <a:t>www.tce.mg.gov.br</a:t>
            </a:r>
            <a:r>
              <a:rPr lang="pt-BR" sz="1600" b="1" dirty="0"/>
              <a:t> / Fale com o TCE.</a:t>
            </a:r>
          </a:p>
          <a:p>
            <a:pPr algn="just">
              <a:spcBef>
                <a:spcPts val="554"/>
              </a:spcBef>
              <a:spcAft>
                <a:spcPts val="554"/>
              </a:spcAft>
            </a:pPr>
            <a:r>
              <a:rPr lang="pt-BR" sz="1600" b="1" dirty="0"/>
              <a:t>*</a:t>
            </a:r>
            <a:r>
              <a:rPr lang="pt-BR" sz="1600" b="1" dirty="0" err="1"/>
              <a:t>Obs</a:t>
            </a:r>
            <a:r>
              <a:rPr lang="pt-BR" sz="1600" b="1" dirty="0"/>
              <a:t>: O usuário do Responsável Legal (CNPJ/token) também pode fazer cadastros.</a:t>
            </a:r>
            <a:endParaRPr lang="pt-BR" sz="1200" dirty="0"/>
          </a:p>
        </p:txBody>
      </p:sp>
      <p:pic>
        <p:nvPicPr>
          <p:cNvPr id="9" name="Imagem 8">
            <a:extLst>
              <a:ext uri="{FF2B5EF4-FFF2-40B4-BE49-F238E27FC236}">
                <a16:creationId xmlns:a16="http://schemas.microsoft.com/office/drawing/2014/main" id="{AC1DA00C-EB09-430C-B7A9-E50EFA669A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145" y="2551837"/>
            <a:ext cx="727255" cy="1103856"/>
          </a:xfrm>
          <a:prstGeom prst="rect">
            <a:avLst/>
          </a:prstGeom>
        </p:spPr>
      </p:pic>
      <p:sp>
        <p:nvSpPr>
          <p:cNvPr id="12" name="Retângulo 11">
            <a:extLst>
              <a:ext uri="{FF2B5EF4-FFF2-40B4-BE49-F238E27FC236}">
                <a16:creationId xmlns:a16="http://schemas.microsoft.com/office/drawing/2014/main" id="{621D49C4-2C17-4F2E-B1DC-191837C68E74}"/>
              </a:ext>
            </a:extLst>
          </p:cNvPr>
          <p:cNvSpPr/>
          <p:nvPr/>
        </p:nvSpPr>
        <p:spPr>
          <a:xfrm>
            <a:off x="8286750" y="2551837"/>
            <a:ext cx="152400" cy="12468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13" name="Imagem 12">
            <a:extLst>
              <a:ext uri="{FF2B5EF4-FFF2-40B4-BE49-F238E27FC236}">
                <a16:creationId xmlns:a16="http://schemas.microsoft.com/office/drawing/2014/main" id="{EB263191-7653-4AD7-B8DB-709A573F93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8495" y="2551837"/>
            <a:ext cx="727255" cy="1152092"/>
          </a:xfrm>
          <a:prstGeom prst="rect">
            <a:avLst/>
          </a:prstGeom>
        </p:spPr>
      </p:pic>
      <p:pic>
        <p:nvPicPr>
          <p:cNvPr id="14" name="Imagem 13">
            <a:extLst>
              <a:ext uri="{FF2B5EF4-FFF2-40B4-BE49-F238E27FC236}">
                <a16:creationId xmlns:a16="http://schemas.microsoft.com/office/drawing/2014/main" id="{725A5748-6A55-4A50-A5D1-8A572FDD2E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8155" y="2551837"/>
            <a:ext cx="727255" cy="1103856"/>
          </a:xfrm>
          <a:prstGeom prst="rect">
            <a:avLst/>
          </a:prstGeom>
        </p:spPr>
      </p:pic>
      <p:sp>
        <p:nvSpPr>
          <p:cNvPr id="18" name="Retângulo 17">
            <a:extLst>
              <a:ext uri="{FF2B5EF4-FFF2-40B4-BE49-F238E27FC236}">
                <a16:creationId xmlns:a16="http://schemas.microsoft.com/office/drawing/2014/main" id="{8CB5CAC6-DF6C-47D1-8D09-183722C13846}"/>
              </a:ext>
            </a:extLst>
          </p:cNvPr>
          <p:cNvSpPr/>
          <p:nvPr/>
        </p:nvSpPr>
        <p:spPr>
          <a:xfrm>
            <a:off x="9045754" y="2503601"/>
            <a:ext cx="136525" cy="1729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D4BB5CE3-7442-489A-8569-C251E27EDCD7}"/>
              </a:ext>
            </a:extLst>
          </p:cNvPr>
          <p:cNvSpPr/>
          <p:nvPr/>
        </p:nvSpPr>
        <p:spPr>
          <a:xfrm>
            <a:off x="9191625" y="2766581"/>
            <a:ext cx="127180" cy="1420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Retângulo 20">
            <a:extLst>
              <a:ext uri="{FF2B5EF4-FFF2-40B4-BE49-F238E27FC236}">
                <a16:creationId xmlns:a16="http://schemas.microsoft.com/office/drawing/2014/main" id="{AB36E2EF-6604-4FFA-A4B0-A319B40D1A1E}"/>
              </a:ext>
            </a:extLst>
          </p:cNvPr>
          <p:cNvSpPr/>
          <p:nvPr/>
        </p:nvSpPr>
        <p:spPr>
          <a:xfrm>
            <a:off x="9839325" y="2551837"/>
            <a:ext cx="117835" cy="1246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088626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FF8CEB-3F16-4F9C-8BA7-8FE64467BB36}"/>
              </a:ext>
            </a:extLst>
          </p:cNvPr>
          <p:cNvSpPr>
            <a:spLocks noGrp="1"/>
          </p:cNvSpPr>
          <p:nvPr>
            <p:ph type="title"/>
          </p:nvPr>
        </p:nvSpPr>
        <p:spPr/>
        <p:txBody>
          <a:bodyPr/>
          <a:lstStyle/>
          <a:p>
            <a:pPr algn="ctr"/>
            <a:r>
              <a:rPr lang="pt-BR" dirty="0"/>
              <a:t>Tela inicial</a:t>
            </a:r>
          </a:p>
        </p:txBody>
      </p:sp>
      <p:pic>
        <p:nvPicPr>
          <p:cNvPr id="4" name="Espaço Reservado para Conteúdo 3">
            <a:extLst>
              <a:ext uri="{FF2B5EF4-FFF2-40B4-BE49-F238E27FC236}">
                <a16:creationId xmlns:a16="http://schemas.microsoft.com/office/drawing/2014/main" id="{F940CF3E-74E8-4580-808C-00CB194B8A2A}"/>
              </a:ext>
            </a:extLst>
          </p:cNvPr>
          <p:cNvPicPr>
            <a:picLocks noGrp="1"/>
          </p:cNvPicPr>
          <p:nvPr>
            <p:ph idx="1"/>
          </p:nvPr>
        </p:nvPicPr>
        <p:blipFill>
          <a:blip r:embed="rId2"/>
          <a:stretch>
            <a:fillRect/>
          </a:stretch>
        </p:blipFill>
        <p:spPr>
          <a:xfrm>
            <a:off x="438150" y="1680632"/>
            <a:ext cx="11258550" cy="4682068"/>
          </a:xfrm>
          <a:prstGeom prst="rect">
            <a:avLst/>
          </a:prstGeom>
        </p:spPr>
      </p:pic>
    </p:spTree>
    <p:extLst>
      <p:ext uri="{BB962C8B-B14F-4D97-AF65-F5344CB8AC3E}">
        <p14:creationId xmlns:p14="http://schemas.microsoft.com/office/powerpoint/2010/main" val="2199660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596414-AE8C-4342-A9E0-5777841800F6}"/>
              </a:ext>
            </a:extLst>
          </p:cNvPr>
          <p:cNvSpPr>
            <a:spLocks noGrp="1"/>
          </p:cNvSpPr>
          <p:nvPr>
            <p:ph type="title"/>
          </p:nvPr>
        </p:nvSpPr>
        <p:spPr>
          <a:xfrm>
            <a:off x="1345453" y="770468"/>
            <a:ext cx="8761413" cy="706964"/>
          </a:xfrm>
        </p:spPr>
        <p:txBody>
          <a:bodyPr/>
          <a:lstStyle/>
          <a:p>
            <a:pPr algn="ctr"/>
            <a:r>
              <a:rPr lang="pt-BR" dirty="0"/>
              <a:t>Pesquisa Agente Público</a:t>
            </a:r>
          </a:p>
        </p:txBody>
      </p:sp>
      <p:pic>
        <p:nvPicPr>
          <p:cNvPr id="4" name="Espaço Reservado para Conteúdo 10">
            <a:extLst>
              <a:ext uri="{FF2B5EF4-FFF2-40B4-BE49-F238E27FC236}">
                <a16:creationId xmlns:a16="http://schemas.microsoft.com/office/drawing/2014/main" id="{E38B6F8F-5949-4EC7-BB61-C401B1C982A1}"/>
              </a:ext>
            </a:extLst>
          </p:cNvPr>
          <p:cNvPicPr>
            <a:picLocks noGrp="1" noChangeAspect="1"/>
          </p:cNvPicPr>
          <p:nvPr>
            <p:ph idx="1"/>
          </p:nvPr>
        </p:nvPicPr>
        <p:blipFill>
          <a:blip r:embed="rId2"/>
          <a:stretch>
            <a:fillRect/>
          </a:stretch>
        </p:blipFill>
        <p:spPr>
          <a:xfrm>
            <a:off x="475031" y="1680632"/>
            <a:ext cx="11250850" cy="4643968"/>
          </a:xfrm>
          <a:prstGeom prst="rect">
            <a:avLst/>
          </a:prstGeom>
        </p:spPr>
      </p:pic>
      <p:sp>
        <p:nvSpPr>
          <p:cNvPr id="5" name="Retângulo 4">
            <a:extLst>
              <a:ext uri="{FF2B5EF4-FFF2-40B4-BE49-F238E27FC236}">
                <a16:creationId xmlns:a16="http://schemas.microsoft.com/office/drawing/2014/main" id="{16BF8D64-73E7-4F1D-A91D-4D81C6C2C03E}"/>
              </a:ext>
            </a:extLst>
          </p:cNvPr>
          <p:cNvSpPr/>
          <p:nvPr/>
        </p:nvSpPr>
        <p:spPr>
          <a:xfrm>
            <a:off x="1154953" y="5384800"/>
            <a:ext cx="584947" cy="8636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212577A5-D569-41D3-B008-7386AD11A5A7}"/>
              </a:ext>
            </a:extLst>
          </p:cNvPr>
          <p:cNvSpPr/>
          <p:nvPr/>
        </p:nvSpPr>
        <p:spPr>
          <a:xfrm>
            <a:off x="2005853" y="5397500"/>
            <a:ext cx="699247" cy="8636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577437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2EAD7F-C246-43EF-A01E-F45D3A205D6A}"/>
              </a:ext>
            </a:extLst>
          </p:cNvPr>
          <p:cNvSpPr>
            <a:spLocks noGrp="1"/>
          </p:cNvSpPr>
          <p:nvPr>
            <p:ph type="title"/>
          </p:nvPr>
        </p:nvSpPr>
        <p:spPr>
          <a:xfrm>
            <a:off x="1345453" y="585026"/>
            <a:ext cx="8761413" cy="706964"/>
          </a:xfrm>
        </p:spPr>
        <p:txBody>
          <a:bodyPr/>
          <a:lstStyle/>
          <a:p>
            <a:pPr algn="ctr"/>
            <a:r>
              <a:rPr lang="pt-BR" dirty="0"/>
              <a:t>Remuneração Detalhada</a:t>
            </a:r>
          </a:p>
        </p:txBody>
      </p:sp>
      <p:sp>
        <p:nvSpPr>
          <p:cNvPr id="3" name="Espaço Reservado para Conteúdo 2">
            <a:extLst>
              <a:ext uri="{FF2B5EF4-FFF2-40B4-BE49-F238E27FC236}">
                <a16:creationId xmlns:a16="http://schemas.microsoft.com/office/drawing/2014/main" id="{24D5B270-955F-4793-AF5B-2268B6EEDAB6}"/>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162F60FC-AE07-4A0A-A28B-D746BD526F9A}"/>
              </a:ext>
            </a:extLst>
          </p:cNvPr>
          <p:cNvPicPr>
            <a:picLocks noChangeAspect="1"/>
          </p:cNvPicPr>
          <p:nvPr/>
        </p:nvPicPr>
        <p:blipFill>
          <a:blip r:embed="rId2"/>
          <a:stretch>
            <a:fillRect/>
          </a:stretch>
        </p:blipFill>
        <p:spPr>
          <a:xfrm>
            <a:off x="780176" y="1291990"/>
            <a:ext cx="10609542" cy="5472874"/>
          </a:xfrm>
          <a:prstGeom prst="rect">
            <a:avLst/>
          </a:prstGeom>
        </p:spPr>
      </p:pic>
    </p:spTree>
    <p:extLst>
      <p:ext uri="{BB962C8B-B14F-4D97-AF65-F5344CB8AC3E}">
        <p14:creationId xmlns:p14="http://schemas.microsoft.com/office/powerpoint/2010/main" val="1806364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2B409C-9E89-4C14-AE95-5CCAF82B5740}"/>
              </a:ext>
            </a:extLst>
          </p:cNvPr>
          <p:cNvSpPr>
            <a:spLocks noGrp="1"/>
          </p:cNvSpPr>
          <p:nvPr>
            <p:ph type="title"/>
          </p:nvPr>
        </p:nvSpPr>
        <p:spPr/>
        <p:txBody>
          <a:bodyPr/>
          <a:lstStyle/>
          <a:p>
            <a:pPr algn="ctr"/>
            <a:r>
              <a:rPr lang="pt-BR" dirty="0"/>
              <a:t>Outras Informações</a:t>
            </a:r>
          </a:p>
        </p:txBody>
      </p:sp>
      <p:pic>
        <p:nvPicPr>
          <p:cNvPr id="4" name="Espaço Reservado para Conteúdo 3">
            <a:extLst>
              <a:ext uri="{FF2B5EF4-FFF2-40B4-BE49-F238E27FC236}">
                <a16:creationId xmlns:a16="http://schemas.microsoft.com/office/drawing/2014/main" id="{6E348AB4-4D06-455C-BE31-DAC0CC120262}"/>
              </a:ext>
            </a:extLst>
          </p:cNvPr>
          <p:cNvPicPr>
            <a:picLocks noGrp="1" noChangeAspect="1"/>
          </p:cNvPicPr>
          <p:nvPr>
            <p:ph idx="1"/>
          </p:nvPr>
        </p:nvPicPr>
        <p:blipFill rotWithShape="1">
          <a:blip r:embed="rId2"/>
          <a:srcRect l="8270" t="44876" r="48807" b="357"/>
          <a:stretch/>
        </p:blipFill>
        <p:spPr>
          <a:xfrm>
            <a:off x="2074453" y="1909232"/>
            <a:ext cx="8043093" cy="4745568"/>
          </a:xfrm>
          <a:prstGeom prst="rect">
            <a:avLst/>
          </a:prstGeom>
        </p:spPr>
      </p:pic>
      <p:sp>
        <p:nvSpPr>
          <p:cNvPr id="5" name="Retângulo 4">
            <a:extLst>
              <a:ext uri="{FF2B5EF4-FFF2-40B4-BE49-F238E27FC236}">
                <a16:creationId xmlns:a16="http://schemas.microsoft.com/office/drawing/2014/main" id="{50ABCCBD-2647-4891-9087-411634CDE742}"/>
              </a:ext>
            </a:extLst>
          </p:cNvPr>
          <p:cNvSpPr/>
          <p:nvPr/>
        </p:nvSpPr>
        <p:spPr>
          <a:xfrm>
            <a:off x="4635500" y="3429000"/>
            <a:ext cx="2870200" cy="279400"/>
          </a:xfrm>
          <a:prstGeom prst="rect">
            <a:avLst/>
          </a:prstGeom>
          <a:solidFill>
            <a:schemeClr val="bg2">
              <a:lumMod val="5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740312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5BC857-F2D2-4DAB-AAE8-77209C8499B3}"/>
              </a:ext>
            </a:extLst>
          </p:cNvPr>
          <p:cNvSpPr>
            <a:spLocks noGrp="1"/>
          </p:cNvSpPr>
          <p:nvPr>
            <p:ph type="title"/>
          </p:nvPr>
        </p:nvSpPr>
        <p:spPr/>
        <p:txBody>
          <a:bodyPr/>
          <a:lstStyle/>
          <a:p>
            <a:pPr algn="ctr"/>
            <a:r>
              <a:rPr lang="pt-BR" dirty="0"/>
              <a:t>Módulo de acompanhamento</a:t>
            </a:r>
            <a:br>
              <a:rPr lang="pt-BR" dirty="0"/>
            </a:br>
            <a:r>
              <a:rPr lang="pt-BR" dirty="0"/>
              <a:t>Opção – Menu </a:t>
            </a:r>
          </a:p>
        </p:txBody>
      </p:sp>
      <p:sp>
        <p:nvSpPr>
          <p:cNvPr id="3" name="Espaço Reservado para Conteúdo 2">
            <a:extLst>
              <a:ext uri="{FF2B5EF4-FFF2-40B4-BE49-F238E27FC236}">
                <a16:creationId xmlns:a16="http://schemas.microsoft.com/office/drawing/2014/main" id="{0E1B1735-62CC-47B6-948A-FCAF5F30E3CD}"/>
              </a:ext>
            </a:extLst>
          </p:cNvPr>
          <p:cNvSpPr>
            <a:spLocks noGrp="1"/>
          </p:cNvSpPr>
          <p:nvPr>
            <p:ph idx="1"/>
          </p:nvPr>
        </p:nvSpPr>
        <p:spPr/>
        <p:txBody>
          <a:bodyPr/>
          <a:lstStyle/>
          <a:p>
            <a:endParaRPr lang="pt-BR" dirty="0"/>
          </a:p>
        </p:txBody>
      </p:sp>
      <p:pic>
        <p:nvPicPr>
          <p:cNvPr id="7" name="Imagem 6">
            <a:extLst>
              <a:ext uri="{FF2B5EF4-FFF2-40B4-BE49-F238E27FC236}">
                <a16:creationId xmlns:a16="http://schemas.microsoft.com/office/drawing/2014/main" id="{0F51D4EE-F654-4602-8F49-6EA40429F2BF}"/>
              </a:ext>
            </a:extLst>
          </p:cNvPr>
          <p:cNvPicPr/>
          <p:nvPr/>
        </p:nvPicPr>
        <p:blipFill rotWithShape="1">
          <a:blip r:embed="rId2"/>
          <a:srcRect b="13057"/>
          <a:stretch/>
        </p:blipFill>
        <p:spPr>
          <a:xfrm>
            <a:off x="550463" y="2155136"/>
            <a:ext cx="11387713" cy="4178407"/>
          </a:xfrm>
          <a:prstGeom prst="rect">
            <a:avLst/>
          </a:prstGeom>
        </p:spPr>
      </p:pic>
      <p:sp>
        <p:nvSpPr>
          <p:cNvPr id="14" name="Retângulo 13">
            <a:extLst>
              <a:ext uri="{FF2B5EF4-FFF2-40B4-BE49-F238E27FC236}">
                <a16:creationId xmlns:a16="http://schemas.microsoft.com/office/drawing/2014/main" id="{BB0B744E-0E2F-4460-8062-36ECA6B3353F}"/>
              </a:ext>
            </a:extLst>
          </p:cNvPr>
          <p:cNvSpPr/>
          <p:nvPr/>
        </p:nvSpPr>
        <p:spPr>
          <a:xfrm>
            <a:off x="10782300" y="2298700"/>
            <a:ext cx="1041400" cy="558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Seta: para a Direita 14">
            <a:extLst>
              <a:ext uri="{FF2B5EF4-FFF2-40B4-BE49-F238E27FC236}">
                <a16:creationId xmlns:a16="http://schemas.microsoft.com/office/drawing/2014/main" id="{909E3B24-364E-470A-973C-BABA575214B3}"/>
              </a:ext>
            </a:extLst>
          </p:cNvPr>
          <p:cNvSpPr/>
          <p:nvPr/>
        </p:nvSpPr>
        <p:spPr>
          <a:xfrm>
            <a:off x="9558737" y="2400300"/>
            <a:ext cx="1041400" cy="457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842353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2E3CB4-FA39-4408-AB1A-5E970FFF196B}"/>
              </a:ext>
            </a:extLst>
          </p:cNvPr>
          <p:cNvSpPr>
            <a:spLocks noGrp="1"/>
          </p:cNvSpPr>
          <p:nvPr>
            <p:ph type="title"/>
          </p:nvPr>
        </p:nvSpPr>
        <p:spPr/>
        <p:txBody>
          <a:bodyPr/>
          <a:lstStyle/>
          <a:p>
            <a:pPr algn="ctr"/>
            <a:r>
              <a:rPr lang="pt-BR" dirty="0"/>
              <a:t>Malhas eletrônicas de fiscalização</a:t>
            </a:r>
          </a:p>
        </p:txBody>
      </p:sp>
      <p:pic>
        <p:nvPicPr>
          <p:cNvPr id="4" name="Espaço Reservado para Conteúdo 3">
            <a:extLst>
              <a:ext uri="{FF2B5EF4-FFF2-40B4-BE49-F238E27FC236}">
                <a16:creationId xmlns:a16="http://schemas.microsoft.com/office/drawing/2014/main" id="{1B4B7D2B-1E66-48E7-9A72-1D620DDFA86E}"/>
              </a:ext>
            </a:extLst>
          </p:cNvPr>
          <p:cNvPicPr>
            <a:picLocks noGrp="1"/>
          </p:cNvPicPr>
          <p:nvPr>
            <p:ph idx="1"/>
          </p:nvPr>
        </p:nvPicPr>
        <p:blipFill rotWithShape="1">
          <a:blip r:embed="rId2"/>
          <a:srcRect l="65632" r="-1" b="13840"/>
          <a:stretch/>
        </p:blipFill>
        <p:spPr>
          <a:xfrm>
            <a:off x="1176734" y="2093944"/>
            <a:ext cx="9838531" cy="4535456"/>
          </a:xfrm>
          <a:prstGeom prst="rect">
            <a:avLst/>
          </a:prstGeom>
        </p:spPr>
      </p:pic>
      <p:sp>
        <p:nvSpPr>
          <p:cNvPr id="5" name="Retângulo 4">
            <a:extLst>
              <a:ext uri="{FF2B5EF4-FFF2-40B4-BE49-F238E27FC236}">
                <a16:creationId xmlns:a16="http://schemas.microsoft.com/office/drawing/2014/main" id="{28A16DB6-E129-42A9-909A-6B1E5D53B710}"/>
              </a:ext>
            </a:extLst>
          </p:cNvPr>
          <p:cNvSpPr/>
          <p:nvPr/>
        </p:nvSpPr>
        <p:spPr>
          <a:xfrm>
            <a:off x="6692900" y="2832100"/>
            <a:ext cx="3454400" cy="5969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Seta: para a Direita 5">
            <a:extLst>
              <a:ext uri="{FF2B5EF4-FFF2-40B4-BE49-F238E27FC236}">
                <a16:creationId xmlns:a16="http://schemas.microsoft.com/office/drawing/2014/main" id="{178B99CD-1F87-416A-8E35-E99D1DB61615}"/>
              </a:ext>
            </a:extLst>
          </p:cNvPr>
          <p:cNvSpPr/>
          <p:nvPr/>
        </p:nvSpPr>
        <p:spPr>
          <a:xfrm>
            <a:off x="5499101" y="2901950"/>
            <a:ext cx="1041400" cy="457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10237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76E35-B6D5-46C3-A668-75320E176BCA}"/>
              </a:ext>
            </a:extLst>
          </p:cNvPr>
          <p:cNvSpPr>
            <a:spLocks noGrp="1"/>
          </p:cNvSpPr>
          <p:nvPr>
            <p:ph type="title"/>
          </p:nvPr>
        </p:nvSpPr>
        <p:spPr/>
        <p:txBody>
          <a:bodyPr>
            <a:normAutofit fontScale="90000"/>
          </a:bodyPr>
          <a:lstStyle/>
          <a:p>
            <a:pPr algn="ctr"/>
            <a:r>
              <a:rPr lang="pt-BR" dirty="0"/>
              <a:t>Módulo de acompanhamento de indícios de irregularidades</a:t>
            </a:r>
          </a:p>
        </p:txBody>
      </p:sp>
      <p:pic>
        <p:nvPicPr>
          <p:cNvPr id="5" name="Espaço Reservado para Conteúdo 4">
            <a:extLst>
              <a:ext uri="{FF2B5EF4-FFF2-40B4-BE49-F238E27FC236}">
                <a16:creationId xmlns:a16="http://schemas.microsoft.com/office/drawing/2014/main" id="{8A94DF96-6159-4049-82D0-B9E20B7024DA}"/>
              </a:ext>
            </a:extLst>
          </p:cNvPr>
          <p:cNvPicPr>
            <a:picLocks noGrp="1" noChangeAspect="1"/>
          </p:cNvPicPr>
          <p:nvPr>
            <p:ph idx="1"/>
          </p:nvPr>
        </p:nvPicPr>
        <p:blipFill rotWithShape="1">
          <a:blip r:embed="rId2"/>
          <a:srcRect t="14637" r="2233" b="26748"/>
          <a:stretch/>
        </p:blipFill>
        <p:spPr>
          <a:xfrm>
            <a:off x="904461" y="2514600"/>
            <a:ext cx="10664053" cy="3594652"/>
          </a:xfrm>
        </p:spPr>
      </p:pic>
      <p:sp>
        <p:nvSpPr>
          <p:cNvPr id="4" name="Seta: para a Direita 3">
            <a:extLst>
              <a:ext uri="{FF2B5EF4-FFF2-40B4-BE49-F238E27FC236}">
                <a16:creationId xmlns:a16="http://schemas.microsoft.com/office/drawing/2014/main" id="{8DDCD957-8DC5-4FF6-AC9C-65CEED8FB97F}"/>
              </a:ext>
            </a:extLst>
          </p:cNvPr>
          <p:cNvSpPr/>
          <p:nvPr/>
        </p:nvSpPr>
        <p:spPr>
          <a:xfrm>
            <a:off x="383761" y="4737100"/>
            <a:ext cx="1041400" cy="457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84272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9B8B2B-A5D2-4EC6-A9C3-6251ADA2D85D}"/>
              </a:ext>
            </a:extLst>
          </p:cNvPr>
          <p:cNvSpPr>
            <a:spLocks noGrp="1"/>
          </p:cNvSpPr>
          <p:nvPr>
            <p:ph type="title"/>
          </p:nvPr>
        </p:nvSpPr>
        <p:spPr>
          <a:xfrm>
            <a:off x="1574053" y="719668"/>
            <a:ext cx="8761413" cy="706964"/>
          </a:xfrm>
        </p:spPr>
        <p:txBody>
          <a:bodyPr/>
          <a:lstStyle/>
          <a:p>
            <a:pPr algn="ctr"/>
            <a:r>
              <a:rPr lang="pt-BR" dirty="0"/>
              <a:t>Selecione a malha desejada</a:t>
            </a:r>
          </a:p>
        </p:txBody>
      </p:sp>
      <p:pic>
        <p:nvPicPr>
          <p:cNvPr id="4" name="Espaço Reservado para Conteúdo 3">
            <a:extLst>
              <a:ext uri="{FF2B5EF4-FFF2-40B4-BE49-F238E27FC236}">
                <a16:creationId xmlns:a16="http://schemas.microsoft.com/office/drawing/2014/main" id="{C26F9622-CC95-404F-B6ED-3F0E02D32E81}"/>
              </a:ext>
            </a:extLst>
          </p:cNvPr>
          <p:cNvPicPr>
            <a:picLocks noGrp="1"/>
          </p:cNvPicPr>
          <p:nvPr>
            <p:ph idx="1"/>
          </p:nvPr>
        </p:nvPicPr>
        <p:blipFill rotWithShape="1">
          <a:blip r:embed="rId2"/>
          <a:srcRect r="50344" b="8824"/>
          <a:stretch/>
        </p:blipFill>
        <p:spPr>
          <a:xfrm>
            <a:off x="604838" y="1693332"/>
            <a:ext cx="11015662" cy="4999568"/>
          </a:xfrm>
          <a:prstGeom prst="rect">
            <a:avLst/>
          </a:prstGeom>
        </p:spPr>
      </p:pic>
      <p:sp>
        <p:nvSpPr>
          <p:cNvPr id="6" name="Seta: para a Direita 5">
            <a:extLst>
              <a:ext uri="{FF2B5EF4-FFF2-40B4-BE49-F238E27FC236}">
                <a16:creationId xmlns:a16="http://schemas.microsoft.com/office/drawing/2014/main" id="{C781CA54-9AAC-451E-A947-6EAA53C87C30}"/>
              </a:ext>
            </a:extLst>
          </p:cNvPr>
          <p:cNvSpPr/>
          <p:nvPr/>
        </p:nvSpPr>
        <p:spPr>
          <a:xfrm rot="10800000">
            <a:off x="5575300" y="4732868"/>
            <a:ext cx="1041400" cy="203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Seta: para a Direita 6">
            <a:extLst>
              <a:ext uri="{FF2B5EF4-FFF2-40B4-BE49-F238E27FC236}">
                <a16:creationId xmlns:a16="http://schemas.microsoft.com/office/drawing/2014/main" id="{758FB68A-22AF-4B31-B1EB-B1662AA1B5A9}"/>
              </a:ext>
            </a:extLst>
          </p:cNvPr>
          <p:cNvSpPr/>
          <p:nvPr/>
        </p:nvSpPr>
        <p:spPr>
          <a:xfrm rot="10800000">
            <a:off x="3208737" y="4383616"/>
            <a:ext cx="1041400" cy="203200"/>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8966877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35673-76EE-4172-81C5-14A3D24C58CF}"/>
              </a:ext>
            </a:extLst>
          </p:cNvPr>
          <p:cNvSpPr>
            <a:spLocks noGrp="1"/>
          </p:cNvSpPr>
          <p:nvPr>
            <p:ph type="title"/>
          </p:nvPr>
        </p:nvSpPr>
        <p:spPr>
          <a:xfrm>
            <a:off x="1408953" y="579968"/>
            <a:ext cx="8761413" cy="706964"/>
          </a:xfrm>
        </p:spPr>
        <p:txBody>
          <a:bodyPr/>
          <a:lstStyle/>
          <a:p>
            <a:pPr algn="ctr"/>
            <a:r>
              <a:rPr lang="pt-BR" dirty="0"/>
              <a:t>Medidas a responder</a:t>
            </a:r>
          </a:p>
        </p:txBody>
      </p:sp>
      <p:pic>
        <p:nvPicPr>
          <p:cNvPr id="4" name="Espaço Reservado para Conteúdo 3">
            <a:extLst>
              <a:ext uri="{FF2B5EF4-FFF2-40B4-BE49-F238E27FC236}">
                <a16:creationId xmlns:a16="http://schemas.microsoft.com/office/drawing/2014/main" id="{0089E1CB-24FD-4BBF-AC91-38A45DDE9060}"/>
              </a:ext>
            </a:extLst>
          </p:cNvPr>
          <p:cNvPicPr>
            <a:picLocks noGrp="1"/>
          </p:cNvPicPr>
          <p:nvPr>
            <p:ph idx="1"/>
          </p:nvPr>
        </p:nvPicPr>
        <p:blipFill rotWithShape="1">
          <a:blip r:embed="rId2"/>
          <a:srcRect l="3703" t="12183" r="5843" b="5315"/>
          <a:stretch/>
        </p:blipFill>
        <p:spPr>
          <a:xfrm>
            <a:off x="444500" y="1706032"/>
            <a:ext cx="11264900" cy="4910668"/>
          </a:xfrm>
          <a:prstGeom prst="rect">
            <a:avLst/>
          </a:prstGeom>
        </p:spPr>
      </p:pic>
      <p:sp>
        <p:nvSpPr>
          <p:cNvPr id="5" name="CaixaDeTexto 4">
            <a:extLst>
              <a:ext uri="{FF2B5EF4-FFF2-40B4-BE49-F238E27FC236}">
                <a16:creationId xmlns:a16="http://schemas.microsoft.com/office/drawing/2014/main" id="{008A5526-CAAD-42FE-894E-E74F326FF6E4}"/>
              </a:ext>
            </a:extLst>
          </p:cNvPr>
          <p:cNvSpPr txBox="1"/>
          <p:nvPr/>
        </p:nvSpPr>
        <p:spPr>
          <a:xfrm>
            <a:off x="773953" y="5585249"/>
            <a:ext cx="3861547" cy="859659"/>
          </a:xfrm>
          <a:prstGeom prst="rect">
            <a:avLst/>
          </a:prstGeom>
          <a:solidFill>
            <a:schemeClr val="bg2">
              <a:lumMod val="25000"/>
            </a:schemeClr>
          </a:solidFill>
          <a:ln>
            <a:solidFill>
              <a:schemeClr val="tx1">
                <a:lumMod val="75000"/>
                <a:lumOff val="25000"/>
              </a:schemeClr>
            </a:solidFill>
          </a:ln>
        </p:spPr>
        <p:txBody>
          <a:bodyPr wrap="square" rtlCol="0">
            <a:spAutoFit/>
          </a:bodyPr>
          <a:lstStyle/>
          <a:p>
            <a:pPr algn="ctr"/>
            <a:r>
              <a:rPr lang="pt-BR" sz="1662" b="1" dirty="0">
                <a:solidFill>
                  <a:schemeClr val="bg1"/>
                </a:solidFill>
              </a:rPr>
              <a:t>OBS: Algumas respostas permitem prestar informações e anexar documentos comprobatórios</a:t>
            </a:r>
          </a:p>
        </p:txBody>
      </p:sp>
    </p:spTree>
    <p:extLst>
      <p:ext uri="{BB962C8B-B14F-4D97-AF65-F5344CB8AC3E}">
        <p14:creationId xmlns:p14="http://schemas.microsoft.com/office/powerpoint/2010/main" val="37207263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897EA9-14AE-475E-BB68-EC83BDBACE56}"/>
              </a:ext>
            </a:extLst>
          </p:cNvPr>
          <p:cNvSpPr>
            <a:spLocks noGrp="1"/>
          </p:cNvSpPr>
          <p:nvPr>
            <p:ph type="title"/>
          </p:nvPr>
        </p:nvSpPr>
        <p:spPr>
          <a:xfrm>
            <a:off x="1503251" y="371101"/>
            <a:ext cx="8761413" cy="706964"/>
          </a:xfrm>
        </p:spPr>
        <p:txBody>
          <a:bodyPr/>
          <a:lstStyle/>
          <a:p>
            <a:pPr algn="ctr"/>
            <a:r>
              <a:rPr lang="pt-BR" dirty="0"/>
              <a:t>Medidas a responder</a:t>
            </a:r>
          </a:p>
        </p:txBody>
      </p:sp>
      <p:sp>
        <p:nvSpPr>
          <p:cNvPr id="3" name="Espaço Reservado para Conteúdo 2">
            <a:extLst>
              <a:ext uri="{FF2B5EF4-FFF2-40B4-BE49-F238E27FC236}">
                <a16:creationId xmlns:a16="http://schemas.microsoft.com/office/drawing/2014/main" id="{D1EC9879-B712-4798-A383-AE30CEDCE37E}"/>
              </a:ext>
            </a:extLst>
          </p:cNvPr>
          <p:cNvSpPr>
            <a:spLocks noGrp="1"/>
          </p:cNvSpPr>
          <p:nvPr>
            <p:ph idx="1"/>
          </p:nvPr>
        </p:nvSpPr>
        <p:spPr/>
        <p:txBody>
          <a:bodyPr/>
          <a:lstStyle/>
          <a:p>
            <a:endParaRPr lang="pt-BR" dirty="0"/>
          </a:p>
        </p:txBody>
      </p:sp>
      <p:pic>
        <p:nvPicPr>
          <p:cNvPr id="4" name="Imagem 3">
            <a:extLst>
              <a:ext uri="{FF2B5EF4-FFF2-40B4-BE49-F238E27FC236}">
                <a16:creationId xmlns:a16="http://schemas.microsoft.com/office/drawing/2014/main" id="{632985C0-CAB8-41E3-8203-4B950809B540}"/>
              </a:ext>
            </a:extLst>
          </p:cNvPr>
          <p:cNvPicPr/>
          <p:nvPr/>
        </p:nvPicPr>
        <p:blipFill rotWithShape="1">
          <a:blip r:embed="rId2"/>
          <a:srcRect b="18166"/>
          <a:stretch/>
        </p:blipFill>
        <p:spPr>
          <a:xfrm>
            <a:off x="861391" y="1028809"/>
            <a:ext cx="10361174" cy="5637033"/>
          </a:xfrm>
          <a:prstGeom prst="rect">
            <a:avLst/>
          </a:prstGeom>
        </p:spPr>
      </p:pic>
      <p:sp>
        <p:nvSpPr>
          <p:cNvPr id="5" name="Retângulo 4">
            <a:extLst>
              <a:ext uri="{FF2B5EF4-FFF2-40B4-BE49-F238E27FC236}">
                <a16:creationId xmlns:a16="http://schemas.microsoft.com/office/drawing/2014/main" id="{4CA48C3B-214F-432E-A182-C5825C9BFA01}"/>
              </a:ext>
            </a:extLst>
          </p:cNvPr>
          <p:cNvSpPr/>
          <p:nvPr/>
        </p:nvSpPr>
        <p:spPr>
          <a:xfrm>
            <a:off x="1361233" y="1504121"/>
            <a:ext cx="851880" cy="927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6BA96AB0-6C6B-4B2F-8AF7-D96F89A7AADE}"/>
              </a:ext>
            </a:extLst>
          </p:cNvPr>
          <p:cNvSpPr/>
          <p:nvPr/>
        </p:nvSpPr>
        <p:spPr>
          <a:xfrm>
            <a:off x="2546146" y="1504121"/>
            <a:ext cx="1972845" cy="927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50807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897EA9-14AE-475E-BB68-EC83BDBACE56}"/>
              </a:ext>
            </a:extLst>
          </p:cNvPr>
          <p:cNvSpPr>
            <a:spLocks noGrp="1"/>
          </p:cNvSpPr>
          <p:nvPr>
            <p:ph type="title"/>
          </p:nvPr>
        </p:nvSpPr>
        <p:spPr>
          <a:xfrm>
            <a:off x="1486258" y="484718"/>
            <a:ext cx="8761413" cy="706964"/>
          </a:xfrm>
        </p:spPr>
        <p:txBody>
          <a:bodyPr/>
          <a:lstStyle/>
          <a:p>
            <a:pPr algn="ctr"/>
            <a:r>
              <a:rPr lang="pt-BR" dirty="0"/>
              <a:t>Medidas a responder</a:t>
            </a:r>
          </a:p>
        </p:txBody>
      </p:sp>
      <p:sp>
        <p:nvSpPr>
          <p:cNvPr id="3" name="Espaço Reservado para Conteúdo 2">
            <a:extLst>
              <a:ext uri="{FF2B5EF4-FFF2-40B4-BE49-F238E27FC236}">
                <a16:creationId xmlns:a16="http://schemas.microsoft.com/office/drawing/2014/main" id="{D1EC9879-B712-4798-A383-AE30CEDCE37E}"/>
              </a:ext>
            </a:extLst>
          </p:cNvPr>
          <p:cNvSpPr>
            <a:spLocks noGrp="1"/>
          </p:cNvSpPr>
          <p:nvPr>
            <p:ph idx="1"/>
          </p:nvPr>
        </p:nvSpPr>
        <p:spPr/>
        <p:txBody>
          <a:bodyPr/>
          <a:lstStyle/>
          <a:p>
            <a:endParaRPr lang="pt-BR" dirty="0"/>
          </a:p>
        </p:txBody>
      </p:sp>
      <p:pic>
        <p:nvPicPr>
          <p:cNvPr id="4" name="Imagem 3">
            <a:extLst>
              <a:ext uri="{FF2B5EF4-FFF2-40B4-BE49-F238E27FC236}">
                <a16:creationId xmlns:a16="http://schemas.microsoft.com/office/drawing/2014/main" id="{632985C0-CAB8-41E3-8203-4B950809B540}"/>
              </a:ext>
            </a:extLst>
          </p:cNvPr>
          <p:cNvPicPr/>
          <p:nvPr/>
        </p:nvPicPr>
        <p:blipFill rotWithShape="1">
          <a:blip r:embed="rId2"/>
          <a:srcRect l="4490" t="43065" r="6478" b="18166"/>
          <a:stretch/>
        </p:blipFill>
        <p:spPr>
          <a:xfrm>
            <a:off x="384313" y="1191682"/>
            <a:ext cx="11436625" cy="5407900"/>
          </a:xfrm>
          <a:prstGeom prst="rect">
            <a:avLst/>
          </a:prstGeom>
        </p:spPr>
      </p:pic>
    </p:spTree>
    <p:extLst>
      <p:ext uri="{BB962C8B-B14F-4D97-AF65-F5344CB8AC3E}">
        <p14:creationId xmlns:p14="http://schemas.microsoft.com/office/powerpoint/2010/main" val="1599550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BB1A24-CD43-47C9-9682-DD7C951F66FB}"/>
              </a:ext>
            </a:extLst>
          </p:cNvPr>
          <p:cNvSpPr>
            <a:spLocks noGrp="1"/>
          </p:cNvSpPr>
          <p:nvPr>
            <p:ph type="title"/>
          </p:nvPr>
        </p:nvSpPr>
        <p:spPr/>
        <p:txBody>
          <a:bodyPr/>
          <a:lstStyle/>
          <a:p>
            <a:pPr algn="ctr"/>
            <a:r>
              <a:rPr lang="pt-BR" dirty="0"/>
              <a:t>PONTOS DE ATENÇÃO</a:t>
            </a:r>
          </a:p>
        </p:txBody>
      </p:sp>
      <p:sp>
        <p:nvSpPr>
          <p:cNvPr id="3" name="Espaço Reservado para Conteúdo 2">
            <a:extLst>
              <a:ext uri="{FF2B5EF4-FFF2-40B4-BE49-F238E27FC236}">
                <a16:creationId xmlns:a16="http://schemas.microsoft.com/office/drawing/2014/main" id="{8C248E51-4283-4DD0-80BB-B03CC91CD6A2}"/>
              </a:ext>
            </a:extLst>
          </p:cNvPr>
          <p:cNvSpPr>
            <a:spLocks noGrp="1"/>
          </p:cNvSpPr>
          <p:nvPr>
            <p:ph idx="1"/>
          </p:nvPr>
        </p:nvSpPr>
        <p:spPr/>
        <p:txBody>
          <a:bodyPr/>
          <a:lstStyle/>
          <a:p>
            <a:endParaRPr lang="pt-BR" sz="2000" dirty="0">
              <a:latin typeface="+mj-lt"/>
            </a:endParaRPr>
          </a:p>
          <a:p>
            <a:pPr algn="just">
              <a:spcBef>
                <a:spcPts val="600"/>
              </a:spcBef>
              <a:spcAft>
                <a:spcPts val="600"/>
              </a:spcAft>
              <a:buFont typeface="Wingdings" panose="05000000000000000000" pitchFamily="2" charset="2"/>
              <a:buChar char="Ø"/>
            </a:pPr>
            <a:r>
              <a:rPr lang="pt-BR" sz="2000" dirty="0">
                <a:latin typeface="+mj-lt"/>
              </a:rPr>
              <a:t>A inadimplência quanto à apresentação das respostas pode resultar na inclusão do município/órgão na </a:t>
            </a:r>
            <a:r>
              <a:rPr lang="pt-BR" sz="2000" b="1" dirty="0">
                <a:latin typeface="+mj-lt"/>
              </a:rPr>
              <a:t>programação de fiscalização </a:t>
            </a:r>
            <a:r>
              <a:rPr lang="pt-BR" sz="2000" dirty="0">
                <a:latin typeface="+mj-lt"/>
              </a:rPr>
              <a:t>do TCEMG e ensejar auditorias/ inspeções;</a:t>
            </a:r>
          </a:p>
          <a:p>
            <a:pPr algn="just">
              <a:spcBef>
                <a:spcPts val="600"/>
              </a:spcBef>
              <a:spcAft>
                <a:spcPts val="600"/>
              </a:spcAft>
              <a:buFont typeface="Wingdings" panose="05000000000000000000" pitchFamily="2" charset="2"/>
              <a:buChar char="Ø"/>
            </a:pPr>
            <a:r>
              <a:rPr lang="pt-BR" sz="2000" dirty="0">
                <a:latin typeface="+mj-lt"/>
              </a:rPr>
              <a:t>É importante que o responsável pelo envio das informações da folha acesse periodicamente o CAPMG para identificar erros de envio / preenchimento para evitar a ocorrência de </a:t>
            </a:r>
            <a:r>
              <a:rPr lang="pt-BR" sz="2000" b="1" dirty="0">
                <a:latin typeface="+mj-lt"/>
              </a:rPr>
              <a:t>falsos positivos</a:t>
            </a:r>
            <a:r>
              <a:rPr lang="pt-BR" sz="2000" dirty="0">
                <a:latin typeface="+mj-lt"/>
              </a:rPr>
              <a:t>, ou seja, que o CPF seja incluído na malha de fiscalização sem estar em situação irregular.</a:t>
            </a:r>
            <a:endParaRPr lang="pt-BR" sz="2000" b="1" dirty="0">
              <a:latin typeface="+mj-lt"/>
            </a:endParaRPr>
          </a:p>
          <a:p>
            <a:endParaRPr lang="pt-BR" dirty="0"/>
          </a:p>
        </p:txBody>
      </p:sp>
    </p:spTree>
    <p:extLst>
      <p:ext uri="{BB962C8B-B14F-4D97-AF65-F5344CB8AC3E}">
        <p14:creationId xmlns:p14="http://schemas.microsoft.com/office/powerpoint/2010/main" val="3013549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672853-D623-41B8-87F3-2D8299855596}"/>
              </a:ext>
            </a:extLst>
          </p:cNvPr>
          <p:cNvSpPr>
            <a:spLocks noGrp="1"/>
          </p:cNvSpPr>
          <p:nvPr>
            <p:ph type="title"/>
          </p:nvPr>
        </p:nvSpPr>
        <p:spPr/>
        <p:txBody>
          <a:bodyPr/>
          <a:lstStyle/>
          <a:p>
            <a:pPr algn="ctr"/>
            <a:r>
              <a:rPr lang="pt-BR" dirty="0"/>
              <a:t>Função Consultiva</a:t>
            </a:r>
          </a:p>
        </p:txBody>
      </p:sp>
      <p:pic>
        <p:nvPicPr>
          <p:cNvPr id="2050" name="Picture 2">
            <a:extLst>
              <a:ext uri="{FF2B5EF4-FFF2-40B4-BE49-F238E27FC236}">
                <a16:creationId xmlns:a16="http://schemas.microsoft.com/office/drawing/2014/main" id="{2671D126-E888-4278-A75F-FD3DCDEC450E}"/>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val="0"/>
              </a:ext>
            </a:extLst>
          </a:blip>
          <a:srcRect/>
          <a:stretch>
            <a:fillRect/>
          </a:stretch>
        </p:blipFill>
        <p:spPr bwMode="auto">
          <a:xfrm>
            <a:off x="5524501" y="3154363"/>
            <a:ext cx="5854700" cy="355123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a:extLst>
              <a:ext uri="{FF2B5EF4-FFF2-40B4-BE49-F238E27FC236}">
                <a16:creationId xmlns:a16="http://schemas.microsoft.com/office/drawing/2014/main" id="{B526C8B3-660F-4B59-B543-A0038EC62126}"/>
              </a:ext>
            </a:extLst>
          </p:cNvPr>
          <p:cNvPicPr>
            <a:picLocks noChangeAspect="1"/>
          </p:cNvPicPr>
          <p:nvPr/>
        </p:nvPicPr>
        <p:blipFill rotWithShape="1">
          <a:blip r:embed="rId3"/>
          <a:srcRect r="24164"/>
          <a:stretch/>
        </p:blipFill>
        <p:spPr>
          <a:xfrm>
            <a:off x="1154953" y="3987800"/>
            <a:ext cx="3492501" cy="1379655"/>
          </a:xfrm>
          <a:prstGeom prst="rect">
            <a:avLst/>
          </a:prstGeom>
        </p:spPr>
      </p:pic>
      <p:sp>
        <p:nvSpPr>
          <p:cNvPr id="4" name="CaixaDeTexto 3">
            <a:extLst>
              <a:ext uri="{FF2B5EF4-FFF2-40B4-BE49-F238E27FC236}">
                <a16:creationId xmlns:a16="http://schemas.microsoft.com/office/drawing/2014/main" id="{09495D58-B57B-4FF6-915F-2A914B695087}"/>
              </a:ext>
            </a:extLst>
          </p:cNvPr>
          <p:cNvSpPr txBox="1"/>
          <p:nvPr/>
        </p:nvSpPr>
        <p:spPr>
          <a:xfrm>
            <a:off x="6096001" y="2615754"/>
            <a:ext cx="5283200" cy="1077218"/>
          </a:xfrm>
          <a:prstGeom prst="rect">
            <a:avLst/>
          </a:prstGeom>
          <a:noFill/>
        </p:spPr>
        <p:txBody>
          <a:bodyPr wrap="square" rtlCol="0">
            <a:spAutoFit/>
          </a:bodyPr>
          <a:lstStyle/>
          <a:p>
            <a:pPr algn="r"/>
            <a:r>
              <a:rPr lang="pt-BR" sz="3200" dirty="0"/>
              <a:t>Função </a:t>
            </a:r>
            <a:r>
              <a:rPr lang="pt-BR" sz="3200" b="1" dirty="0">
                <a:solidFill>
                  <a:srgbClr val="002060"/>
                </a:solidFill>
              </a:rPr>
              <a:t>Consultiva</a:t>
            </a:r>
            <a:r>
              <a:rPr lang="pt-BR" sz="3200" dirty="0"/>
              <a:t> dos Tribunais de Contas</a:t>
            </a:r>
          </a:p>
        </p:txBody>
      </p:sp>
    </p:spTree>
    <p:extLst>
      <p:ext uri="{BB962C8B-B14F-4D97-AF65-F5344CB8AC3E}">
        <p14:creationId xmlns:p14="http://schemas.microsoft.com/office/powerpoint/2010/main" val="3802684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733006-C097-4078-8A68-5778FD0CBD91}"/>
              </a:ext>
            </a:extLst>
          </p:cNvPr>
          <p:cNvSpPr>
            <a:spLocks noGrp="1"/>
          </p:cNvSpPr>
          <p:nvPr>
            <p:ph type="title"/>
          </p:nvPr>
        </p:nvSpPr>
        <p:spPr>
          <a:xfrm>
            <a:off x="1473006" y="915588"/>
            <a:ext cx="8761413" cy="706964"/>
          </a:xfrm>
        </p:spPr>
        <p:txBody>
          <a:bodyPr/>
          <a:lstStyle/>
          <a:p>
            <a:r>
              <a:rPr lang="pt-BR" dirty="0"/>
              <a:t>Consultas respondidas pelo TCEMG</a:t>
            </a:r>
          </a:p>
        </p:txBody>
      </p:sp>
      <p:sp>
        <p:nvSpPr>
          <p:cNvPr id="3" name="Espaço Reservado para Conteúdo 2">
            <a:extLst>
              <a:ext uri="{FF2B5EF4-FFF2-40B4-BE49-F238E27FC236}">
                <a16:creationId xmlns:a16="http://schemas.microsoft.com/office/drawing/2014/main" id="{99E866C3-1B52-42F4-9604-F2A6B243AE33}"/>
              </a:ext>
            </a:extLst>
          </p:cNvPr>
          <p:cNvSpPr>
            <a:spLocks noGrp="1"/>
          </p:cNvSpPr>
          <p:nvPr>
            <p:ph idx="1"/>
          </p:nvPr>
        </p:nvSpPr>
        <p:spPr>
          <a:xfrm>
            <a:off x="267789" y="2455817"/>
            <a:ext cx="6986847" cy="3827417"/>
          </a:xfrm>
        </p:spPr>
        <p:txBody>
          <a:bodyPr>
            <a:normAutofit fontScale="92500" lnSpcReduction="10000"/>
          </a:bodyPr>
          <a:lstStyle/>
          <a:p>
            <a:pPr marL="0" indent="0" algn="just">
              <a:buNone/>
            </a:pPr>
            <a:r>
              <a:rPr lang="pt-BR" sz="2400" b="1" dirty="0">
                <a:solidFill>
                  <a:schemeClr val="dk1"/>
                </a:solidFill>
                <a:latin typeface="+mn-lt"/>
              </a:rPr>
              <a:t>Conceito</a:t>
            </a:r>
            <a:r>
              <a:rPr lang="pt-BR" sz="2400" dirty="0">
                <a:solidFill>
                  <a:schemeClr val="dk1"/>
                </a:solidFill>
                <a:latin typeface="+mn-lt"/>
              </a:rPr>
              <a:t>: o exame, sempre em tese, de questionamentos feitos por autoridades legitimadas para formulá-las, a respeito de dúvidas na aplicação de dispositivos legais e regulamentares concernentes às matérias de competência do Tribunal.</a:t>
            </a:r>
          </a:p>
          <a:p>
            <a:pPr marL="0" indent="0" algn="just">
              <a:buNone/>
            </a:pPr>
            <a:r>
              <a:rPr lang="pt-BR" sz="2400" b="1" dirty="0">
                <a:solidFill>
                  <a:schemeClr val="dk1"/>
                </a:solidFill>
                <a:latin typeface="+mn-lt"/>
              </a:rPr>
              <a:t>Efeito</a:t>
            </a:r>
            <a:r>
              <a:rPr lang="pt-BR" sz="2400" dirty="0">
                <a:solidFill>
                  <a:schemeClr val="dk1"/>
                </a:solidFill>
                <a:latin typeface="+mn-lt"/>
              </a:rPr>
              <a:t>: caráter normativo e constitui prejulgamento da tese, mas não do fato ou caso concreto.</a:t>
            </a:r>
          </a:p>
          <a:p>
            <a:pPr marL="0" indent="0" algn="just">
              <a:buNone/>
            </a:pPr>
            <a:r>
              <a:rPr lang="pt-BR" sz="2400" b="1" dirty="0">
                <a:solidFill>
                  <a:schemeClr val="dk1"/>
                </a:solidFill>
                <a:latin typeface="+mn-lt"/>
              </a:rPr>
              <a:t>Previsão legal</a:t>
            </a:r>
            <a:r>
              <a:rPr lang="pt-BR" sz="2400" dirty="0">
                <a:solidFill>
                  <a:schemeClr val="dk1"/>
                </a:solidFill>
                <a:latin typeface="+mn-lt"/>
              </a:rPr>
              <a:t>: art. 210 e seguintes do Regimento Interno do TCEMG.</a:t>
            </a:r>
          </a:p>
          <a:p>
            <a:pPr marL="0" indent="0">
              <a:buNone/>
            </a:pPr>
            <a:endParaRPr lang="pt-BR" dirty="0"/>
          </a:p>
        </p:txBody>
      </p:sp>
      <p:pic>
        <p:nvPicPr>
          <p:cNvPr id="1028" name="Picture 4" descr="http://www.tce.go.gov.br/imagens_destaque/Imprensa/images/Logos/Logos%20novas/Consul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9352" y="2779116"/>
            <a:ext cx="4217728" cy="316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25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pt-BR" dirty="0"/>
              <a:t>CONSULTA Nº 1084249</a:t>
            </a:r>
            <a:br>
              <a:rPr lang="pt-BR" dirty="0"/>
            </a:br>
            <a:r>
              <a:rPr lang="pt-BR" dirty="0"/>
              <a:t>Benefícios previdenciários</a:t>
            </a:r>
          </a:p>
        </p:txBody>
      </p:sp>
      <p:sp>
        <p:nvSpPr>
          <p:cNvPr id="3" name="Espaço Reservado para Conteúdo 2"/>
          <p:cNvSpPr>
            <a:spLocks noGrp="1"/>
          </p:cNvSpPr>
          <p:nvPr>
            <p:ph idx="1"/>
          </p:nvPr>
        </p:nvSpPr>
        <p:spPr>
          <a:xfrm>
            <a:off x="4445000" y="2636751"/>
            <a:ext cx="7266916" cy="3416300"/>
          </a:xfrm>
          <a:ln>
            <a:solidFill>
              <a:schemeClr val="bg2">
                <a:lumMod val="50000"/>
              </a:schemeClr>
            </a:solidFill>
          </a:ln>
        </p:spPr>
        <p:txBody>
          <a:bodyPr>
            <a:normAutofit lnSpcReduction="10000"/>
          </a:bodyPr>
          <a:lstStyle/>
          <a:p>
            <a:pPr marL="0" indent="0" algn="just">
              <a:buNone/>
            </a:pPr>
            <a:r>
              <a:rPr lang="pt-BR" dirty="0">
                <a:solidFill>
                  <a:schemeClr val="dk1"/>
                </a:solidFill>
                <a:latin typeface="+mn-lt"/>
              </a:rPr>
              <a:t>CONSULTA. EMENDA CONSTITUCIONAL N. 103/2019. ART. 9º, §§ 2º E 3º. EFICÁCIA PLENA. APLICABILIDADE IMEDIATA. BENEFÍCIOS QUE PASSARAM A SER DE RESPONSABILIDADE DO ENTE FEDERATIVO. POSSIBILIDADE TEMPORÁRIA DE PAGAMENTO PELO RPPS CONDICIONADA À DEVIDA COMPENSAÇÃO FINANCEIRA. As instituições responsáveis pelos regimes próprios de previdência social, durante o período necessário para que sejam realizadas as adequações destinadas ao cumprimento das regras contidas nos §§ 2º e 3º do art. 9º da Emenda Constitucional nº 103/19, poderão manter a operacionalização do pagamento dos benefícios que passaram a ser de responsabilidade do ente federado, desde que seja efetuada a devida compensação financeira.</a:t>
            </a:r>
          </a:p>
          <a:p>
            <a:pPr algn="just"/>
            <a:endParaRPr lang="pt-BR" dirty="0"/>
          </a:p>
        </p:txBody>
      </p:sp>
      <p:sp>
        <p:nvSpPr>
          <p:cNvPr id="5" name="CaixaDeTexto 4"/>
          <p:cNvSpPr txBox="1"/>
          <p:nvPr/>
        </p:nvSpPr>
        <p:spPr>
          <a:xfrm>
            <a:off x="480084" y="2636751"/>
            <a:ext cx="3761716" cy="3416320"/>
          </a:xfrm>
          <a:prstGeom prst="rect">
            <a:avLst/>
          </a:prstGeom>
          <a:noFill/>
          <a:ln>
            <a:solidFill>
              <a:schemeClr val="bg2">
                <a:lumMod val="50000"/>
              </a:schemeClr>
            </a:solidFill>
          </a:ln>
        </p:spPr>
        <p:txBody>
          <a:bodyPr wrap="square" rtlCol="0">
            <a:spAutoFit/>
          </a:bodyPr>
          <a:lstStyle/>
          <a:p>
            <a:pPr algn="just"/>
            <a:r>
              <a:rPr lang="pt-BR" b="1" dirty="0">
                <a:solidFill>
                  <a:schemeClr val="bg2">
                    <a:lumMod val="50000"/>
                  </a:schemeClr>
                </a:solidFill>
              </a:rPr>
              <a:t>QUESTIONAMENTOS</a:t>
            </a:r>
            <a:r>
              <a:rPr lang="pt-BR" dirty="0">
                <a:solidFill>
                  <a:schemeClr val="dk1"/>
                </a:solidFill>
              </a:rPr>
              <a:t>: </a:t>
            </a:r>
          </a:p>
          <a:p>
            <a:pPr algn="just"/>
            <a:r>
              <a:rPr lang="pt-BR" b="1" dirty="0">
                <a:solidFill>
                  <a:schemeClr val="bg2">
                    <a:lumMod val="50000"/>
                  </a:schemeClr>
                </a:solidFill>
              </a:rPr>
              <a:t>1 - </a:t>
            </a:r>
            <a:r>
              <a:rPr lang="pt-BR" dirty="0">
                <a:solidFill>
                  <a:schemeClr val="dk1"/>
                </a:solidFill>
              </a:rPr>
              <a:t>O Ente deve continuar pagando os benefícios que foram excluídos do rol de benefícios previdenciários? </a:t>
            </a:r>
          </a:p>
          <a:p>
            <a:pPr algn="just"/>
            <a:r>
              <a:rPr lang="pt-BR" b="1" dirty="0">
                <a:solidFill>
                  <a:schemeClr val="bg2">
                    <a:lumMod val="50000"/>
                  </a:schemeClr>
                </a:solidFill>
              </a:rPr>
              <a:t>2 - </a:t>
            </a:r>
            <a:r>
              <a:rPr lang="pt-BR" dirty="0">
                <a:solidFill>
                  <a:schemeClr val="dk1"/>
                </a:solidFill>
              </a:rPr>
              <a:t>O Ente pode devolver esta responsabilidade para o RPPS e este arcará com essa despesa até 31/07/2020? </a:t>
            </a:r>
          </a:p>
          <a:p>
            <a:pPr algn="just"/>
            <a:r>
              <a:rPr lang="pt-BR" b="1" dirty="0">
                <a:solidFill>
                  <a:schemeClr val="bg2">
                    <a:lumMod val="50000"/>
                  </a:schemeClr>
                </a:solidFill>
              </a:rPr>
              <a:t>3 - </a:t>
            </a:r>
            <a:r>
              <a:rPr lang="pt-BR" dirty="0">
                <a:solidFill>
                  <a:schemeClr val="dk1"/>
                </a:solidFill>
              </a:rPr>
              <a:t>Qual o posicionamento desta Egrégia Corte com relação ao assunto? </a:t>
            </a:r>
          </a:p>
        </p:txBody>
      </p:sp>
    </p:spTree>
    <p:extLst>
      <p:ext uri="{BB962C8B-B14F-4D97-AF65-F5344CB8AC3E}">
        <p14:creationId xmlns:p14="http://schemas.microsoft.com/office/powerpoint/2010/main" val="2939062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21592" y="668868"/>
            <a:ext cx="8774908" cy="1007532"/>
          </a:xfrm>
        </p:spPr>
        <p:txBody>
          <a:bodyPr/>
          <a:lstStyle/>
          <a:p>
            <a:pPr algn="ctr"/>
            <a:r>
              <a:rPr lang="pt-BR" dirty="0"/>
              <a:t>CONSULTA Nº 986502</a:t>
            </a:r>
            <a:br>
              <a:rPr lang="pt-BR" dirty="0"/>
            </a:br>
            <a:r>
              <a:rPr lang="pt-BR" dirty="0"/>
              <a:t>Contagem de Tempo de Serviço</a:t>
            </a:r>
          </a:p>
        </p:txBody>
      </p:sp>
      <p:sp>
        <p:nvSpPr>
          <p:cNvPr id="3" name="Espaço Reservado para Conteúdo 2"/>
          <p:cNvSpPr>
            <a:spLocks noGrp="1"/>
          </p:cNvSpPr>
          <p:nvPr>
            <p:ph idx="1"/>
          </p:nvPr>
        </p:nvSpPr>
        <p:spPr>
          <a:xfrm>
            <a:off x="5880100" y="2362430"/>
            <a:ext cx="5840128" cy="4031873"/>
          </a:xfrm>
          <a:ln>
            <a:solidFill>
              <a:schemeClr val="bg2">
                <a:lumMod val="50000"/>
              </a:schemeClr>
            </a:solidFill>
          </a:ln>
        </p:spPr>
        <p:txBody>
          <a:bodyPr>
            <a:normAutofit/>
          </a:bodyPr>
          <a:lstStyle/>
          <a:p>
            <a:pPr marL="0" indent="0" algn="just">
              <a:buNone/>
            </a:pPr>
            <a:r>
              <a:rPr lang="pt-BR" sz="1600" dirty="0">
                <a:solidFill>
                  <a:schemeClr val="dk1"/>
                </a:solidFill>
                <a:latin typeface="+mn-lt"/>
              </a:rPr>
              <a:t>CONSULTA. MUNICÍPIO. CARGOS ACUMULÁVEIS. IMPOSSIBILIDADE DE CONTAGEM DE TEMPO DE SERVIÇO PRESTADO EM CARGO PARA O QUAL O SERVIDOR JÁ SE APOSENTOU. EXIGÊNCIA DE CONTRIBUIÇÃO DISTINTA EM CADA REGIME PREVIDENCIÁRIO APÓS A EDIÇÃO DA EMENDA CONSTITUCIONAL N. 20/98.1. Os períodos já utilizados para se aposentar em um cargo, seja pelo regime geral, seja pelo próprio, não podem ser utilizados novamente para outra aposentadoria.2. Para fins de informação ao FISCAP, a CTC (Certidão de Tempo de Contribuição) contendo tempo de contribuição ainda não utilizado poderá ser apresentada para justificar a nova aposentadoria, desde que seja possível discriminar o período já aproveitado para a primeira aposentação e aquele remanescente.</a:t>
            </a:r>
          </a:p>
        </p:txBody>
      </p:sp>
      <p:sp>
        <p:nvSpPr>
          <p:cNvPr id="4" name="CaixaDeTexto 3"/>
          <p:cNvSpPr txBox="1"/>
          <p:nvPr/>
        </p:nvSpPr>
        <p:spPr>
          <a:xfrm>
            <a:off x="328814" y="2362430"/>
            <a:ext cx="5373485" cy="4031873"/>
          </a:xfrm>
          <a:prstGeom prst="rect">
            <a:avLst/>
          </a:prstGeom>
          <a:noFill/>
          <a:ln>
            <a:solidFill>
              <a:schemeClr val="bg2">
                <a:lumMod val="50000"/>
              </a:schemeClr>
            </a:solidFill>
          </a:ln>
        </p:spPr>
        <p:txBody>
          <a:bodyPr wrap="square" rtlCol="0">
            <a:spAutoFit/>
          </a:bodyPr>
          <a:lstStyle/>
          <a:p>
            <a:pPr algn="just"/>
            <a:r>
              <a:rPr lang="pt-BR" sz="1600" b="1" dirty="0">
                <a:solidFill>
                  <a:schemeClr val="bg2">
                    <a:lumMod val="50000"/>
                  </a:schemeClr>
                </a:solidFill>
              </a:rPr>
              <a:t>QUESTIONAMENTOS</a:t>
            </a:r>
            <a:r>
              <a:rPr lang="pt-BR" sz="1600" dirty="0">
                <a:solidFill>
                  <a:schemeClr val="dk1"/>
                </a:solidFill>
              </a:rPr>
              <a:t>: </a:t>
            </a:r>
          </a:p>
          <a:p>
            <a:pPr algn="just"/>
            <a:r>
              <a:rPr lang="pt-BR" sz="1600" dirty="0">
                <a:solidFill>
                  <a:schemeClr val="dk1"/>
                </a:solidFill>
              </a:rPr>
              <a:t> </a:t>
            </a:r>
            <a:r>
              <a:rPr lang="pt-BR" sz="1600" b="1" dirty="0">
                <a:solidFill>
                  <a:schemeClr val="bg2">
                    <a:lumMod val="50000"/>
                  </a:schemeClr>
                </a:solidFill>
              </a:rPr>
              <a:t>1. </a:t>
            </a:r>
            <a:r>
              <a:rPr lang="pt-BR" sz="1600" dirty="0">
                <a:solidFill>
                  <a:schemeClr val="dk1"/>
                </a:solidFill>
              </a:rPr>
              <a:t>Considerando a acumulação legal remunerada de cargos públicos (art. 37 XVI CF), ao preencher os requisitos legais de aposentadoria, os períodos utilizados (anteriores à instituição do RPPS) para se aposentar em um cargo (cargo 1) poderão ser novamente utilizados em nova aposentadoria (cargo 2)? </a:t>
            </a:r>
          </a:p>
          <a:p>
            <a:pPr algn="just"/>
            <a:r>
              <a:rPr lang="pt-BR" sz="1600" b="1" dirty="0">
                <a:solidFill>
                  <a:schemeClr val="bg2">
                    <a:lumMod val="50000"/>
                  </a:schemeClr>
                </a:solidFill>
              </a:rPr>
              <a:t>2. </a:t>
            </a:r>
            <a:r>
              <a:rPr lang="pt-BR" sz="1600" dirty="0">
                <a:solidFill>
                  <a:schemeClr val="dk1"/>
                </a:solidFill>
              </a:rPr>
              <a:t>Novos servidores nomeados e que já se aposentaram no primeiro cargo, que passam a contribuir para o RPPS, poderão, preenchendo os requisitos, utilizar novamente o seu tempo de contribuição ao RGPS para nova aposentadoria? </a:t>
            </a:r>
          </a:p>
          <a:p>
            <a:pPr algn="just"/>
            <a:r>
              <a:rPr lang="pt-BR" sz="1600" b="1" dirty="0">
                <a:solidFill>
                  <a:schemeClr val="bg2">
                    <a:lumMod val="50000"/>
                  </a:schemeClr>
                </a:solidFill>
              </a:rPr>
              <a:t>3. </a:t>
            </a:r>
            <a:r>
              <a:rPr lang="pt-BR" sz="1600" dirty="0">
                <a:solidFill>
                  <a:schemeClr val="dk1"/>
                </a:solidFill>
              </a:rPr>
              <a:t>Para fins de informação ao FISCAP, poderá ser utilizada a mesma CTC do RGPS para demonstrar os períodos utilizados nos dois atos de aposentadorias?</a:t>
            </a:r>
          </a:p>
        </p:txBody>
      </p:sp>
    </p:spTree>
    <p:extLst>
      <p:ext uri="{BB962C8B-B14F-4D97-AF65-F5344CB8AC3E}">
        <p14:creationId xmlns:p14="http://schemas.microsoft.com/office/powerpoint/2010/main" val="3586131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3" y="736600"/>
            <a:ext cx="9259047" cy="990600"/>
          </a:xfrm>
        </p:spPr>
        <p:txBody>
          <a:bodyPr/>
          <a:lstStyle/>
          <a:p>
            <a:pPr algn="ctr"/>
            <a:r>
              <a:rPr lang="pt-BR" dirty="0"/>
              <a:t>CONSULTA Nº 944577</a:t>
            </a:r>
            <a:br>
              <a:rPr lang="pt-BR" dirty="0"/>
            </a:br>
            <a:r>
              <a:rPr lang="pt-BR" dirty="0"/>
              <a:t>Serviço Público</a:t>
            </a:r>
          </a:p>
        </p:txBody>
      </p:sp>
      <p:sp>
        <p:nvSpPr>
          <p:cNvPr id="3" name="Espaço Reservado para Conteúdo 2"/>
          <p:cNvSpPr>
            <a:spLocks noGrp="1"/>
          </p:cNvSpPr>
          <p:nvPr>
            <p:ph idx="1"/>
          </p:nvPr>
        </p:nvSpPr>
        <p:spPr>
          <a:xfrm>
            <a:off x="4750944" y="2324099"/>
            <a:ext cx="7200899" cy="4275529"/>
          </a:xfrm>
          <a:ln>
            <a:solidFill>
              <a:schemeClr val="bg2">
                <a:lumMod val="50000"/>
              </a:schemeClr>
            </a:solidFill>
          </a:ln>
        </p:spPr>
        <p:txBody>
          <a:bodyPr>
            <a:noAutofit/>
          </a:bodyPr>
          <a:lstStyle/>
          <a:p>
            <a:pPr marL="0" indent="0" algn="just">
              <a:buNone/>
            </a:pPr>
            <a:r>
              <a:rPr lang="pt-BR" sz="1550" dirty="0">
                <a:solidFill>
                  <a:schemeClr val="dk1"/>
                </a:solidFill>
                <a:latin typeface="+mn-lt"/>
              </a:rPr>
              <a:t>CONSULTA. DEFENSORIA PÚBLICA. POSSIBILIDADE DE CONTAGEM DE TEMPO DE SERVIÇO/CONTRIBUIÇÃO PRESTADO À ADMINISTRAÇÃO INDIRETA, EM EMPRESA PÚBLICA OU SOCIEDADE DE ECONOMIA MISTA COMO TEMPO DE SERVIÇO PÚBLICO. IMPOSSIBILIDADE DE CONTAGEM DE TEMPO DE SERVIÇO/CONTRIBUIÇÃO PRESTADO A OSCIP COMO TEMPO DE SERVIÇO PÚBLICO. 1) A expressão “serviço público” pode e deve receber interpretações diferentes, a depender do contexto em que esteja inserida: quando inserida no caput do art.3º da EC n. 47/2005 ou no caput do art. 6º da EC n.41/2003, a expressão deve receber interpretação restritiva, ou seja, deve ser entendida como o serviço público prestado por servidor em cargo efetivo da União, dos Estados, do Distrito Federal e dos Municípios, e de suas autarquias e fundações, não podendo abarcar os serviços prestados a empresas públicas e/ou a sociedades de economia mista. Contudo, quando inserida nos incisos das citadas normas (inciso III do art.6º da EC n. 41/2003; e inciso II do art.3º da EC n.47/2005) a expressão “serviço público” deve receber interpretação ampla, possibilitando a contagem do tempo de serviço prestado àquelas entidades. </a:t>
            </a:r>
          </a:p>
        </p:txBody>
      </p:sp>
      <p:sp>
        <p:nvSpPr>
          <p:cNvPr id="4" name="CaixaDeTexto 3"/>
          <p:cNvSpPr txBox="1"/>
          <p:nvPr/>
        </p:nvSpPr>
        <p:spPr>
          <a:xfrm>
            <a:off x="240157" y="2324099"/>
            <a:ext cx="4420171" cy="4275529"/>
          </a:xfrm>
          <a:prstGeom prst="rect">
            <a:avLst/>
          </a:prstGeom>
          <a:noFill/>
          <a:ln>
            <a:solidFill>
              <a:schemeClr val="bg2">
                <a:lumMod val="50000"/>
              </a:schemeClr>
            </a:solidFill>
          </a:ln>
        </p:spPr>
        <p:txBody>
          <a:bodyPr wrap="square" rtlCol="0">
            <a:spAutoFit/>
          </a:bodyPr>
          <a:lstStyle/>
          <a:p>
            <a:pPr algn="just">
              <a:spcBef>
                <a:spcPts val="1000"/>
              </a:spcBef>
              <a:buClr>
                <a:schemeClr val="accent1"/>
              </a:buClr>
              <a:buSzPct val="80000"/>
            </a:pPr>
            <a:r>
              <a:rPr lang="pt-BR" sz="1550" b="1" dirty="0" smtClean="0">
                <a:solidFill>
                  <a:schemeClr val="bg2">
                    <a:lumMod val="50000"/>
                  </a:schemeClr>
                </a:solidFill>
              </a:rPr>
              <a:t>QUESTIONAMENTOS</a:t>
            </a:r>
            <a:r>
              <a:rPr lang="pt-BR" sz="1550" dirty="0">
                <a:solidFill>
                  <a:schemeClr val="bg2">
                    <a:lumMod val="50000"/>
                  </a:schemeClr>
                </a:solidFill>
              </a:rPr>
              <a:t>:</a:t>
            </a:r>
            <a:r>
              <a:rPr lang="pt-BR" sz="1550" dirty="0">
                <a:solidFill>
                  <a:schemeClr val="dk1"/>
                </a:solidFill>
              </a:rPr>
              <a:t> “Considerando o cumprimento dos requisitos exigíveis para aposentadoria voluntária no serviço público, constantes do art.40, inciso III, da CRFB/1988, e alterações promovidas pelas Emendas Constitucionais Federais nº. 41/2003 e nº. 47/2005 e considerando a Lei Complementar nº. 64/2002, que instituiu o Regime Próprio de Previdência do Estado de Minas Gerais, indago a V.Exa. se os tempos de serviço/contribuição indicados abaixo e devidamente certificados pelo INSS, podem ser computados como tempo de serviço público: </a:t>
            </a:r>
          </a:p>
          <a:p>
            <a:pPr algn="just">
              <a:spcBef>
                <a:spcPts val="1000"/>
              </a:spcBef>
              <a:buClr>
                <a:schemeClr val="accent1"/>
              </a:buClr>
              <a:buSzPct val="80000"/>
            </a:pPr>
            <a:r>
              <a:rPr lang="pt-BR" sz="1550" b="1" dirty="0">
                <a:solidFill>
                  <a:schemeClr val="bg2">
                    <a:lumMod val="50000"/>
                  </a:schemeClr>
                </a:solidFill>
              </a:rPr>
              <a:t>a) </a:t>
            </a:r>
            <a:r>
              <a:rPr lang="pt-BR" sz="1550" dirty="0">
                <a:solidFill>
                  <a:schemeClr val="dk1"/>
                </a:solidFill>
              </a:rPr>
              <a:t>tempo de serviço/contribuição prestado à Administração Indireta, em Empresa Pública ou Sociedade de Economia Mista; </a:t>
            </a:r>
          </a:p>
        </p:txBody>
      </p:sp>
    </p:spTree>
    <p:extLst>
      <p:ext uri="{BB962C8B-B14F-4D97-AF65-F5344CB8AC3E}">
        <p14:creationId xmlns:p14="http://schemas.microsoft.com/office/powerpoint/2010/main" val="1660357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581400" y="2425701"/>
            <a:ext cx="8077200" cy="4033288"/>
          </a:xfrm>
          <a:ln>
            <a:solidFill>
              <a:schemeClr val="bg2">
                <a:lumMod val="50000"/>
              </a:schemeClr>
            </a:solidFill>
          </a:ln>
        </p:spPr>
        <p:txBody>
          <a:bodyPr>
            <a:normAutofit fontScale="92500" lnSpcReduction="20000"/>
          </a:bodyPr>
          <a:lstStyle/>
          <a:p>
            <a:pPr marL="0" indent="0" algn="just">
              <a:buNone/>
            </a:pPr>
            <a:r>
              <a:rPr lang="pt-BR" sz="1800" dirty="0">
                <a:solidFill>
                  <a:schemeClr val="dk1"/>
                </a:solidFill>
                <a:latin typeface="+mn-lt"/>
              </a:rPr>
              <a:t>2) O tempo de serviço/contribuição prestado à Administração Indireta, em Empresa Pública ou Sociedade de Economia Mista, devidamente certificado pelo INSS, pode ser computado como tempo de serviço público, desde que para aferir o requisito dos incisos das normas: art. 40, § 1º, inciso III, da CR/1988; art. 6º, inciso III, da EC n. 41/2003; e art. 3º, inciso II, da EC n. 47/2005, e não para o fim do caput das citadas normas. </a:t>
            </a:r>
            <a:r>
              <a:rPr lang="pt-BR" dirty="0">
                <a:solidFill>
                  <a:schemeClr val="dk1"/>
                </a:solidFill>
                <a:latin typeface="+mn-lt"/>
              </a:rPr>
              <a:t>3) O tempo de serviço/contribuição prestado a OSCIP, em execução de política pública estadual, devidamente certificado pelo INSS, não pode ser computado como tempo de serviço público, dada a natureza jurídica da OSCIP, que apenas firma termo de parceria com a Administração Pública, não a integrando, sendo seus funcionários empregados da iniciativa privada, que não compõem o quadro de servidores da Administração com quem firmou a parceria. Não obstante, aquele tempo poderá ser computado como tempo na iniciativa privada para fins de aposentadoria, nos termos do § 9º do art. 201 da CR/1988. 4) Em relação à concessão de direitos e vantagens próprios do regime estatutário, o tempo prestado em empresas públicas e em sociedades de economia mista poderá ser utilizado desde que haja expressa previsão no Ordenamento Jurídico, isto é, na lei aplicável ao servidor interessado.</a:t>
            </a:r>
          </a:p>
          <a:p>
            <a:endParaRPr lang="pt-BR" dirty="0"/>
          </a:p>
        </p:txBody>
      </p:sp>
      <p:sp>
        <p:nvSpPr>
          <p:cNvPr id="4" name="CaixaDeTexto 3"/>
          <p:cNvSpPr txBox="1"/>
          <p:nvPr/>
        </p:nvSpPr>
        <p:spPr>
          <a:xfrm>
            <a:off x="248458" y="2425701"/>
            <a:ext cx="3205942" cy="1938992"/>
          </a:xfrm>
          <a:prstGeom prst="rect">
            <a:avLst/>
          </a:prstGeom>
          <a:noFill/>
          <a:ln>
            <a:solidFill>
              <a:schemeClr val="bg2">
                <a:lumMod val="50000"/>
              </a:schemeClr>
            </a:solidFill>
          </a:ln>
        </p:spPr>
        <p:txBody>
          <a:bodyPr wrap="square" rtlCol="0">
            <a:spAutoFit/>
          </a:bodyPr>
          <a:lstStyle/>
          <a:p>
            <a:pPr algn="ctr"/>
            <a:r>
              <a:rPr lang="pt-BR" sz="1700" b="1" dirty="0" smtClean="0">
                <a:solidFill>
                  <a:schemeClr val="bg2">
                    <a:lumMod val="50000"/>
                  </a:schemeClr>
                </a:solidFill>
              </a:rPr>
              <a:t>QUESTIONAMENTOS</a:t>
            </a:r>
            <a:r>
              <a:rPr lang="pt-BR" sz="1700" dirty="0" smtClean="0">
                <a:solidFill>
                  <a:schemeClr val="dk1"/>
                </a:solidFill>
              </a:rPr>
              <a:t> </a:t>
            </a:r>
            <a:endParaRPr lang="pt-BR" sz="1700" dirty="0">
              <a:solidFill>
                <a:schemeClr val="dk1"/>
              </a:solidFill>
            </a:endParaRPr>
          </a:p>
          <a:p>
            <a:pPr algn="ctr"/>
            <a:endParaRPr lang="pt-BR" sz="1700" dirty="0">
              <a:solidFill>
                <a:schemeClr val="dk1"/>
              </a:solidFill>
            </a:endParaRPr>
          </a:p>
          <a:p>
            <a:pPr algn="just"/>
            <a:r>
              <a:rPr lang="pt-BR" sz="1700" b="1" dirty="0">
                <a:solidFill>
                  <a:schemeClr val="bg2">
                    <a:lumMod val="50000"/>
                  </a:schemeClr>
                </a:solidFill>
              </a:rPr>
              <a:t>b) </a:t>
            </a:r>
            <a:r>
              <a:rPr lang="pt-BR" sz="1700" dirty="0">
                <a:solidFill>
                  <a:schemeClr val="dk1"/>
                </a:solidFill>
              </a:rPr>
              <a:t>tempo de contribuição prestado à OSCIP, em execução de política pública estadual.” </a:t>
            </a:r>
          </a:p>
          <a:p>
            <a:endParaRPr lang="pt-BR" dirty="0"/>
          </a:p>
        </p:txBody>
      </p:sp>
      <p:sp>
        <p:nvSpPr>
          <p:cNvPr id="5" name="Título 1">
            <a:extLst>
              <a:ext uri="{FF2B5EF4-FFF2-40B4-BE49-F238E27FC236}">
                <a16:creationId xmlns:a16="http://schemas.microsoft.com/office/drawing/2014/main" id="{B0E1617E-85BA-4D34-A551-CB3FB9FC9642}"/>
              </a:ext>
            </a:extLst>
          </p:cNvPr>
          <p:cNvSpPr txBox="1">
            <a:spLocks/>
          </p:cNvSpPr>
          <p:nvPr/>
        </p:nvSpPr>
        <p:spPr bwMode="gray">
          <a:xfrm>
            <a:off x="1466476" y="823382"/>
            <a:ext cx="9259047" cy="9906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pt-BR" dirty="0"/>
              <a:t>CONSULTA Nº 944577</a:t>
            </a:r>
            <a:br>
              <a:rPr lang="pt-BR" dirty="0"/>
            </a:br>
            <a:r>
              <a:rPr lang="pt-BR" dirty="0"/>
              <a:t>Serviço Público</a:t>
            </a:r>
          </a:p>
        </p:txBody>
      </p:sp>
    </p:spTree>
    <p:extLst>
      <p:ext uri="{BB962C8B-B14F-4D97-AF65-F5344CB8AC3E}">
        <p14:creationId xmlns:p14="http://schemas.microsoft.com/office/powerpoint/2010/main" val="2523290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3" y="973668"/>
            <a:ext cx="9005047" cy="880532"/>
          </a:xfrm>
        </p:spPr>
        <p:txBody>
          <a:bodyPr/>
          <a:lstStyle/>
          <a:p>
            <a:pPr algn="ctr"/>
            <a:r>
              <a:rPr lang="pt-BR" dirty="0"/>
              <a:t>CONSULTA Nº 1031459</a:t>
            </a:r>
            <a:br>
              <a:rPr lang="pt-BR" dirty="0"/>
            </a:br>
            <a:r>
              <a:rPr lang="pt-BR" sz="3200" dirty="0"/>
              <a:t>Permanência no cargo após aposentadoria</a:t>
            </a:r>
            <a:endParaRPr lang="pt-BR" dirty="0"/>
          </a:p>
        </p:txBody>
      </p:sp>
      <p:sp>
        <p:nvSpPr>
          <p:cNvPr id="3" name="Espaço Reservado para Conteúdo 2"/>
          <p:cNvSpPr>
            <a:spLocks noGrp="1"/>
          </p:cNvSpPr>
          <p:nvPr>
            <p:ph idx="1"/>
          </p:nvPr>
        </p:nvSpPr>
        <p:spPr>
          <a:xfrm>
            <a:off x="5918200" y="2332935"/>
            <a:ext cx="5871692" cy="4278094"/>
          </a:xfrm>
          <a:ln>
            <a:solidFill>
              <a:schemeClr val="bg2">
                <a:lumMod val="50000"/>
              </a:schemeClr>
            </a:solidFill>
          </a:ln>
        </p:spPr>
        <p:txBody>
          <a:bodyPr>
            <a:normAutofit fontScale="77500" lnSpcReduction="20000"/>
          </a:bodyPr>
          <a:lstStyle/>
          <a:p>
            <a:pPr marL="0" indent="0" algn="just">
              <a:buNone/>
            </a:pPr>
            <a:r>
              <a:rPr lang="pt-BR" sz="2100" dirty="0">
                <a:solidFill>
                  <a:schemeClr val="dk1"/>
                </a:solidFill>
                <a:latin typeface="+mn-lt"/>
              </a:rPr>
              <a:t>CONSULTA. PREFEITURA MUNICIPAL. VEDADA PERMANÊNCIA NO CARGO APÓS APOSENTADORIA VOLUNTÁRIA DE SERVIDOR PÚBLICO ESTATUTÁRIO SEGURADO DO REGIME GERAL DE PREVIDÊNCIA SOCIAL. DESNECESSÁRIO PROCEDIMENTO ADMINISTRATIVO PRÉVIO. 1. Aos servidores públicos estatutários, ainda que segurados do regime geral de previdência social, é vedada a permanência no cargo após aposentadoria espontânea, por força de seus estatutos, que preveem que a aposentadoria gera vacância. Entendimento desta Corte firmado na Consulta n. 896574, respondida em 30/10/2013. 2. Desnecessário procedimento administrativo prévio para o afastamento de servidor ocupante de cargo público, que se aposenta pelo Regime Geral de Previdência Social, uma vez que não se trata de sanção ou supressão de direitos do servidor, mas mero reconhecimento da consequência de situação fática previamente estipulada em lei. 3. A aposentadoria se apresenta como forma de extinção do vínculo estabelecido entre o servidor e a Administração Pública e gera a vacância do cargo.</a:t>
            </a:r>
          </a:p>
          <a:p>
            <a:endParaRPr lang="pt-BR" dirty="0"/>
          </a:p>
        </p:txBody>
      </p:sp>
      <p:sp>
        <p:nvSpPr>
          <p:cNvPr id="4" name="CaixaDeTexto 3"/>
          <p:cNvSpPr txBox="1"/>
          <p:nvPr/>
        </p:nvSpPr>
        <p:spPr>
          <a:xfrm>
            <a:off x="178260" y="2332935"/>
            <a:ext cx="5536740" cy="4278094"/>
          </a:xfrm>
          <a:prstGeom prst="rect">
            <a:avLst/>
          </a:prstGeom>
          <a:noFill/>
          <a:ln>
            <a:solidFill>
              <a:schemeClr val="bg2">
                <a:lumMod val="50000"/>
              </a:schemeClr>
            </a:solidFill>
          </a:ln>
        </p:spPr>
        <p:txBody>
          <a:bodyPr wrap="square" rtlCol="0">
            <a:spAutoFit/>
          </a:bodyPr>
          <a:lstStyle/>
          <a:p>
            <a:pPr algn="just"/>
            <a:r>
              <a:rPr lang="pt-BR" sz="1600" b="1" dirty="0">
                <a:solidFill>
                  <a:schemeClr val="bg2">
                    <a:lumMod val="50000"/>
                  </a:schemeClr>
                </a:solidFill>
              </a:rPr>
              <a:t>QUESTIONAMENTOS</a:t>
            </a:r>
            <a:r>
              <a:rPr lang="pt-BR" sz="1600" dirty="0">
                <a:solidFill>
                  <a:schemeClr val="dk1"/>
                </a:solidFill>
              </a:rPr>
              <a:t>: </a:t>
            </a:r>
            <a:r>
              <a:rPr lang="pt-BR" sz="1600" b="1" dirty="0">
                <a:solidFill>
                  <a:schemeClr val="bg2">
                    <a:lumMod val="50000"/>
                  </a:schemeClr>
                </a:solidFill>
              </a:rPr>
              <a:t>1) </a:t>
            </a:r>
            <a:r>
              <a:rPr lang="pt-BR" sz="1600" dirty="0">
                <a:solidFill>
                  <a:schemeClr val="dk1"/>
                </a:solidFill>
              </a:rPr>
              <a:t>Aos servidores públicos estatutários, sob o regime geral de previdência social, é vedada a permanência no cargo após aposentadoria espontânea, por força de seus estatutos que preveem que a aposentadoria gera vacância ao cargo? </a:t>
            </a:r>
          </a:p>
          <a:p>
            <a:pPr algn="just"/>
            <a:r>
              <a:rPr lang="pt-BR" sz="1600" b="1" dirty="0">
                <a:solidFill>
                  <a:schemeClr val="bg2">
                    <a:lumMod val="50000"/>
                  </a:schemeClr>
                </a:solidFill>
              </a:rPr>
              <a:t>2) </a:t>
            </a:r>
            <a:r>
              <a:rPr lang="pt-BR" sz="1600" dirty="0">
                <a:solidFill>
                  <a:schemeClr val="dk1"/>
                </a:solidFill>
              </a:rPr>
              <a:t>Quanto aos servidores públicos aposentados, sob regime geral da previdência, sem a integralidade do valor, o que ensejam redução em seus proventos de aposentadoria, os quais estariam imunes, podem permanecer em seus cargos após a aposentadoria espontânea? (sic) </a:t>
            </a:r>
          </a:p>
          <a:p>
            <a:pPr algn="just"/>
            <a:r>
              <a:rPr lang="pt-BR" sz="1600" b="1" dirty="0">
                <a:solidFill>
                  <a:schemeClr val="bg2">
                    <a:lumMod val="50000"/>
                  </a:schemeClr>
                </a:solidFill>
              </a:rPr>
              <a:t>3) </a:t>
            </a:r>
            <a:r>
              <a:rPr lang="pt-BR" sz="1600" dirty="0">
                <a:solidFill>
                  <a:schemeClr val="dk1"/>
                </a:solidFill>
              </a:rPr>
              <a:t>Em caso de impossibilidade de permanência, nos casos acima mencionados, a exoneração dos servidores nessas situações deve ser precedida por procedimento administrativo que assegure o contraditório e a ampla defesa?</a:t>
            </a:r>
          </a:p>
        </p:txBody>
      </p:sp>
    </p:spTree>
    <p:extLst>
      <p:ext uri="{BB962C8B-B14F-4D97-AF65-F5344CB8AC3E}">
        <p14:creationId xmlns:p14="http://schemas.microsoft.com/office/powerpoint/2010/main" val="38138037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pt-BR" dirty="0"/>
              <a:t>CONSULTA Nº 1077174</a:t>
            </a:r>
            <a:br>
              <a:rPr lang="pt-BR" dirty="0"/>
            </a:br>
            <a:r>
              <a:rPr lang="pt-BR" dirty="0"/>
              <a:t>Permanência no cargo</a:t>
            </a:r>
          </a:p>
        </p:txBody>
      </p:sp>
      <p:sp>
        <p:nvSpPr>
          <p:cNvPr id="3" name="Espaço Reservado para Conteúdo 2"/>
          <p:cNvSpPr>
            <a:spLocks noGrp="1"/>
          </p:cNvSpPr>
          <p:nvPr>
            <p:ph idx="1"/>
          </p:nvPr>
        </p:nvSpPr>
        <p:spPr>
          <a:xfrm>
            <a:off x="278296" y="4136073"/>
            <a:ext cx="6046732" cy="2582779"/>
          </a:xfrm>
          <a:ln>
            <a:solidFill>
              <a:schemeClr val="bg2">
                <a:lumMod val="75000"/>
              </a:schemeClr>
            </a:solidFill>
          </a:ln>
        </p:spPr>
        <p:txBody>
          <a:bodyPr>
            <a:normAutofit lnSpcReduction="10000"/>
          </a:bodyPr>
          <a:lstStyle/>
          <a:p>
            <a:pPr marL="0" indent="0" algn="just">
              <a:buNone/>
            </a:pPr>
            <a:r>
              <a:rPr lang="pt-BR" sz="1700" dirty="0">
                <a:solidFill>
                  <a:schemeClr val="dk1"/>
                </a:solidFill>
                <a:latin typeface="+mn-lt"/>
              </a:rPr>
              <a:t>CONSULTA. EC 103/19. ÂMBITO DE INCIDÊNCIA. REGIME CELETISTA. CONCESSÃO DA APOSENTADORIA. VEDAÇÃO DE PERMANÊNCIA NO CARGO. CONSULTA N. 1031459 INALTERADA. A disposição contida no art. 6º da Emenda Constitucional n. 103/19 tem como destinatários </a:t>
            </a:r>
            <a:r>
              <a:rPr lang="pt-BR" sz="1700" b="1" dirty="0">
                <a:solidFill>
                  <a:schemeClr val="dk1"/>
                </a:solidFill>
                <a:latin typeface="+mn-lt"/>
              </a:rPr>
              <a:t>os empregados públicos</a:t>
            </a:r>
            <a:r>
              <a:rPr lang="pt-BR" sz="1700" dirty="0">
                <a:solidFill>
                  <a:schemeClr val="dk1"/>
                </a:solidFill>
                <a:latin typeface="+mn-lt"/>
              </a:rPr>
              <a:t>, servidores submetidos ao regime jurídico celetista, razão pela qual não afeta o teor da Consulta n. 1031459, respondida em 21/8/2019, a qual tratou apenas dos servidores públicos estatutários.</a:t>
            </a:r>
          </a:p>
          <a:p>
            <a:endParaRPr lang="pt-BR" dirty="0"/>
          </a:p>
        </p:txBody>
      </p:sp>
      <p:sp>
        <p:nvSpPr>
          <p:cNvPr id="4" name="CaixaDeTexto 3"/>
          <p:cNvSpPr txBox="1"/>
          <p:nvPr/>
        </p:nvSpPr>
        <p:spPr>
          <a:xfrm>
            <a:off x="278296" y="2345635"/>
            <a:ext cx="6046732" cy="1661993"/>
          </a:xfrm>
          <a:prstGeom prst="rect">
            <a:avLst/>
          </a:prstGeom>
          <a:noFill/>
          <a:ln>
            <a:solidFill>
              <a:schemeClr val="bg2">
                <a:lumMod val="75000"/>
              </a:schemeClr>
            </a:solidFill>
          </a:ln>
        </p:spPr>
        <p:txBody>
          <a:bodyPr wrap="square" rtlCol="0">
            <a:spAutoFit/>
          </a:bodyPr>
          <a:lstStyle/>
          <a:p>
            <a:r>
              <a:rPr lang="pt-BR" sz="1700" b="1" dirty="0">
                <a:solidFill>
                  <a:schemeClr val="bg2">
                    <a:lumMod val="50000"/>
                  </a:schemeClr>
                </a:solidFill>
              </a:rPr>
              <a:t>QUESTIONAMENTO:</a:t>
            </a:r>
          </a:p>
          <a:p>
            <a:pPr algn="just"/>
            <a:r>
              <a:rPr lang="pt-BR" sz="1700" dirty="0">
                <a:solidFill>
                  <a:schemeClr val="dk1"/>
                </a:solidFill>
              </a:rPr>
              <a:t> Tendo em vista o texto da PEC 06/2019, aprovado em 2º turno no Senado, especificamente o Art. 6 º, qual o entendimento desse </a:t>
            </a:r>
            <a:r>
              <a:rPr lang="pt-BR" sz="1700" dirty="0" err="1">
                <a:solidFill>
                  <a:schemeClr val="dk1"/>
                </a:solidFill>
              </a:rPr>
              <a:t>Eg</a:t>
            </a:r>
            <a:r>
              <a:rPr lang="pt-BR" sz="1700" dirty="0">
                <a:solidFill>
                  <a:schemeClr val="dk1"/>
                </a:solidFill>
              </a:rPr>
              <a:t>. Tribunal diante da consulta nº. 1.031.459, respondida em Sessão Plenária do dia 21 de agosto de 2019. </a:t>
            </a:r>
          </a:p>
        </p:txBody>
      </p:sp>
      <p:sp>
        <p:nvSpPr>
          <p:cNvPr id="5" name="CaixaDeTexto 4">
            <a:extLst>
              <a:ext uri="{FF2B5EF4-FFF2-40B4-BE49-F238E27FC236}">
                <a16:creationId xmlns:a16="http://schemas.microsoft.com/office/drawing/2014/main" id="{0B8E7AA8-758A-48F2-A25B-79F8EA909665}"/>
              </a:ext>
            </a:extLst>
          </p:cNvPr>
          <p:cNvSpPr txBox="1"/>
          <p:nvPr/>
        </p:nvSpPr>
        <p:spPr>
          <a:xfrm>
            <a:off x="6771862" y="2517914"/>
            <a:ext cx="4903304" cy="4016484"/>
          </a:xfrm>
          <a:prstGeom prst="rect">
            <a:avLst/>
          </a:prstGeom>
          <a:noFill/>
          <a:ln>
            <a:solidFill>
              <a:schemeClr val="accent1"/>
            </a:solidFill>
          </a:ln>
        </p:spPr>
        <p:txBody>
          <a:bodyPr wrap="square" rtlCol="0">
            <a:spAutoFit/>
          </a:bodyPr>
          <a:lstStyle/>
          <a:p>
            <a:r>
              <a:rPr lang="pt-BR" sz="1700" b="1" dirty="0">
                <a:solidFill>
                  <a:schemeClr val="dk1"/>
                </a:solidFill>
              </a:rPr>
              <a:t>Art. 37 [...] da CRFB/88</a:t>
            </a:r>
          </a:p>
          <a:p>
            <a:pPr algn="just"/>
            <a:r>
              <a:rPr lang="pt-BR" sz="1700" b="1" dirty="0">
                <a:solidFill>
                  <a:schemeClr val="dk1"/>
                </a:solidFill>
              </a:rPr>
              <a:t>§ 14. </a:t>
            </a:r>
            <a:r>
              <a:rPr lang="pt-BR" sz="1700" dirty="0">
                <a:solidFill>
                  <a:schemeClr val="dk1"/>
                </a:solidFill>
              </a:rPr>
              <a:t>A aposentadoria concedida com a utilização de tempo de contribuição decorrente de </a:t>
            </a:r>
            <a:r>
              <a:rPr lang="pt-BR" sz="1700" dirty="0">
                <a:solidFill>
                  <a:srgbClr val="FF0000"/>
                </a:solidFill>
              </a:rPr>
              <a:t>cargo</a:t>
            </a:r>
            <a:r>
              <a:rPr lang="pt-BR" sz="1700" dirty="0">
                <a:solidFill>
                  <a:schemeClr val="dk1"/>
                </a:solidFill>
              </a:rPr>
              <a:t>, </a:t>
            </a:r>
            <a:r>
              <a:rPr lang="pt-BR" sz="1700" dirty="0">
                <a:solidFill>
                  <a:srgbClr val="FF0000"/>
                </a:solidFill>
              </a:rPr>
              <a:t>emprego</a:t>
            </a:r>
            <a:r>
              <a:rPr lang="pt-BR" sz="1700" dirty="0">
                <a:solidFill>
                  <a:schemeClr val="dk1"/>
                </a:solidFill>
              </a:rPr>
              <a:t> ou </a:t>
            </a:r>
            <a:r>
              <a:rPr lang="pt-BR" sz="1700" dirty="0">
                <a:solidFill>
                  <a:srgbClr val="FF0000"/>
                </a:solidFill>
              </a:rPr>
              <a:t>função pública</a:t>
            </a:r>
            <a:r>
              <a:rPr lang="pt-BR" sz="1700" dirty="0">
                <a:solidFill>
                  <a:schemeClr val="dk1"/>
                </a:solidFill>
              </a:rPr>
              <a:t>, inclusive do Regime Geral de Previdência Social, acarretará o rompimento do vínculo que gerou o referido tempo de contribuição.</a:t>
            </a:r>
          </a:p>
          <a:p>
            <a:pPr algn="just"/>
            <a:endParaRPr lang="pt-BR" sz="1700" dirty="0">
              <a:solidFill>
                <a:schemeClr val="dk1"/>
              </a:solidFill>
            </a:endParaRPr>
          </a:p>
          <a:p>
            <a:pPr algn="just"/>
            <a:r>
              <a:rPr lang="pt-BR" sz="1700" b="1" dirty="0">
                <a:solidFill>
                  <a:schemeClr val="dk1"/>
                </a:solidFill>
              </a:rPr>
              <a:t>Art. 6º da EC 103/2019. </a:t>
            </a:r>
            <a:r>
              <a:rPr lang="pt-BR" sz="1700" dirty="0">
                <a:solidFill>
                  <a:schemeClr val="dk1"/>
                </a:solidFill>
              </a:rPr>
              <a:t>O disposto no </a:t>
            </a:r>
            <a:r>
              <a:rPr lang="pt-BR" sz="1700" dirty="0">
                <a:solidFill>
                  <a:schemeClr val="dk1"/>
                </a:solidFill>
                <a:hlinkClick r:id="rId2">
                  <a:extLst>
                    <a:ext uri="{A12FA001-AC4F-418D-AE19-62706E023703}">
                      <ahyp:hlinkClr xmlns="" xmlns:ahyp="http://schemas.microsoft.com/office/drawing/2018/hyperlinkcolor" val="tx"/>
                    </a:ext>
                  </a:extLst>
                </a:hlinkClick>
              </a:rPr>
              <a:t>§ 14 do art. 37 da Constituição Federal</a:t>
            </a:r>
            <a:r>
              <a:rPr lang="pt-BR" sz="1700" dirty="0">
                <a:solidFill>
                  <a:schemeClr val="dk1"/>
                </a:solidFill>
              </a:rPr>
              <a:t> não se aplica a aposentadorias concedidas pelo Regime Geral de Previdência Social até a data de entrada em vigor desta Emenda Constitucional.</a:t>
            </a:r>
          </a:p>
        </p:txBody>
      </p:sp>
    </p:spTree>
    <p:extLst>
      <p:ext uri="{BB962C8B-B14F-4D97-AF65-F5344CB8AC3E}">
        <p14:creationId xmlns:p14="http://schemas.microsoft.com/office/powerpoint/2010/main" val="41264804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4953" y="698500"/>
            <a:ext cx="9335247" cy="982132"/>
          </a:xfrm>
        </p:spPr>
        <p:txBody>
          <a:bodyPr/>
          <a:lstStyle/>
          <a:p>
            <a:pPr algn="ctr"/>
            <a:r>
              <a:rPr lang="pt-BR" dirty="0"/>
              <a:t>CONSULTA Nº 1066775</a:t>
            </a:r>
            <a:br>
              <a:rPr lang="pt-BR" dirty="0"/>
            </a:br>
            <a:r>
              <a:rPr lang="pt-BR" dirty="0"/>
              <a:t>Complementação de aposentadoria  </a:t>
            </a:r>
          </a:p>
        </p:txBody>
      </p:sp>
      <p:sp>
        <p:nvSpPr>
          <p:cNvPr id="3" name="Espaço Reservado para Conteúdo 2"/>
          <p:cNvSpPr>
            <a:spLocks noGrp="1"/>
          </p:cNvSpPr>
          <p:nvPr>
            <p:ph idx="1"/>
          </p:nvPr>
        </p:nvSpPr>
        <p:spPr>
          <a:xfrm>
            <a:off x="304800" y="2336800"/>
            <a:ext cx="11455400" cy="4267200"/>
          </a:xfrm>
        </p:spPr>
        <p:txBody>
          <a:bodyPr>
            <a:normAutofit/>
          </a:bodyPr>
          <a:lstStyle/>
          <a:p>
            <a:pPr marL="0" indent="0" algn="just">
              <a:buNone/>
            </a:pPr>
            <a:r>
              <a:rPr lang="pt-BR" sz="1600" b="1" dirty="0">
                <a:solidFill>
                  <a:schemeClr val="bg2">
                    <a:lumMod val="50000"/>
                  </a:schemeClr>
                </a:solidFill>
                <a:latin typeface="+mn-lt"/>
              </a:rPr>
              <a:t>QUESTIONAMENTOS</a:t>
            </a:r>
            <a:r>
              <a:rPr lang="pt-BR" sz="1600" dirty="0">
                <a:solidFill>
                  <a:schemeClr val="dk1"/>
                </a:solidFill>
                <a:latin typeface="+mn-lt"/>
              </a:rPr>
              <a:t>:</a:t>
            </a:r>
            <a:r>
              <a:rPr lang="pt-BR" sz="1600" b="1" dirty="0">
                <a:solidFill>
                  <a:schemeClr val="dk1"/>
                </a:solidFill>
                <a:latin typeface="+mn-lt"/>
              </a:rPr>
              <a:t> </a:t>
            </a:r>
            <a:r>
              <a:rPr lang="pt-BR" sz="1600" b="1" dirty="0">
                <a:solidFill>
                  <a:schemeClr val="bg2">
                    <a:lumMod val="50000"/>
                  </a:schemeClr>
                </a:solidFill>
                <a:latin typeface="+mn-lt"/>
              </a:rPr>
              <a:t>1) </a:t>
            </a:r>
            <a:r>
              <a:rPr lang="pt-BR" sz="1600" dirty="0">
                <a:solidFill>
                  <a:schemeClr val="dk1"/>
                </a:solidFill>
                <a:latin typeface="+mn-lt"/>
              </a:rPr>
              <a:t>Servidores municipais estatutários vinculados ao regime geral de previdência, podem se aposentar voluntariamente pelo INSS e continuar exercendo atribuições de seus cargos efetivos ou a aposentadoria gera extinção do vínculo com o município? </a:t>
            </a:r>
            <a:r>
              <a:rPr lang="pt-BR" sz="1600" b="1" dirty="0">
                <a:solidFill>
                  <a:schemeClr val="bg2">
                    <a:lumMod val="50000"/>
                  </a:schemeClr>
                </a:solidFill>
                <a:latin typeface="+mn-lt"/>
              </a:rPr>
              <a:t>2) </a:t>
            </a:r>
            <a:r>
              <a:rPr lang="pt-BR" sz="1600" dirty="0">
                <a:solidFill>
                  <a:schemeClr val="dk1"/>
                </a:solidFill>
                <a:latin typeface="+mn-lt"/>
              </a:rPr>
              <a:t>Servidores municipais aposentados pelo regime geral de previdência (INSS) podem exercer cargos efetivos em município que não tem regime próprio de previdência? </a:t>
            </a:r>
            <a:r>
              <a:rPr lang="pt-BR" sz="1600" b="1" dirty="0">
                <a:solidFill>
                  <a:schemeClr val="bg2">
                    <a:lumMod val="50000"/>
                  </a:schemeClr>
                </a:solidFill>
                <a:latin typeface="+mn-lt"/>
              </a:rPr>
              <a:t>3) </a:t>
            </a:r>
            <a:r>
              <a:rPr lang="pt-BR" sz="1600" dirty="0">
                <a:solidFill>
                  <a:schemeClr val="dk1"/>
                </a:solidFill>
                <a:latin typeface="+mn-lt"/>
              </a:rPr>
              <a:t>Servidores municipais estatutários em exercício desde 2003 têm direito ao aposentar à integralidade. Estando vinculados ao regime geral de previdência, recebendo do INSS valor inferior aos da integralidade, podem exigir a diferença do município?</a:t>
            </a:r>
            <a:r>
              <a:rPr lang="pt-BR" sz="1600" b="1" dirty="0">
                <a:solidFill>
                  <a:schemeClr val="bg2">
                    <a:lumMod val="50000"/>
                  </a:schemeClr>
                </a:solidFill>
                <a:latin typeface="+mn-lt"/>
              </a:rPr>
              <a:t> 4) </a:t>
            </a:r>
            <a:r>
              <a:rPr lang="pt-BR" sz="1600" dirty="0">
                <a:solidFill>
                  <a:schemeClr val="dk1"/>
                </a:solidFill>
                <a:latin typeface="+mn-lt"/>
              </a:rPr>
              <a:t>Servidores municipais estatutários em exercício desde antes de 2003, vinculados ao INSS podem, após aposentadoria voluntária no INSS, continuar exercendo as atribuições de seus cargos efetivos até completar os requisitos para a integralidade? </a:t>
            </a:r>
            <a:r>
              <a:rPr lang="pt-BR" sz="1600" b="1" dirty="0">
                <a:solidFill>
                  <a:schemeClr val="bg2">
                    <a:lumMod val="50000"/>
                  </a:schemeClr>
                </a:solidFill>
                <a:latin typeface="+mn-lt"/>
              </a:rPr>
              <a:t>5) </a:t>
            </a:r>
            <a:r>
              <a:rPr lang="pt-BR" sz="1600" dirty="0">
                <a:solidFill>
                  <a:schemeClr val="dk1"/>
                </a:solidFill>
                <a:latin typeface="+mn-lt"/>
              </a:rPr>
              <a:t>Os Municípios possuem competência para criar contribuição a ser exigida dos servidores municipais estatutários que, vinculados ao INSS, irão se aposentar com direito à integralidade e receberão do INSS valor inferior ao da integralidade? </a:t>
            </a:r>
            <a:r>
              <a:rPr lang="pt-BR" sz="1600" b="1" dirty="0">
                <a:solidFill>
                  <a:schemeClr val="bg2">
                    <a:lumMod val="50000"/>
                  </a:schemeClr>
                </a:solidFill>
                <a:latin typeface="+mn-lt"/>
              </a:rPr>
              <a:t>6) </a:t>
            </a:r>
            <a:r>
              <a:rPr lang="pt-BR" sz="1600" dirty="0">
                <a:solidFill>
                  <a:schemeClr val="dk1"/>
                </a:solidFill>
                <a:latin typeface="+mn-lt"/>
              </a:rPr>
              <a:t>Município possui competência para criar contribuição a ser exigida de servidores municipais estatutários inativos e pensionistas que vinculados ao INSS se aposentaram com direito à integralidade e recebem valor inferior ao da integralidade?</a:t>
            </a:r>
            <a:r>
              <a:rPr lang="pt-BR" sz="1600" b="1" dirty="0">
                <a:solidFill>
                  <a:schemeClr val="bg2">
                    <a:lumMod val="50000"/>
                  </a:schemeClr>
                </a:solidFill>
                <a:latin typeface="+mn-lt"/>
              </a:rPr>
              <a:t> 7) </a:t>
            </a:r>
            <a:r>
              <a:rPr lang="pt-BR" sz="1600" dirty="0">
                <a:solidFill>
                  <a:schemeClr val="dk1"/>
                </a:solidFill>
                <a:latin typeface="+mn-lt"/>
              </a:rPr>
              <a:t>Servidores municipais aposentados pelo INSS, exercendo cargos efetivos em município que não tem regime próprio de previdência, quando doentes e afastados por mais de 15 dias, devem ser remunerados no período de afastamento pelo município?</a:t>
            </a:r>
          </a:p>
        </p:txBody>
      </p:sp>
    </p:spTree>
    <p:extLst>
      <p:ext uri="{BB962C8B-B14F-4D97-AF65-F5344CB8AC3E}">
        <p14:creationId xmlns:p14="http://schemas.microsoft.com/office/powerpoint/2010/main" val="17806529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8043F1-9111-4E82-87F4-5D53028867F2}"/>
              </a:ext>
            </a:extLst>
          </p:cNvPr>
          <p:cNvSpPr>
            <a:spLocks noGrp="1"/>
          </p:cNvSpPr>
          <p:nvPr>
            <p:ph type="title"/>
          </p:nvPr>
        </p:nvSpPr>
        <p:spPr>
          <a:xfrm>
            <a:off x="1260971" y="838200"/>
            <a:ext cx="8761413" cy="706964"/>
          </a:xfrm>
        </p:spPr>
        <p:txBody>
          <a:bodyPr/>
          <a:lstStyle/>
          <a:p>
            <a:pPr algn="ctr"/>
            <a:r>
              <a:rPr lang="pt-BR" dirty="0"/>
              <a:t>Onde pesquisar?</a:t>
            </a:r>
          </a:p>
        </p:txBody>
      </p:sp>
      <p:pic>
        <p:nvPicPr>
          <p:cNvPr id="11" name="Espaço Reservado para Conteúdo 10">
            <a:extLst>
              <a:ext uri="{FF2B5EF4-FFF2-40B4-BE49-F238E27FC236}">
                <a16:creationId xmlns:a16="http://schemas.microsoft.com/office/drawing/2014/main" id="{045BD2FC-0B13-4222-B72C-836566EB47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4853" y="1545164"/>
            <a:ext cx="7793647" cy="5038227"/>
          </a:xfrm>
        </p:spPr>
      </p:pic>
      <p:sp>
        <p:nvSpPr>
          <p:cNvPr id="12" name="Retângulo 11">
            <a:extLst>
              <a:ext uri="{FF2B5EF4-FFF2-40B4-BE49-F238E27FC236}">
                <a16:creationId xmlns:a16="http://schemas.microsoft.com/office/drawing/2014/main" id="{F0C93E2F-C74E-4386-BBB6-0C65C212153E}"/>
              </a:ext>
            </a:extLst>
          </p:cNvPr>
          <p:cNvSpPr/>
          <p:nvPr/>
        </p:nvSpPr>
        <p:spPr>
          <a:xfrm>
            <a:off x="1744854" y="3101009"/>
            <a:ext cx="4139112" cy="16962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82F9F111-707C-41BC-9AA7-71D9BD5315D2}"/>
              </a:ext>
            </a:extLst>
          </p:cNvPr>
          <p:cNvSpPr/>
          <p:nvPr/>
        </p:nvSpPr>
        <p:spPr>
          <a:xfrm>
            <a:off x="3737112" y="1749287"/>
            <a:ext cx="3564835" cy="50284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www.tce.mg.gov.br</a:t>
            </a:r>
          </a:p>
        </p:txBody>
      </p:sp>
      <p:cxnSp>
        <p:nvCxnSpPr>
          <p:cNvPr id="15" name="Conector de Seta Reta 14">
            <a:extLst>
              <a:ext uri="{FF2B5EF4-FFF2-40B4-BE49-F238E27FC236}">
                <a16:creationId xmlns:a16="http://schemas.microsoft.com/office/drawing/2014/main" id="{CD95DEDB-2C2F-404D-AEA5-92AEEF322AB8}"/>
              </a:ext>
            </a:extLst>
          </p:cNvPr>
          <p:cNvCxnSpPr>
            <a:cxnSpLocks/>
          </p:cNvCxnSpPr>
          <p:nvPr/>
        </p:nvCxnSpPr>
        <p:spPr>
          <a:xfrm>
            <a:off x="1260971" y="4174435"/>
            <a:ext cx="983724"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de Seta Reta 16">
            <a:extLst>
              <a:ext uri="{FF2B5EF4-FFF2-40B4-BE49-F238E27FC236}">
                <a16:creationId xmlns:a16="http://schemas.microsoft.com/office/drawing/2014/main" id="{91FCDE44-A48E-49CB-88A3-509B671339EF}"/>
              </a:ext>
            </a:extLst>
          </p:cNvPr>
          <p:cNvCxnSpPr>
            <a:cxnSpLocks/>
          </p:cNvCxnSpPr>
          <p:nvPr/>
        </p:nvCxnSpPr>
        <p:spPr>
          <a:xfrm>
            <a:off x="2645823" y="2020956"/>
            <a:ext cx="983724"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5885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8043F1-9111-4E82-87F4-5D53028867F2}"/>
              </a:ext>
            </a:extLst>
          </p:cNvPr>
          <p:cNvSpPr>
            <a:spLocks noGrp="1"/>
          </p:cNvSpPr>
          <p:nvPr>
            <p:ph type="title"/>
          </p:nvPr>
        </p:nvSpPr>
        <p:spPr>
          <a:xfrm>
            <a:off x="1433249" y="610565"/>
            <a:ext cx="8761413" cy="706964"/>
          </a:xfrm>
        </p:spPr>
        <p:txBody>
          <a:bodyPr/>
          <a:lstStyle/>
          <a:p>
            <a:pPr algn="ctr"/>
            <a:r>
              <a:rPr lang="pt-BR" dirty="0"/>
              <a:t>Onde pesquisar?</a:t>
            </a:r>
          </a:p>
        </p:txBody>
      </p:sp>
      <p:sp>
        <p:nvSpPr>
          <p:cNvPr id="13" name="Retângulo 12">
            <a:extLst>
              <a:ext uri="{FF2B5EF4-FFF2-40B4-BE49-F238E27FC236}">
                <a16:creationId xmlns:a16="http://schemas.microsoft.com/office/drawing/2014/main" id="{82F9F111-707C-41BC-9AA7-71D9BD5315D2}"/>
              </a:ext>
            </a:extLst>
          </p:cNvPr>
          <p:cNvSpPr/>
          <p:nvPr/>
        </p:nvSpPr>
        <p:spPr>
          <a:xfrm>
            <a:off x="4031537" y="1330740"/>
            <a:ext cx="3564835" cy="50284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rPr>
              <a:t>www.tce.mg.gov.br</a:t>
            </a:r>
          </a:p>
        </p:txBody>
      </p:sp>
      <p:pic>
        <p:nvPicPr>
          <p:cNvPr id="6" name="Imagem 5">
            <a:extLst>
              <a:ext uri="{FF2B5EF4-FFF2-40B4-BE49-F238E27FC236}">
                <a16:creationId xmlns:a16="http://schemas.microsoft.com/office/drawing/2014/main" id="{980B0798-0331-42D9-B5C7-390AFF6C4A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142" y="2011269"/>
            <a:ext cx="11241837" cy="3846192"/>
          </a:xfrm>
          <a:prstGeom prst="rect">
            <a:avLst/>
          </a:prstGeom>
        </p:spPr>
      </p:pic>
      <p:sp>
        <p:nvSpPr>
          <p:cNvPr id="7" name="Retângulo 6">
            <a:extLst>
              <a:ext uri="{FF2B5EF4-FFF2-40B4-BE49-F238E27FC236}">
                <a16:creationId xmlns:a16="http://schemas.microsoft.com/office/drawing/2014/main" id="{8D9273E2-DFE9-4254-A581-2A8C72D94D07}"/>
              </a:ext>
            </a:extLst>
          </p:cNvPr>
          <p:cNvSpPr/>
          <p:nvPr/>
        </p:nvSpPr>
        <p:spPr>
          <a:xfrm>
            <a:off x="8030817" y="2504661"/>
            <a:ext cx="1855305" cy="32070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9" name="Conector de Seta Reta 8">
            <a:extLst>
              <a:ext uri="{FF2B5EF4-FFF2-40B4-BE49-F238E27FC236}">
                <a16:creationId xmlns:a16="http://schemas.microsoft.com/office/drawing/2014/main" id="{8B01D45B-96BB-45D5-8CBD-A91248CC3E41}"/>
              </a:ext>
            </a:extLst>
          </p:cNvPr>
          <p:cNvCxnSpPr/>
          <p:nvPr/>
        </p:nvCxnSpPr>
        <p:spPr>
          <a:xfrm flipH="1">
            <a:off x="10022384" y="1545164"/>
            <a:ext cx="592607" cy="81372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2705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8043F1-9111-4E82-87F4-5D53028867F2}"/>
              </a:ext>
            </a:extLst>
          </p:cNvPr>
          <p:cNvSpPr>
            <a:spLocks noGrp="1"/>
          </p:cNvSpPr>
          <p:nvPr>
            <p:ph type="title"/>
          </p:nvPr>
        </p:nvSpPr>
        <p:spPr>
          <a:xfrm>
            <a:off x="1260971" y="838200"/>
            <a:ext cx="8761413" cy="706964"/>
          </a:xfrm>
        </p:spPr>
        <p:txBody>
          <a:bodyPr/>
          <a:lstStyle/>
          <a:p>
            <a:pPr algn="ctr"/>
            <a:r>
              <a:rPr lang="pt-BR" dirty="0"/>
              <a:t>Onde pesquisar?</a:t>
            </a:r>
          </a:p>
        </p:txBody>
      </p:sp>
      <p:pic>
        <p:nvPicPr>
          <p:cNvPr id="7" name="Espaço Reservado para Conteúdo 6">
            <a:extLst>
              <a:ext uri="{FF2B5EF4-FFF2-40B4-BE49-F238E27FC236}">
                <a16:creationId xmlns:a16="http://schemas.microsoft.com/office/drawing/2014/main" id="{99AC9BD1-C6A8-4C46-8588-9D25F07711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077" y="1545164"/>
            <a:ext cx="11237845" cy="4970782"/>
          </a:xfrm>
        </p:spPr>
      </p:pic>
    </p:spTree>
    <p:extLst>
      <p:ext uri="{BB962C8B-B14F-4D97-AF65-F5344CB8AC3E}">
        <p14:creationId xmlns:p14="http://schemas.microsoft.com/office/powerpoint/2010/main" val="2533727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0EC02-7DD9-4B68-931B-56E04C8B52B2}"/>
              </a:ext>
            </a:extLst>
          </p:cNvPr>
          <p:cNvSpPr>
            <a:spLocks noGrp="1"/>
          </p:cNvSpPr>
          <p:nvPr>
            <p:ph type="title"/>
          </p:nvPr>
        </p:nvSpPr>
        <p:spPr/>
        <p:txBody>
          <a:bodyPr/>
          <a:lstStyle/>
          <a:p>
            <a:pPr algn="ctr"/>
            <a:r>
              <a:rPr lang="pt-BR" dirty="0"/>
              <a:t>Agradecimento</a:t>
            </a:r>
          </a:p>
        </p:txBody>
      </p:sp>
      <p:pic>
        <p:nvPicPr>
          <p:cNvPr id="4" name="Picture 2">
            <a:extLst>
              <a:ext uri="{FF2B5EF4-FFF2-40B4-BE49-F238E27FC236}">
                <a16:creationId xmlns:a16="http://schemas.microsoft.com/office/drawing/2014/main" id="{6E7E253F-8576-426D-B1B6-A779A23EFFA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60893" y="2313858"/>
            <a:ext cx="5358375" cy="3551237"/>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 descr="logo_assinatura">
            <a:extLst>
              <a:ext uri="{FF2B5EF4-FFF2-40B4-BE49-F238E27FC236}">
                <a16:creationId xmlns:a16="http://schemas.microsoft.com/office/drawing/2014/main" id="{FB8821F3-426A-44CA-9602-7DBB93C809DC}"/>
              </a:ext>
            </a:extLst>
          </p:cNvPr>
          <p:cNvSpPr>
            <a:spLocks noChangeAspect="1" noChangeArrowheads="1"/>
          </p:cNvSpPr>
          <p:nvPr/>
        </p:nvSpPr>
        <p:spPr bwMode="auto">
          <a:xfrm>
            <a:off x="5943600" y="3276600"/>
            <a:ext cx="1967948" cy="196794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 name="AutoShape 4" descr="logo_assinatura">
            <a:extLst>
              <a:ext uri="{FF2B5EF4-FFF2-40B4-BE49-F238E27FC236}">
                <a16:creationId xmlns:a16="http://schemas.microsoft.com/office/drawing/2014/main" id="{C14473AF-25CC-4C36-9544-D4C16038A36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8" name="AutoShape 8" descr="logo_assinatura">
            <a:extLst>
              <a:ext uri="{FF2B5EF4-FFF2-40B4-BE49-F238E27FC236}">
                <a16:creationId xmlns:a16="http://schemas.microsoft.com/office/drawing/2014/main" id="{696C471E-FD22-4F32-8A37-FBDE3118F07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9" name="Imagem 8">
            <a:extLst>
              <a:ext uri="{FF2B5EF4-FFF2-40B4-BE49-F238E27FC236}">
                <a16:creationId xmlns:a16="http://schemas.microsoft.com/office/drawing/2014/main" id="{FE9C32DA-40C7-4693-9CCE-6485E6CC0618}"/>
              </a:ext>
            </a:extLst>
          </p:cNvPr>
          <p:cNvPicPr>
            <a:picLocks noChangeAspect="1"/>
          </p:cNvPicPr>
          <p:nvPr/>
        </p:nvPicPr>
        <p:blipFill rotWithShape="1">
          <a:blip r:embed="rId3"/>
          <a:srcRect r="24164"/>
          <a:stretch/>
        </p:blipFill>
        <p:spPr>
          <a:xfrm>
            <a:off x="110935" y="5426938"/>
            <a:ext cx="3161799" cy="1249017"/>
          </a:xfrm>
          <a:prstGeom prst="rect">
            <a:avLst/>
          </a:prstGeom>
        </p:spPr>
      </p:pic>
      <p:sp>
        <p:nvSpPr>
          <p:cNvPr id="3" name="CaixaDeTexto 2">
            <a:extLst>
              <a:ext uri="{FF2B5EF4-FFF2-40B4-BE49-F238E27FC236}">
                <a16:creationId xmlns:a16="http://schemas.microsoft.com/office/drawing/2014/main" id="{D0661ED6-78B0-445E-85BE-A4E214B602E8}"/>
              </a:ext>
            </a:extLst>
          </p:cNvPr>
          <p:cNvSpPr txBox="1"/>
          <p:nvPr/>
        </p:nvSpPr>
        <p:spPr>
          <a:xfrm>
            <a:off x="7911548" y="5837305"/>
            <a:ext cx="5943600" cy="1231106"/>
          </a:xfrm>
          <a:prstGeom prst="rect">
            <a:avLst/>
          </a:prstGeom>
          <a:noFill/>
        </p:spPr>
        <p:txBody>
          <a:bodyPr wrap="square" rtlCol="0">
            <a:spAutoFit/>
          </a:bodyPr>
          <a:lstStyle/>
          <a:p>
            <a:r>
              <a:rPr lang="pt-BR" sz="1400" b="1" dirty="0"/>
              <a:t>Fabiano Murilo Melo</a:t>
            </a:r>
          </a:p>
          <a:p>
            <a:pPr algn="just"/>
            <a:r>
              <a:rPr lang="pt-BR" sz="1400" dirty="0"/>
              <a:t>Coordenador de Auditoria de Atos de Pessoal</a:t>
            </a:r>
          </a:p>
          <a:p>
            <a:pPr algn="just"/>
            <a:r>
              <a:rPr lang="pt-BR" sz="1400" dirty="0"/>
              <a:t>Diretoria de Fiscalização de Atos de Pessoal</a:t>
            </a:r>
          </a:p>
          <a:p>
            <a:pPr algn="just"/>
            <a:r>
              <a:rPr lang="pt-BR" sz="1400" dirty="0"/>
              <a:t>Tribunal de Contas do Estado de Minas Gerais</a:t>
            </a:r>
          </a:p>
          <a:p>
            <a:endParaRPr lang="pt-BR" dirty="0"/>
          </a:p>
        </p:txBody>
      </p:sp>
    </p:spTree>
    <p:extLst>
      <p:ext uri="{BB962C8B-B14F-4D97-AF65-F5344CB8AC3E}">
        <p14:creationId xmlns:p14="http://schemas.microsoft.com/office/powerpoint/2010/main" val="6738641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Íon - Sala da Diretoria">
  <a:themeElements>
    <a:clrScheme name="Azul Quen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Íon - Sala da Diretoria">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Íon - Sala da Diretoria">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TM04033921[[fn=Damasco]]</Template>
  <TotalTime>2871</TotalTime>
  <Words>4112</Words>
  <Application>Microsoft Office PowerPoint</Application>
  <PresentationFormat>Widescreen</PresentationFormat>
  <Paragraphs>194</Paragraphs>
  <Slides>48</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48</vt:i4>
      </vt:variant>
    </vt:vector>
  </HeadingPairs>
  <TitlesOfParts>
    <vt:vector size="55" baseType="lpstr">
      <vt:lpstr>Arial</vt:lpstr>
      <vt:lpstr>Arial Black</vt:lpstr>
      <vt:lpstr>Calibri</vt:lpstr>
      <vt:lpstr>Century Gothic</vt:lpstr>
      <vt:lpstr>Wingdings</vt:lpstr>
      <vt:lpstr>Wingdings 3</vt:lpstr>
      <vt:lpstr>Íon - Sala da Diretoria</vt:lpstr>
      <vt:lpstr>Regimes Próprios de Previdência e  o Controle Externo </vt:lpstr>
      <vt:lpstr>O que é controle?</vt:lpstr>
      <vt:lpstr>Conceito</vt:lpstr>
      <vt:lpstr>Controle quanto ao posicionamento</vt:lpstr>
      <vt:lpstr>Controle Externo</vt:lpstr>
      <vt:lpstr>Competência e jurisdição</vt:lpstr>
      <vt:lpstr>Dever de prestar contas</vt:lpstr>
      <vt:lpstr>Competência e jurisdição Lei Orgânica do TCEMG</vt:lpstr>
      <vt:lpstr>Funções dos Tribunais de Contas</vt:lpstr>
      <vt:lpstr>Funções dos Tribunais de Contas</vt:lpstr>
      <vt:lpstr>Funções dos Tribunais de Contas</vt:lpstr>
      <vt:lpstr>Funções dos Tribunais de Contas</vt:lpstr>
      <vt:lpstr>Função Fiscalizadora</vt:lpstr>
      <vt:lpstr>FISCAP – CONCESSÃO</vt:lpstr>
      <vt:lpstr>FISCAP – CONCESSÃO</vt:lpstr>
      <vt:lpstr>Apresentação do PowerPoint</vt:lpstr>
      <vt:lpstr>CAPMG</vt:lpstr>
      <vt:lpstr>CAPMG</vt:lpstr>
      <vt:lpstr>Malhas eletrônicas de fiscalização</vt:lpstr>
      <vt:lpstr>Malhas eletrônicas de fiscalização</vt:lpstr>
      <vt:lpstr>Malhas eletrônicas de fiscalização</vt:lpstr>
      <vt:lpstr>Malhas eletrônicas de fiscalização</vt:lpstr>
      <vt:lpstr>Módulo de acompanhamento</vt:lpstr>
      <vt:lpstr>Tela inicial</vt:lpstr>
      <vt:lpstr>Pesquisa Agente Público</vt:lpstr>
      <vt:lpstr>Remuneração Detalhada</vt:lpstr>
      <vt:lpstr>Outras Informações</vt:lpstr>
      <vt:lpstr>Módulo de acompanhamento Opção – Menu </vt:lpstr>
      <vt:lpstr>Malhas eletrônicas de fiscalização</vt:lpstr>
      <vt:lpstr>Módulo de acompanhamento de indícios de irregularidades</vt:lpstr>
      <vt:lpstr>Selecione a malha desejada</vt:lpstr>
      <vt:lpstr>Medidas a responder</vt:lpstr>
      <vt:lpstr>Medidas a responder</vt:lpstr>
      <vt:lpstr>Medidas a responder</vt:lpstr>
      <vt:lpstr>PONTOS DE ATENÇÃO</vt:lpstr>
      <vt:lpstr>Função Consultiva</vt:lpstr>
      <vt:lpstr>Consultas respondidas pelo TCEMG</vt:lpstr>
      <vt:lpstr>CONSULTA Nº 1084249 Benefícios previdenciários</vt:lpstr>
      <vt:lpstr>CONSULTA Nº 986502 Contagem de Tempo de Serviço</vt:lpstr>
      <vt:lpstr>CONSULTA Nº 944577 Serviço Público</vt:lpstr>
      <vt:lpstr>Apresentação do PowerPoint</vt:lpstr>
      <vt:lpstr>CONSULTA Nº 1031459 Permanência no cargo após aposentadoria</vt:lpstr>
      <vt:lpstr>CONSULTA Nº 1077174 Permanência no cargo</vt:lpstr>
      <vt:lpstr>CONSULTA Nº 1066775 Complementação de aposentadoria  </vt:lpstr>
      <vt:lpstr>Onde pesquisar?</vt:lpstr>
      <vt:lpstr>Onde pesquisar?</vt:lpstr>
      <vt:lpstr>Onde pesquisar?</vt:lpstr>
      <vt:lpstr>Agradecimento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Regimes próprios de previdência e o controle externo </dc:title>
  <dc:creator>FABIANO MURILO MELO</dc:creator>
  <cp:lastModifiedBy>marcelo</cp:lastModifiedBy>
  <cp:revision>27</cp:revision>
  <dcterms:created xsi:type="dcterms:W3CDTF">2021-09-17T18:41:24Z</dcterms:created>
  <dcterms:modified xsi:type="dcterms:W3CDTF">2021-10-21T15:52:09Z</dcterms:modified>
</cp:coreProperties>
</file>