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54" r:id="rId2"/>
    <p:sldId id="507" r:id="rId3"/>
    <p:sldId id="619" r:id="rId4"/>
    <p:sldId id="620" r:id="rId5"/>
    <p:sldId id="624" r:id="rId6"/>
    <p:sldId id="506" r:id="rId7"/>
    <p:sldId id="582" r:id="rId8"/>
    <p:sldId id="618" r:id="rId9"/>
    <p:sldId id="583" r:id="rId10"/>
    <p:sldId id="621" r:id="rId11"/>
    <p:sldId id="617" r:id="rId12"/>
    <p:sldId id="622" r:id="rId13"/>
    <p:sldId id="612" r:id="rId14"/>
    <p:sldId id="614" r:id="rId15"/>
    <p:sldId id="623" r:id="rId16"/>
    <p:sldId id="616" r:id="rId17"/>
    <p:sldId id="588" r:id="rId18"/>
    <p:sldId id="589" r:id="rId19"/>
    <p:sldId id="590" r:id="rId20"/>
    <p:sldId id="591" r:id="rId21"/>
    <p:sldId id="592" r:id="rId22"/>
    <p:sldId id="603" r:id="rId23"/>
    <p:sldId id="629" r:id="rId24"/>
    <p:sldId id="630" r:id="rId25"/>
    <p:sldId id="631" r:id="rId26"/>
    <p:sldId id="595" r:id="rId27"/>
    <p:sldId id="596" r:id="rId28"/>
    <p:sldId id="625" r:id="rId29"/>
    <p:sldId id="593" r:id="rId30"/>
    <p:sldId id="626" r:id="rId31"/>
    <p:sldId id="632" r:id="rId32"/>
    <p:sldId id="633" r:id="rId33"/>
    <p:sldId id="600" r:id="rId34"/>
  </p:sldIdLst>
  <p:sldSz cx="12192000" cy="6858000"/>
  <p:notesSz cx="6788150" cy="99234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2639AC"/>
    <a:srgbClr val="FF6600"/>
    <a:srgbClr val="FFCC00"/>
    <a:srgbClr val="FFFDAD"/>
    <a:srgbClr val="A7FBC1"/>
    <a:srgbClr val="99FF99"/>
    <a:srgbClr val="C4D7FC"/>
    <a:srgbClr val="833AC6"/>
    <a:srgbClr val="126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82" autoAdjust="0"/>
    <p:restoredTop sz="91363" autoAdjust="0"/>
  </p:normalViewPr>
  <p:slideViewPr>
    <p:cSldViewPr>
      <p:cViewPr varScale="1">
        <p:scale>
          <a:sx n="61" d="100"/>
          <a:sy n="61" d="100"/>
        </p:scale>
        <p:origin x="628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notesViewPr>
    <p:cSldViewPr>
      <p:cViewPr varScale="1">
        <p:scale>
          <a:sx n="50" d="100"/>
          <a:sy n="50" d="100"/>
        </p:scale>
        <p:origin x="288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9147EF-9B4B-4DAB-8232-5C3B1A1FBE19}" type="datetimeFigureOut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08AE60-5498-40C1-9B4A-47D99611B4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235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CC53B7-631C-42E0-A78B-1ADAB8687602}" type="datetimeFigureOut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8499" y="4713368"/>
            <a:ext cx="5431154" cy="4465796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FDCEBD-067D-4BC9-B2DC-569E0D54A90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0286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9010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9853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410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8481-E2CF-4B9C-9D55-4D10CE4E4FBF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08EADF9-55F0-43ED-ADDB-3CD5CBA8D09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6347647"/>
      </p:ext>
    </p:extLst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2113558"/>
            <a:ext cx="10972800" cy="4425355"/>
          </a:xfrm>
        </p:spPr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E4905-98AB-4EA4-AE65-BF15BFAA5F5B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2F3EFF-9904-46D8-B353-A03427DBF4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156659"/>
      </p:ext>
    </p:extLst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FA588-4612-4B45-A279-8A2836640325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4240DF9-2625-480A-9595-0E2DB555426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7683715"/>
      </p:ext>
    </p:extLst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11106150" y="6356350"/>
            <a:ext cx="384175" cy="501650"/>
          </a:xfrm>
          <a:prstGeom prst="rect">
            <a:avLst/>
          </a:prstGeom>
          <a:solidFill>
            <a:srgbClr val="92D05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FD057-4529-465F-B3AB-65427984E81B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76AB2D7-B403-46D6-80F9-1984EF4B06E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1452458"/>
      </p:ext>
    </p:extLst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BDF3-FA67-4FB8-8C9F-29031D6232B9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9351D5-6E18-473B-A7C7-C74881B7A96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375384"/>
      </p:ext>
    </p:extLst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66D-D273-405D-955F-E2131615A4FA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A5FF7-F4F9-4A83-8474-3FB09CA0A2D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2419281"/>
      </p:ext>
    </p:extLst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992D2-D71D-4A16-B7A9-E0E809AF93AE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8CB0-C7B4-4243-9295-7A049A9819D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886418"/>
      </p:ext>
    </p:extLst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0779B-A61C-4EA7-AE9A-3F061EB8E9CD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5ECDA-94A9-431C-95D6-AEF2D10A71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1470353"/>
      </p:ext>
    </p:extLst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C977-11EC-4FB6-89EE-84604BA8D529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3FE5E-4C99-4898-851F-BBD0E2E6301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5610433"/>
      </p:ext>
    </p:extLst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1079-82E6-48CD-AC24-E7A120086550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A0C1-2709-4426-9CE8-99A3FD03533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4662712"/>
      </p:ext>
    </p:extLst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0EDD3-609C-480E-A86C-CDC3736D2513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07A7-8162-4779-9E67-1EAB74E9D1B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3511498"/>
      </p:ext>
    </p:extLst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" y="0"/>
            <a:ext cx="12165724" cy="6858000"/>
          </a:xfrm>
          <a:prstGeom prst="rect">
            <a:avLst/>
          </a:prstGeom>
        </p:spPr>
      </p:pic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557213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700213"/>
            <a:ext cx="1097280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os estilos do texto mestre</a:t>
            </a:r>
          </a:p>
          <a:p>
            <a:pPr lvl="1"/>
            <a:r>
              <a:rPr lang="pt-BR" altLang="es-ES" dirty="0"/>
              <a:t>Segundo nível</a:t>
            </a:r>
          </a:p>
          <a:p>
            <a:pPr lvl="2"/>
            <a:r>
              <a:rPr lang="pt-BR" altLang="es-ES" dirty="0"/>
              <a:t>Terceiro nível</a:t>
            </a:r>
          </a:p>
          <a:p>
            <a:pPr lvl="3"/>
            <a:r>
              <a:rPr lang="pt-BR" altLang="es-ES" dirty="0"/>
              <a:t>Quarto nível</a:t>
            </a:r>
          </a:p>
          <a:p>
            <a:pPr lvl="4"/>
            <a:r>
              <a:rPr lang="pt-BR" altLang="es-ES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81D973-6665-4EE4-BA17-4057A55FD744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8BE0F2-8142-4B56-8E1D-9C551566253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ransition spd="slow">
    <p:circl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1271464" y="836712"/>
            <a:ext cx="936104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60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endParaRPr lang="pt-BR" sz="4800" b="1" u="sng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r>
              <a:rPr lang="pt-BR" sz="3600" b="1" dirty="0"/>
              <a:t>Certificação dos dirigentes, conselheiros, gestores de recursos e membros do comitê de investimentos</a:t>
            </a:r>
            <a:endParaRPr lang="pt-BR" sz="3600" b="1" u="sng" dirty="0"/>
          </a:p>
          <a:p>
            <a:endParaRPr lang="pt-BR" sz="2800" b="1" dirty="0">
              <a:latin typeface="Calibri" panose="020F0502020204030204" pitchFamily="34" charset="0"/>
            </a:endParaRPr>
          </a:p>
          <a:p>
            <a:endParaRPr lang="pt-BR" sz="2800" b="1" dirty="0">
              <a:latin typeface="Calibri" panose="020F0502020204030204" pitchFamily="34" charset="0"/>
            </a:endParaRPr>
          </a:p>
          <a:p>
            <a:endParaRPr lang="pt-BR" sz="2800" b="1" dirty="0">
              <a:latin typeface="Calibri" panose="020F0502020204030204" pitchFamily="34" charset="0"/>
            </a:endParaRPr>
          </a:p>
          <a:p>
            <a:endParaRPr lang="pt-BR" sz="2800" b="1" dirty="0">
              <a:latin typeface="Calibri" panose="020F0502020204030204" pitchFamily="34" charset="0"/>
            </a:endParaRPr>
          </a:p>
          <a:p>
            <a:pPr algn="ctr"/>
            <a:r>
              <a:rPr lang="pt-BR" sz="2800" b="1" dirty="0">
                <a:latin typeface="Calibri" panose="020F0502020204030204" pitchFamily="34" charset="0"/>
              </a:rPr>
              <a:t>AMEPREM, BH/MG, 21/10/2021</a:t>
            </a:r>
          </a:p>
          <a:p>
            <a:endParaRPr lang="pt-BR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69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19336" y="764704"/>
            <a:ext cx="11928648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/>
              <a:t>Portaria nº 9.907, de 14 de abril de 2020</a:t>
            </a:r>
            <a:r>
              <a:rPr lang="pt-BR" sz="2400" dirty="0"/>
              <a:t> regulamentou o art. 8º-B, da Lei nº 9.717, de 1998, estabelecendo os </a:t>
            </a:r>
            <a:r>
              <a:rPr lang="pt-BR" sz="2400" b="1" u="sng" dirty="0"/>
              <a:t>requisitos mínimos</a:t>
            </a:r>
            <a:r>
              <a:rPr lang="pt-BR" sz="2400" dirty="0"/>
              <a:t> para nomeação ou permanência dos dirigentes da unidade gestora e conselheiros (requisitos pessoais e técnicos):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i="1" dirty="0"/>
              <a:t>ANTECEDENTES</a:t>
            </a:r>
            <a:r>
              <a:rPr lang="pt-BR" sz="2000" i="1" dirty="0"/>
              <a:t> (</a:t>
            </a:r>
            <a:r>
              <a:rPr lang="pt-BR" sz="2000" i="1" u="sng" dirty="0"/>
              <a:t>todos</a:t>
            </a:r>
            <a:r>
              <a:rPr lang="pt-BR" sz="2000" i="1" dirty="0"/>
              <a:t>, certidões negativas de antecedentes criminais das Justiças Estadual e Federal e declaração de não incidência nas situações de inelegibilidade (Anexo I da Portaria nº 9.907, de 2020), a cada 2 anos a partir da última validação). </a:t>
            </a:r>
            <a:r>
              <a:rPr lang="pt-BR" sz="2000" b="1" i="1" dirty="0"/>
              <a:t>Vigente a partir de 27/06/2020 </a:t>
            </a:r>
            <a:r>
              <a:rPr lang="pt-BR" sz="2000" i="1" dirty="0"/>
              <a:t>-</a:t>
            </a:r>
            <a:r>
              <a:rPr lang="pt-BR" sz="2000" b="1" i="1" dirty="0"/>
              <a:t> </a:t>
            </a:r>
            <a:r>
              <a:rPr lang="pt-BR" i="1" dirty="0"/>
              <a:t>60 dias, contados da publicação da Portaria.</a:t>
            </a:r>
            <a:endParaRPr lang="pt-BR" i="1" dirty="0">
              <a:solidFill>
                <a:srgbClr val="00B05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b="1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i="1" dirty="0"/>
              <a:t>EXPERIÊNCIA PROFISSIONAL</a:t>
            </a:r>
            <a:r>
              <a:rPr lang="pt-BR" sz="2000" i="1" dirty="0"/>
              <a:t> (</a:t>
            </a:r>
            <a:r>
              <a:rPr lang="pt-BR" sz="2000" i="1" u="sng" dirty="0"/>
              <a:t>dirigentes</a:t>
            </a:r>
            <a:r>
              <a:rPr lang="pt-BR" sz="2000" i="1" dirty="0"/>
              <a:t>, no mínimo de 2 anos (áreas previdenciária, financeira, administrativa, contábil, jurídica, de fiscalização, atuarial ou auditoria), segundo parâmetros estabelecidos na legislação ou pelo Conselho Deliberativo, inclusive de outros, destinados a melhoria da gestão). </a:t>
            </a:r>
            <a:r>
              <a:rPr lang="pt-BR" sz="2000" b="1" i="1" dirty="0"/>
              <a:t>Vigente a partir de 27/04/2020.</a:t>
            </a:r>
            <a:endParaRPr lang="pt-BR" sz="2000" b="1" i="1" dirty="0">
              <a:solidFill>
                <a:srgbClr val="00B05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i="1" dirty="0"/>
              <a:t>FORMAÇÃO SUPERIOR</a:t>
            </a:r>
            <a:r>
              <a:rPr lang="pt-BR" sz="2000" i="1" dirty="0"/>
              <a:t> (</a:t>
            </a:r>
            <a:r>
              <a:rPr lang="pt-BR" sz="2000" i="1" u="sng" dirty="0"/>
              <a:t>dirigentes</a:t>
            </a:r>
            <a:r>
              <a:rPr lang="pt-BR" sz="2000" i="1" dirty="0"/>
              <a:t>, tomarem posse ou reconduzidos após a publicação da Portaria, qualquer área de formação).</a:t>
            </a:r>
            <a:r>
              <a:rPr lang="pt-BR" sz="2000" b="1" i="1" dirty="0"/>
              <a:t> Vigente a partir de 27/04/2020.</a:t>
            </a:r>
            <a:endParaRPr lang="pt-BR" sz="2000" b="1" i="1" dirty="0">
              <a:solidFill>
                <a:srgbClr val="00B05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i="1" dirty="0"/>
              <a:t>CERTIFICAÇÃO PROFISSIONAL</a:t>
            </a:r>
            <a:r>
              <a:rPr lang="pt-BR" sz="2000" i="1" dirty="0"/>
              <a:t> </a:t>
            </a:r>
            <a:r>
              <a:rPr lang="pt-BR" sz="2000" b="1" i="1" dirty="0">
                <a:solidFill>
                  <a:srgbClr val="FF0000"/>
                </a:solidFill>
              </a:rPr>
              <a:t>(</a:t>
            </a:r>
            <a:r>
              <a:rPr lang="pt-BR" sz="2000" b="1" i="1" u="sng" dirty="0">
                <a:solidFill>
                  <a:srgbClr val="FF0000"/>
                </a:solidFill>
              </a:rPr>
              <a:t>todos</a:t>
            </a:r>
            <a:r>
              <a:rPr lang="pt-BR" sz="2000" b="1" i="1" dirty="0">
                <a:solidFill>
                  <a:srgbClr val="FF0000"/>
                </a:solidFill>
              </a:rPr>
              <a:t>, ainda não é exigida). Apenas aquela prevista na Portaria MPS nº 519, de 2011.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i="1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813795355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19336" y="764704"/>
            <a:ext cx="11928648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b="1" u="sng" dirty="0"/>
              <a:t>HABILITAÇÃO DOS DIRIGENTES e DEMAIS MEMBROS DOS ÓRGÃOS COLEGIADOS</a:t>
            </a:r>
            <a:r>
              <a:rPr lang="pt-BR" sz="2400" dirty="0"/>
              <a:t>:</a:t>
            </a:r>
          </a:p>
          <a:p>
            <a:endParaRPr lang="pt-BR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u="sng" dirty="0"/>
              <a:t>Objeto</a:t>
            </a:r>
            <a:r>
              <a:rPr lang="pt-BR" sz="2000" dirty="0"/>
              <a:t>: verificação d</a:t>
            </a:r>
            <a:r>
              <a:rPr lang="pt-B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 atendimento dos requisitos mínimos, para fins de nomeação ou permanência nesses cargos ou funções.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u="sng" dirty="0">
                <a:solidFill>
                  <a:srgbClr val="000000"/>
                </a:solidFill>
              </a:rPr>
              <a:t>Responsáveis pela habilitação</a:t>
            </a:r>
            <a:r>
              <a:rPr lang="pt-BR" sz="2000" dirty="0">
                <a:solidFill>
                  <a:srgbClr val="000000"/>
                </a:solidFill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>
              <a:solidFill>
                <a:srgbClr val="00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rgbClr val="000000"/>
                </a:solidFill>
              </a:rPr>
              <a:t>Representante legal do ente federativo: representante legal da unidade gestora do RPPS;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pt-BR" sz="2000" dirty="0">
              <a:solidFill>
                <a:srgbClr val="00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rgbClr val="000000"/>
                </a:solidFill>
              </a:rPr>
              <a:t>Representante legal da unidade gestora do RPPS: os demais (demais diretores, membros do Conselho Deliberativo, Conselho Fiscal, Responsável pela gestão dos recursos e membros do Comitê de Investimentos);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>
              <a:solidFill>
                <a:srgbClr val="00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i="1" dirty="0">
                <a:solidFill>
                  <a:srgbClr val="000000"/>
                </a:solidFill>
              </a:rPr>
              <a:t>O ente federativo ou o Conselho Deliberativo dos RPPS poderão estabelecer requisitos adicionais, destinados à promover a melhoria da gestão.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>
              <a:solidFill>
                <a:srgbClr val="00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u="sng" dirty="0">
                <a:solidFill>
                  <a:srgbClr val="000000"/>
                </a:solidFill>
              </a:rPr>
              <a:t>Não atendimento dos requisitos</a:t>
            </a:r>
            <a:r>
              <a:rPr lang="pt-BR" sz="2000" dirty="0">
                <a:solidFill>
                  <a:srgbClr val="000000"/>
                </a:solidFill>
              </a:rPr>
              <a:t>: profissional deixará de ser considerado habilitado para o cargo ou função.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>
              <a:solidFill>
                <a:srgbClr val="000000"/>
              </a:solidFill>
            </a:endParaRPr>
          </a:p>
          <a:p>
            <a:pPr algn="just"/>
            <a:endParaRPr lang="pt-BR" sz="2000" i="1" dirty="0">
              <a:solidFill>
                <a:srgbClr val="000000"/>
              </a:solidFill>
              <a:latin typeface="Calibri Light" panose="020F03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i="1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564124085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19336" y="764704"/>
            <a:ext cx="1192864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/>
              <a:t>SRPPS/SPREV</a:t>
            </a:r>
            <a:r>
              <a:rPr lang="pt-BR" sz="2400" b="1" dirty="0"/>
              <a:t>: </a:t>
            </a:r>
            <a:r>
              <a:rPr lang="pt-BR" sz="2400" dirty="0"/>
              <a:t>atribuições e meio de fiscalização</a:t>
            </a:r>
          </a:p>
          <a:p>
            <a:pPr algn="just"/>
            <a:endParaRPr lang="pt-BR" sz="2000" dirty="0">
              <a:solidFill>
                <a:srgbClr val="00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u="sng" dirty="0">
                <a:solidFill>
                  <a:srgbClr val="000000"/>
                </a:solidFill>
              </a:rPr>
              <a:t>Atribuições</a:t>
            </a:r>
            <a:r>
              <a:rPr lang="pt-BR" sz="2000" b="1" dirty="0">
                <a:solidFill>
                  <a:srgbClr val="000000"/>
                </a:solidFill>
              </a:rPr>
              <a:t>:</a:t>
            </a:r>
            <a:r>
              <a:rPr lang="pt-BR" sz="2000" dirty="0">
                <a:solidFill>
                  <a:srgbClr val="000000"/>
                </a:solidFill>
              </a:rPr>
              <a:t> </a:t>
            </a:r>
            <a:r>
              <a:rPr lang="pt-BR" sz="2000" dirty="0">
                <a:effectLst/>
                <a:ea typeface="Times New Roman" panose="02020603050405020304" pitchFamily="18" charset="0"/>
              </a:rPr>
              <a:t>Realizar a orientação, o acompanhamento, a supervisão e a fiscalização do atendimento dos requisitos mínimos, previstos no art. 8º-B, da Lei nº 9.717, de 1998;</a:t>
            </a:r>
          </a:p>
          <a:p>
            <a:pPr algn="just"/>
            <a:endParaRPr lang="pt-BR" sz="2000" dirty="0">
              <a:effectLst/>
              <a:ea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u="sng" dirty="0">
                <a:effectLst/>
                <a:ea typeface="Times New Roman" panose="02020603050405020304" pitchFamily="18" charset="0"/>
              </a:rPr>
              <a:t>Meios utilizados</a:t>
            </a:r>
            <a:r>
              <a:rPr lang="pt-BR" sz="2000" dirty="0">
                <a:effectLst/>
                <a:ea typeface="Times New Roman" panose="02020603050405020304" pitchFamily="18" charset="0"/>
              </a:rPr>
              <a:t>: informações prestadas pelos RPPS, </a:t>
            </a:r>
            <a:r>
              <a:rPr lang="pt-BR" sz="2000" b="1" u="sng" dirty="0">
                <a:effectLst/>
                <a:ea typeface="Times New Roman" panose="02020603050405020304" pitchFamily="18" charset="0"/>
              </a:rPr>
              <a:t>conforme prazo e forma a serem estabelecidos</a:t>
            </a:r>
            <a:r>
              <a:rPr lang="pt-BR" sz="2000" dirty="0">
                <a:effectLst/>
                <a:ea typeface="Times New Roman" panose="02020603050405020304" pitchFamily="18" charset="0"/>
              </a:rPr>
              <a:t>, bem como quando da realização das auditorias diretas;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>
              <a:ea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u="sng" dirty="0">
                <a:ea typeface="Times New Roman" panose="02020603050405020304" pitchFamily="18" charset="0"/>
              </a:rPr>
              <a:t>Envio dos documentos à SRPPS</a:t>
            </a:r>
            <a:r>
              <a:rPr lang="pt-BR" sz="2000" dirty="0">
                <a:ea typeface="Times New Roman" panose="02020603050405020304" pitchFamily="18" charset="0"/>
              </a:rPr>
              <a:t>: os documentos relativos ao </a:t>
            </a:r>
            <a:r>
              <a:rPr lang="pt-BR" sz="2000" dirty="0">
                <a:effectLst/>
                <a:ea typeface="Times New Roman" panose="02020603050405020304" pitchFamily="18" charset="0"/>
              </a:rPr>
              <a:t>cumprimento dos requisitos relativos aos antecedentes pessoais, experiência profissional e formação superior deverão permanecer arquivados, em meio digital, na unidade gestora do RPPS, e enviados à SRPPS/SPREV </a:t>
            </a:r>
            <a:r>
              <a:rPr lang="pt-BR" sz="2000" b="1" u="sng" dirty="0">
                <a:effectLst/>
                <a:ea typeface="Times New Roman" panose="02020603050405020304" pitchFamily="18" charset="0"/>
              </a:rPr>
              <a:t>somente</a:t>
            </a:r>
            <a:r>
              <a:rPr lang="pt-BR" sz="2000" dirty="0">
                <a:effectLst/>
                <a:ea typeface="Times New Roman" panose="02020603050405020304" pitchFamily="18" charset="0"/>
              </a:rPr>
              <a:t> quando solicitados ou quando requisitados nas auditorias diretas;</a:t>
            </a:r>
            <a:endParaRPr lang="pt-BR" sz="2000" dirty="0">
              <a:ea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>
              <a:ea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u="sng" dirty="0">
                <a:effectLst/>
                <a:ea typeface="Times New Roman" panose="02020603050405020304" pitchFamily="18" charset="0"/>
              </a:rPr>
              <a:t>Implementação de funcionalidade no CADPREV</a:t>
            </a:r>
            <a:r>
              <a:rPr lang="pt-BR" sz="2000" dirty="0">
                <a:effectLst/>
                <a:ea typeface="Times New Roman" panose="02020603050405020304" pitchFamily="18" charset="0"/>
              </a:rPr>
              <a:t>: em breve, o sistema CADPREV será adequado para receber essas informações, visando o cumprimento das atribuições da SRPPS/SPREV.</a:t>
            </a:r>
          </a:p>
          <a:p>
            <a:pPr algn="just"/>
            <a:r>
              <a:rPr lang="pt-BR" sz="2000" dirty="0">
                <a:effectLst/>
                <a:ea typeface="Times New Roman" panose="02020603050405020304" pitchFamily="18" charset="0"/>
              </a:rPr>
              <a:t> </a:t>
            </a:r>
          </a:p>
          <a:p>
            <a:pPr algn="just"/>
            <a:endParaRPr lang="pt-BR" sz="2000" dirty="0">
              <a:effectLst/>
              <a:ea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i="1" dirty="0">
              <a:solidFill>
                <a:srgbClr val="000000"/>
              </a:solidFill>
              <a:latin typeface="Calibri Light" panose="020F03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i="1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489152952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19336" y="764704"/>
            <a:ext cx="1192864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u="sng" dirty="0"/>
              <a:t>Novas competências da Comissão do Pró-Gestão RPPS: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000" i="1" dirty="0">
                <a:latin typeface="Arial" panose="020B0604020202020204" pitchFamily="34" charset="0"/>
              </a:rPr>
              <a:t>além da gestão da Certificação Institucional e Modernização da Gestão dos RPPS – Pró-Gestão RPPS;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000" i="1" dirty="0">
                <a:latin typeface="Arial" panose="020B0604020202020204" pitchFamily="34" charset="0"/>
              </a:rPr>
              <a:t>competência definir os requisitos dos certificados e de qualificação técnica das entidades da Certificação Profissional;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000" i="1" dirty="0">
                <a:latin typeface="Arial" panose="020B0604020202020204" pitchFamily="34" charset="0"/>
              </a:rPr>
              <a:t>habilitar as entidades certificadoras e reconhecer os certificados da Certificação Profissional.</a:t>
            </a:r>
            <a:endParaRPr lang="pt-BR" sz="2000" b="1" u="sng" dirty="0">
              <a:latin typeface="Arial" panose="020B0604020202020204" pitchFamily="34" charset="0"/>
            </a:endParaRPr>
          </a:p>
          <a:p>
            <a:pPr algn="just">
              <a:buNone/>
            </a:pPr>
            <a:endParaRPr lang="pt-BR" sz="2800" b="1" u="sng" dirty="0"/>
          </a:p>
          <a:p>
            <a:pPr algn="just">
              <a:buNone/>
            </a:pPr>
            <a:r>
              <a:rPr lang="pt-BR" sz="2800" b="1" u="sng" dirty="0"/>
              <a:t>Motivações de novas competências à Comissão do Pró-Gestão RPPS: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Critério para fins de emissão do CRP, com reflexos na regularidade dos entes federativos;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Ampla discussão e transparência nas definições dos critérios para a certificação e de credenciamento das entidades certificadoras.</a:t>
            </a:r>
          </a:p>
          <a:p>
            <a:pPr algn="just">
              <a:buNone/>
            </a:pPr>
            <a:endParaRPr lang="pt-BR" sz="2800" b="1" u="sng" dirty="0"/>
          </a:p>
          <a:p>
            <a:pPr algn="just">
              <a:buNone/>
            </a:pPr>
            <a:r>
              <a:rPr lang="pt-BR" sz="2800" b="1" u="sng" dirty="0"/>
              <a:t>Comissão - composição</a:t>
            </a:r>
            <a:r>
              <a:rPr lang="pt-BR" sz="2800" dirty="0"/>
              <a:t>: </a:t>
            </a:r>
            <a:r>
              <a:rPr lang="pt-BR" sz="2000" dirty="0"/>
              <a:t>4 SEPRT; 2 TCE, 4 CONAPREV (2 Estados e 2 Municípios) e 1 Associação Regional, com 11 membros titulares e 7 suplentes.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Envolveu os diversos atores interessados: SRPPS/SPREV, Tribunais de Contas, Unidades Gestoras dos RPPS, Associações dos RPPS, Entidades interessadas em atuar como certificadoras.   </a:t>
            </a:r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951221328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0" y="260648"/>
            <a:ext cx="11953328" cy="991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/>
          </a:p>
          <a:p>
            <a:pPr algn="ctr"/>
            <a:r>
              <a:rPr lang="pt-BR" sz="2800" b="1" u="sng" dirty="0"/>
              <a:t>Objetivos da Certificação</a:t>
            </a:r>
            <a:r>
              <a:rPr lang="pt-BR" sz="2800" dirty="0"/>
              <a:t>:</a:t>
            </a:r>
          </a:p>
          <a:p>
            <a:pPr algn="just"/>
            <a:endParaRPr lang="pt-BR" sz="28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pt-BR" sz="2400" b="1" i="1" dirty="0"/>
              <a:t>Geral: Profissionalização da gestão dos RPPS.</a:t>
            </a:r>
            <a:endParaRPr lang="pt-BR" sz="24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pt-BR" sz="2400" b="1" i="1" u="sng" dirty="0"/>
              <a:t>Específicos</a:t>
            </a:r>
            <a:r>
              <a:rPr lang="pt-BR" sz="2400" b="1" i="1" dirty="0"/>
              <a:t>:</a:t>
            </a:r>
          </a:p>
          <a:p>
            <a:pPr algn="just"/>
            <a:endParaRPr lang="pt-BR" sz="2200" i="1" u="sng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u="sng" dirty="0"/>
              <a:t>Melhoria do processo de escolha </a:t>
            </a:r>
            <a:r>
              <a:rPr lang="pt-BR" sz="2200" i="1" dirty="0"/>
              <a:t>dos dirigentes e demais membros dos órgãos colegiados, mediante </a:t>
            </a:r>
            <a:r>
              <a:rPr lang="pt-BR" sz="2200" i="1" u="sng" dirty="0"/>
              <a:t>requisitos de qualificação técnica</a:t>
            </a:r>
            <a:r>
              <a:rPr lang="pt-BR" sz="2200" i="1" dirty="0"/>
              <a:t> desses profissionais (certificação e habilitação comprovadas);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u="sng" dirty="0"/>
              <a:t>Melhoria do desempenho das atribuições</a:t>
            </a:r>
            <a:r>
              <a:rPr lang="pt-BR" sz="2200" i="1" dirty="0"/>
              <a:t> dos dirigentes e demais membros dos conselhos e comitê de investimentos;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u="sng" dirty="0"/>
              <a:t>Fortalecimento da gestão dos RPPS</a:t>
            </a:r>
            <a:r>
              <a:rPr lang="pt-BR" sz="2200" i="1" dirty="0"/>
              <a:t>, agregando valor à iniciativa de obtenção da </a:t>
            </a:r>
            <a:r>
              <a:rPr lang="pt-BR" sz="2200" i="1" u="sng" dirty="0"/>
              <a:t>certificação institucional do Pró-Gestão</a:t>
            </a:r>
            <a:r>
              <a:rPr lang="pt-BR" sz="2200" i="1" dirty="0"/>
              <a:t>, de caráter voluntário.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i="1" dirty="0"/>
          </a:p>
          <a:p>
            <a:pPr algn="just"/>
            <a:endParaRPr lang="pt-BR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501059640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7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19336" y="810572"/>
            <a:ext cx="1192864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u="sng" dirty="0"/>
              <a:t>Profissionais sujeitos à certificação:</a:t>
            </a:r>
          </a:p>
          <a:p>
            <a:pPr algn="just"/>
            <a:endParaRPr lang="pt-BR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dirigentes, conselheiros, gestores de recursos e membros de comitê de investimentos, </a:t>
            </a:r>
            <a:r>
              <a:rPr lang="pt-BR" sz="2000" b="1" dirty="0"/>
              <a:t>constituindo-se condição para ingresso ou permanência nos cargos ou funções (exigido para fins de emissão do CRP)</a:t>
            </a:r>
            <a:r>
              <a:rPr lang="pt-BR" sz="2000" dirty="0"/>
              <a:t>.</a:t>
            </a:r>
          </a:p>
          <a:p>
            <a:endParaRPr lang="pt-BR" sz="2400" b="1" u="sng" dirty="0"/>
          </a:p>
          <a:p>
            <a:r>
              <a:rPr lang="pt-BR" sz="2800" b="1" u="sng" dirty="0"/>
              <a:t>4 (quatro) tipos de Certificação distintas:</a:t>
            </a:r>
            <a:endParaRPr lang="pt-BR" sz="28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t-BR" sz="2000" i="1" dirty="0"/>
              <a:t>Certificação dos dirigentes da unidade gestora do RPPS;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t-BR" sz="2000" i="1" dirty="0"/>
              <a:t>Certificação dos membros do conselho deliberativo;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t-BR" sz="2000" i="1" dirty="0"/>
              <a:t>Certificação dos membros do conselho fiscal;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t-BR" sz="2000" i="1" dirty="0"/>
              <a:t>Certificação do responsável pela gestão dos recursos e membros do Comitê de Investimentos.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b="1" u="sng" dirty="0"/>
              <a:t>Responsável pela certificação</a:t>
            </a:r>
            <a:r>
              <a:rPr lang="pt-BR" sz="2400" dirty="0"/>
              <a:t>: </a:t>
            </a:r>
            <a:r>
              <a:rPr lang="pt-BR" sz="2000" dirty="0"/>
              <a:t>Entidade Certificadora, mediante aprovação prévia em uma das modalidades de Certificação.</a:t>
            </a:r>
          </a:p>
          <a:p>
            <a:pPr algn="just"/>
            <a:endParaRPr lang="pt-BR" sz="2000" dirty="0"/>
          </a:p>
          <a:p>
            <a:pPr algn="just"/>
            <a:r>
              <a:rPr lang="pt-BR" sz="2400" b="1" u="sng" dirty="0"/>
              <a:t>Validade Máxima dos Certificados</a:t>
            </a:r>
            <a:r>
              <a:rPr lang="pt-BR" sz="2400" dirty="0"/>
              <a:t>:</a:t>
            </a:r>
            <a:r>
              <a:rPr lang="pt-BR" sz="2000" dirty="0"/>
              <a:t> 4 anos.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568558484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8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7328" y="908720"/>
            <a:ext cx="11881320" cy="8371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u="sng" dirty="0"/>
              <a:t>Data inicial da contagem de prazo para a comprovação da certificação:</a:t>
            </a:r>
            <a:endParaRPr lang="pt-BR" sz="2400" b="1" u="sng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400" i="1" u="sng" dirty="0"/>
              <a:t>A partir da data do primeiro certificado reconhecido</a:t>
            </a:r>
            <a:r>
              <a:rPr lang="pt-BR" sz="2400" i="1" dirty="0"/>
              <a:t> pela Comissão do Pró-Gestão RPPS, para o respectivo cargo ou função, </a:t>
            </a:r>
            <a:r>
              <a:rPr lang="pt-BR" sz="2400" i="1" u="sng" dirty="0"/>
              <a:t>devendo ocorrer nos próximos meses</a:t>
            </a:r>
            <a:r>
              <a:rPr lang="pt-BR" sz="2400" i="1" dirty="0"/>
              <a:t>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400" i="1" dirty="0"/>
              <a:t>Para os atuais profissionais que tomaram posse, </a:t>
            </a:r>
            <a:r>
              <a:rPr lang="pt-BR" sz="2400" i="1" u="sng" dirty="0"/>
              <a:t>há mais de 4 anos</a:t>
            </a:r>
            <a:r>
              <a:rPr lang="pt-BR" sz="2400" i="1" dirty="0"/>
              <a:t>, na data de publicação da Portaria SEPRT nº 9.907, de 2020, será </a:t>
            </a:r>
            <a:r>
              <a:rPr lang="pt-BR" sz="2400" i="1" u="sng" dirty="0"/>
              <a:t>1º janeiro 2022</a:t>
            </a:r>
            <a:r>
              <a:rPr lang="pt-BR" sz="2400" i="1" dirty="0"/>
              <a:t>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400" i="1" u="sng" dirty="0"/>
              <a:t>Atualmente</a:t>
            </a:r>
            <a:r>
              <a:rPr lang="pt-BR" sz="2400" i="1" dirty="0"/>
              <a:t>, é exigível apenas a certificação para o Gestor de Recursos e maioria dos Membros do Comitê de Investimentos (Portaria MPS nº 519, de 2011), </a:t>
            </a:r>
            <a:r>
              <a:rPr lang="pt-BR" sz="2400" i="1" u="sng" dirty="0"/>
              <a:t>até que sejam reconhecidos os certificados previstos na Portaria SEPRT nº 9.907, de 2020</a:t>
            </a:r>
            <a:r>
              <a:rPr lang="pt-BR" sz="2400" i="1" dirty="0"/>
              <a:t>. 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2400" b="1" i="1" u="sng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2800" b="1" u="sng" dirty="0"/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307222432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9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7328" y="908720"/>
            <a:ext cx="1188132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/>
              <a:t>Profissionais sujeitos à certificação para fins de emissão do CRP:</a:t>
            </a:r>
          </a:p>
          <a:p>
            <a:pPr algn="ctr"/>
            <a:endParaRPr lang="pt-BR" sz="2400" b="1" u="sng" dirty="0">
              <a:highlight>
                <a:srgbClr val="FFFF00"/>
              </a:highlight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400" i="1" dirty="0">
                <a:latin typeface="Baskerville Old Face" panose="02020602080505020303" pitchFamily="18" charset="0"/>
              </a:rPr>
              <a:t>É desejável que todos sejam certificados, inclusive os membros suplentes;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400" i="1" dirty="0">
                <a:latin typeface="Baskerville Old Face" panose="02020602080505020303" pitchFamily="18" charset="0"/>
              </a:rPr>
              <a:t>Entretanto, para fins de emissão do CRP, será exigido apenas de parte dos profissionais.</a:t>
            </a:r>
          </a:p>
          <a:p>
            <a:pPr algn="just"/>
            <a:endParaRPr lang="pt-BR" sz="2800" b="1" u="sng" dirty="0"/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8566067-3AEC-4346-A985-4F0A861D8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2996951"/>
            <a:ext cx="11031016" cy="283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76201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10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07368" y="765274"/>
            <a:ext cx="11377264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/>
              <a:t>Exigência gradual da comprovação da Certificação:</a:t>
            </a:r>
          </a:p>
          <a:p>
            <a:pPr algn="ctr"/>
            <a:endParaRPr lang="pt-BR" sz="2400" b="1" u="sng" dirty="0"/>
          </a:p>
          <a:p>
            <a:pPr algn="ctr"/>
            <a:endParaRPr lang="pt-BR" sz="2400" b="1" u="sng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400" b="1" u="sng" dirty="0"/>
              <a:t>Prazos distintos</a:t>
            </a:r>
            <a:r>
              <a:rPr lang="pt-BR" sz="2400" dirty="0"/>
              <a:t> para os atuais profissionais (</a:t>
            </a:r>
            <a:r>
              <a:rPr lang="pt-BR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aqueles que exerciam os cargos ou funções antes dos primeiros certificados reconhecidos) e para aqueles que tomarem posse após o primeiro certificado reconhecido.</a:t>
            </a:r>
            <a:endParaRPr lang="pt-BR" sz="2400" dirty="0">
              <a:effectLst/>
              <a:ea typeface="Times New Roman" panose="02020603050405020304" pitchFamily="18" charset="0"/>
            </a:endParaRPr>
          </a:p>
          <a:p>
            <a:pPr algn="just"/>
            <a:endParaRPr lang="pt-BR" sz="2400" b="1" u="sng" dirty="0"/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pt-BR" sz="2400" dirty="0">
                <a:effectLst/>
                <a:ea typeface="Times New Roman" panose="02020603050405020304" pitchFamily="18" charset="0"/>
              </a:rPr>
              <a:t>Para os </a:t>
            </a:r>
            <a:r>
              <a:rPr lang="pt-BR" sz="2400" b="1" u="sng" dirty="0">
                <a:effectLst/>
                <a:ea typeface="Times New Roman" panose="02020603050405020304" pitchFamily="18" charset="0"/>
              </a:rPr>
              <a:t>atuais profissionais</a:t>
            </a:r>
            <a:r>
              <a:rPr lang="pt-BR" sz="2400" dirty="0">
                <a:effectLst/>
                <a:ea typeface="Times New Roman" panose="02020603050405020304" pitchFamily="18" charset="0"/>
              </a:rPr>
              <a:t>, a implementação da certificação ocorrerá em 2 (dois) anos, no primeiro ano contemplará uma parte dos profissionais e, no ano seguinte, os demais.</a:t>
            </a:r>
            <a:endParaRPr lang="pt-BR" sz="2400" dirty="0"/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2400" dirty="0">
                <a:effectLst/>
                <a:ea typeface="Times New Roman" panose="02020603050405020304" pitchFamily="18" charset="0"/>
              </a:rPr>
              <a:t>Para os </a:t>
            </a:r>
            <a:r>
              <a:rPr lang="pt-BR" sz="2400" b="1" u="sng" dirty="0">
                <a:effectLst/>
                <a:ea typeface="Times New Roman" panose="02020603050405020304" pitchFamily="18" charset="0"/>
              </a:rPr>
              <a:t>empossados após o primeiro certificado reconhecido</a:t>
            </a:r>
            <a:r>
              <a:rPr lang="pt-BR" sz="2400" dirty="0">
                <a:effectLst/>
                <a:ea typeface="Times New Roman" panose="02020603050405020304" pitchFamily="18" charset="0"/>
              </a:rPr>
              <a:t>, o prazo será de 1 (um) ano, a contar da data da posse, com a ressalva do gestor de recursos do RPPS e dos membros titulares do Comitê de Investimentos, os quais deverão comprovar a certificação, previamente ao exercício de suas funções.</a:t>
            </a:r>
          </a:p>
          <a:p>
            <a:pPr lvl="0"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568819753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11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839416" y="496128"/>
            <a:ext cx="10153128" cy="8371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i="1" dirty="0"/>
          </a:p>
          <a:p>
            <a:pPr algn="ctr"/>
            <a:r>
              <a:rPr lang="pt-BR" sz="2800" b="1" i="1" dirty="0"/>
              <a:t>Exigência da Certificação: </a:t>
            </a:r>
            <a:r>
              <a:rPr lang="pt-BR" sz="2800" b="1" i="1" u="sng" dirty="0"/>
              <a:t>Atuais Profissionais</a:t>
            </a:r>
          </a:p>
          <a:p>
            <a:pPr algn="just"/>
            <a:endParaRPr lang="pt-BR" sz="2800" b="1" i="1" dirty="0">
              <a:highlight>
                <a:srgbClr val="FFFF00"/>
              </a:highlight>
            </a:endParaRPr>
          </a:p>
          <a:p>
            <a:pPr algn="just"/>
            <a:endParaRPr lang="pt-BR" sz="2400" i="1" dirty="0">
              <a:latin typeface="Baskerville Old Face" panose="02020602080505020303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2800" i="1" dirty="0">
              <a:latin typeface="Baskerville Old Face" panose="02020602080505020303" pitchFamily="18" charset="0"/>
            </a:endParaRPr>
          </a:p>
          <a:p>
            <a:pPr algn="just"/>
            <a:endParaRPr lang="pt-BR" sz="2800" b="1" i="1" u="sng" dirty="0">
              <a:highlight>
                <a:srgbClr val="FFFF00"/>
              </a:highlight>
            </a:endParaRPr>
          </a:p>
          <a:p>
            <a:pPr algn="just"/>
            <a:endParaRPr lang="pt-BR" sz="2400" b="1" u="sng" dirty="0">
              <a:solidFill>
                <a:srgbClr val="FF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b="1" dirty="0">
              <a:highlight>
                <a:srgbClr val="FFFF00"/>
              </a:highlight>
            </a:endParaRPr>
          </a:p>
          <a:p>
            <a:pPr algn="ctr"/>
            <a:endParaRPr lang="pt-BR" sz="2200" b="1" u="sng" dirty="0">
              <a:highlight>
                <a:srgbClr val="FFFF00"/>
              </a:highlight>
            </a:endParaRPr>
          </a:p>
          <a:p>
            <a:pPr algn="ctr"/>
            <a:endParaRPr lang="pt-BR" sz="2200" b="1" u="sng" dirty="0">
              <a:highlight>
                <a:srgbClr val="00FFFF"/>
              </a:highlight>
            </a:endParaRPr>
          </a:p>
          <a:p>
            <a:pPr algn="just"/>
            <a:endParaRPr lang="pt-BR" sz="2400" b="1" u="sng" dirty="0"/>
          </a:p>
          <a:p>
            <a:r>
              <a:rPr lang="pt-BR" sz="2400" i="1" dirty="0"/>
              <a:t> </a:t>
            </a:r>
          </a:p>
          <a:p>
            <a:pPr algn="just"/>
            <a:endParaRPr lang="pt-BR" sz="2400" dirty="0"/>
          </a:p>
          <a:p>
            <a:pPr algn="just"/>
            <a:r>
              <a:rPr lang="pt-BR" sz="1400" b="1" u="sng" dirty="0"/>
              <a:t>Obs. 1</a:t>
            </a:r>
            <a:r>
              <a:rPr lang="pt-BR" sz="1400" dirty="0"/>
              <a:t>: </a:t>
            </a:r>
            <a:r>
              <a:rPr lang="pt-BR" sz="1400" b="1" u="sng" dirty="0">
                <a:effectLst/>
                <a:ea typeface="Times New Roman" panose="02020603050405020304" pitchFamily="18" charset="0"/>
              </a:rPr>
              <a:t>mandatos inferiores a 4 (quatro) anos ou por tempo indeterminado</a:t>
            </a:r>
            <a:r>
              <a:rPr lang="pt-BR" sz="1400" dirty="0">
                <a:effectLst/>
                <a:ea typeface="Times New Roman" panose="02020603050405020304" pitchFamily="18" charset="0"/>
              </a:rPr>
              <a:t> o prazo de 1 (um) ano será reduzido para 6 (seis) meses e o prazo de 2 (dois) anos será reduzido para 1 (um) ano.</a:t>
            </a:r>
          </a:p>
          <a:p>
            <a:pPr algn="just"/>
            <a:endParaRPr lang="pt-BR" sz="1400" dirty="0"/>
          </a:p>
          <a:p>
            <a:pPr algn="just"/>
            <a:r>
              <a:rPr lang="pt-BR" sz="1400" b="1" u="sng" dirty="0"/>
              <a:t>Obs. 2</a:t>
            </a:r>
            <a:r>
              <a:rPr lang="pt-BR" sz="1400" dirty="0"/>
              <a:t>: </a:t>
            </a:r>
            <a:r>
              <a:rPr lang="pt-BR" sz="1400" b="1" u="sng" dirty="0">
                <a:effectLst/>
                <a:ea typeface="Times New Roman" panose="02020603050405020304" pitchFamily="18" charset="0"/>
              </a:rPr>
              <a:t>Na hipótese de substituição dos atuais titulares</a:t>
            </a:r>
            <a:r>
              <a:rPr lang="pt-BR" sz="1400" dirty="0">
                <a:effectLst/>
                <a:ea typeface="Times New Roman" panose="02020603050405020304" pitchFamily="18" charset="0"/>
              </a:rPr>
              <a:t> dos cargos ou funções acima, a partir da divulgação do primeiro certificado aceito para a correspondente função, </a:t>
            </a:r>
            <a:r>
              <a:rPr lang="pt-BR" sz="1400" u="sng" dirty="0">
                <a:effectLst/>
                <a:ea typeface="Times New Roman" panose="02020603050405020304" pitchFamily="18" charset="0"/>
              </a:rPr>
              <a:t>serão aplicados os prazos aplicados aos novos empossados</a:t>
            </a:r>
            <a:r>
              <a:rPr lang="pt-BR" sz="1400" dirty="0">
                <a:effectLst/>
                <a:ea typeface="Times New Roman" panose="02020603050405020304" pitchFamily="18" charset="0"/>
              </a:rPr>
              <a:t>.</a:t>
            </a:r>
          </a:p>
          <a:p>
            <a:pPr algn="just"/>
            <a:endParaRPr lang="pt-BR" sz="20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A05B4B2-60E3-4897-8327-75DF14217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556792"/>
            <a:ext cx="10081120" cy="366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07568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12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695400" y="496128"/>
            <a:ext cx="10657184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i="1" dirty="0"/>
          </a:p>
          <a:p>
            <a:pPr algn="ctr"/>
            <a:r>
              <a:rPr lang="pt-BR" sz="2800" b="1" i="1" dirty="0"/>
              <a:t>Exigência da Certificação: </a:t>
            </a:r>
            <a:r>
              <a:rPr lang="pt-BR" sz="2800" b="1" i="1" u="sng" dirty="0"/>
              <a:t>Novos Empossados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2800" i="1" dirty="0">
              <a:latin typeface="Baskerville Old Face" panose="02020602080505020303" pitchFamily="18" charset="0"/>
            </a:endParaRPr>
          </a:p>
          <a:p>
            <a:pPr algn="just"/>
            <a:endParaRPr lang="pt-BR" sz="2800" b="1" i="1" u="sng" dirty="0">
              <a:highlight>
                <a:srgbClr val="FFFF00"/>
              </a:highlight>
            </a:endParaRPr>
          </a:p>
          <a:p>
            <a:pPr algn="just"/>
            <a:endParaRPr lang="pt-BR" sz="2400" b="1" u="sng" dirty="0">
              <a:solidFill>
                <a:srgbClr val="FF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b="1" dirty="0">
              <a:highlight>
                <a:srgbClr val="FFFF00"/>
              </a:highlight>
            </a:endParaRPr>
          </a:p>
          <a:p>
            <a:pPr algn="ctr"/>
            <a:endParaRPr lang="pt-BR" sz="2200" b="1" u="sng" dirty="0">
              <a:highlight>
                <a:srgbClr val="FFFF00"/>
              </a:highlight>
            </a:endParaRPr>
          </a:p>
          <a:p>
            <a:pPr algn="ctr"/>
            <a:endParaRPr lang="pt-BR" sz="2200" b="1" u="sng" dirty="0">
              <a:highlight>
                <a:srgbClr val="00FFFF"/>
              </a:highlight>
            </a:endParaRPr>
          </a:p>
          <a:p>
            <a:pPr algn="just">
              <a:spcAft>
                <a:spcPts val="0"/>
              </a:spcAft>
            </a:pPr>
            <a:endParaRPr lang="pt-BR" sz="1400" b="1" u="sng" dirty="0"/>
          </a:p>
          <a:p>
            <a:pPr algn="just">
              <a:spcAft>
                <a:spcPts val="0"/>
              </a:spcAft>
            </a:pPr>
            <a:endParaRPr lang="pt-BR" sz="1400" b="1" u="sng" dirty="0"/>
          </a:p>
          <a:p>
            <a:pPr algn="just">
              <a:spcAft>
                <a:spcPts val="0"/>
              </a:spcAft>
            </a:pPr>
            <a:endParaRPr lang="pt-BR" sz="1400" b="1" u="sng" dirty="0"/>
          </a:p>
          <a:p>
            <a:pPr algn="just">
              <a:spcAft>
                <a:spcPts val="0"/>
              </a:spcAft>
            </a:pPr>
            <a:endParaRPr lang="pt-BR" sz="1400" b="1" u="sng" dirty="0"/>
          </a:p>
          <a:p>
            <a:pPr algn="just">
              <a:spcAft>
                <a:spcPts val="0"/>
              </a:spcAft>
            </a:pPr>
            <a:r>
              <a:rPr lang="pt-BR" sz="1400" b="1" u="sng" dirty="0"/>
              <a:t>Obs. 1</a:t>
            </a:r>
            <a:r>
              <a:rPr lang="pt-BR" sz="1400" dirty="0"/>
              <a:t>: </a:t>
            </a:r>
            <a:r>
              <a:rPr lang="pt-BR" sz="1400" b="1" u="sng" dirty="0">
                <a:effectLst/>
                <a:ea typeface="Times New Roman" panose="02020603050405020304" pitchFamily="18" charset="0"/>
              </a:rPr>
              <a:t>mandatos inferiores a 4 (quatro) anos ou por tempo indeterminado</a:t>
            </a:r>
            <a:r>
              <a:rPr lang="pt-BR" sz="1400" dirty="0">
                <a:effectLst/>
                <a:ea typeface="Times New Roman" panose="02020603050405020304" pitchFamily="18" charset="0"/>
              </a:rPr>
              <a:t> o prazo de 1 (um) ano será reduzido para 6 (seis) meses;</a:t>
            </a:r>
          </a:p>
          <a:p>
            <a:pPr algn="just">
              <a:spcAft>
                <a:spcPts val="0"/>
              </a:spcAft>
            </a:pPr>
            <a:r>
              <a:rPr lang="pt-BR" sz="1400" b="1" u="sng" dirty="0"/>
              <a:t>Obs. 2</a:t>
            </a:r>
            <a:r>
              <a:rPr lang="pt-BR" sz="1400" dirty="0"/>
              <a:t>: </a:t>
            </a:r>
            <a:r>
              <a:rPr lang="pt-BR" sz="1400" b="1" u="sng" dirty="0">
                <a:effectLst/>
                <a:ea typeface="Times New Roman" panose="02020603050405020304" pitchFamily="18" charset="0"/>
              </a:rPr>
              <a:t>Na hipótese de substituição dos novos empossados, nos cargos de Dirigentes e membros dos Conselhos Deliberativo e Fiscal</a:t>
            </a:r>
            <a:r>
              <a:rPr lang="pt-BR" sz="1400" dirty="0">
                <a:effectLst/>
                <a:ea typeface="Times New Roman" panose="02020603050405020304" pitchFamily="18" charset="0"/>
              </a:rPr>
              <a:t>, a partir da divulgação do primeiro certificado aceito para a correspondente função:</a:t>
            </a:r>
          </a:p>
          <a:p>
            <a:pPr algn="just">
              <a:spcAft>
                <a:spcPts val="0"/>
              </a:spcAft>
            </a:pPr>
            <a:r>
              <a:rPr lang="pt-BR" sz="1400" dirty="0">
                <a:effectLst/>
                <a:ea typeface="Times New Roman" panose="02020603050405020304" pitchFamily="18" charset="0"/>
              </a:rPr>
              <a:t>a)</a:t>
            </a:r>
            <a:r>
              <a:rPr lang="pt-BR" sz="1400" i="1" dirty="0">
                <a:effectLst/>
                <a:ea typeface="Times New Roman" panose="02020603050405020304" pitchFamily="18" charset="0"/>
              </a:rPr>
              <a:t> </a:t>
            </a:r>
            <a:r>
              <a:rPr lang="pt-BR" sz="1400" dirty="0">
                <a:effectLst/>
                <a:ea typeface="Times New Roman" panose="02020603050405020304" pitchFamily="18" charset="0"/>
              </a:rPr>
              <a:t>antes de decorrido 1 (um) ano de sua posse, o prazo para comprovação da certificação pelos seus sucessores será igual ao período para comprovação que ainda restava ao profissional substituído;</a:t>
            </a:r>
          </a:p>
          <a:p>
            <a:pPr algn="just">
              <a:spcAft>
                <a:spcPts val="0"/>
              </a:spcAft>
            </a:pPr>
            <a:r>
              <a:rPr lang="pt-BR" sz="1400" dirty="0">
                <a:effectLst/>
                <a:ea typeface="Times New Roman" panose="02020603050405020304" pitchFamily="18" charset="0"/>
              </a:rPr>
              <a:t>b) a partir de 1 (um) ano de sua posse, o dirigente sucessor ou o membro suplente que assumir deverá possuir certificação para entrar em exercício na correspondente função.</a:t>
            </a:r>
          </a:p>
          <a:p>
            <a:pPr algn="just">
              <a:spcAft>
                <a:spcPts val="0"/>
              </a:spcAft>
            </a:pPr>
            <a:r>
              <a:rPr lang="pt-BR" sz="1400" b="1" u="sng" dirty="0">
                <a:ea typeface="Times New Roman" panose="02020603050405020304" pitchFamily="18" charset="0"/>
              </a:rPr>
              <a:t>Obs. 3</a:t>
            </a:r>
            <a:r>
              <a:rPr lang="pt-BR" sz="1400" dirty="0">
                <a:ea typeface="Times New Roman" panose="02020603050405020304" pitchFamily="18" charset="0"/>
              </a:rPr>
              <a:t>: Não se aplicam aos Responsáveis pela gestão dos recursos do RPPS e membros do Comitê de Investimentos as observações anteriores, os quais deverão comprovar previamente a certificação. </a:t>
            </a:r>
            <a:endParaRPr lang="pt-BR" sz="1400" dirty="0">
              <a:effectLst/>
              <a:ea typeface="Times New Roman" panose="02020603050405020304" pitchFamily="18" charset="0"/>
            </a:endParaRPr>
          </a:p>
          <a:p>
            <a:pPr algn="just"/>
            <a:endParaRPr lang="pt-BR" sz="1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9F0FB3F-87F7-4464-BAB2-49EDF4040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1628800"/>
            <a:ext cx="1065718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92248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13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648072" y="548680"/>
            <a:ext cx="11064552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800" b="1" i="1" dirty="0"/>
          </a:p>
          <a:p>
            <a:pPr algn="just"/>
            <a:r>
              <a:rPr lang="pt-BR" sz="3200" b="1" dirty="0"/>
              <a:t>Certificação graduada nos níveis básico, intermediário e avançado.</a:t>
            </a:r>
          </a:p>
          <a:p>
            <a:pPr algn="just"/>
            <a:endParaRPr lang="pt-BR" sz="2800" b="1" i="1" u="sng" dirty="0">
              <a:highlight>
                <a:srgbClr val="FFFF00"/>
              </a:highlight>
            </a:endParaRPr>
          </a:p>
          <a:p>
            <a:pPr algn="just"/>
            <a:r>
              <a:rPr lang="pt-BR" sz="2800" b="1" u="sng" dirty="0"/>
              <a:t>CRITÉRIOS:</a:t>
            </a:r>
          </a:p>
          <a:p>
            <a:pPr algn="just"/>
            <a:endParaRPr lang="pt-BR" sz="2800" b="1" i="1" u="sng" dirty="0">
              <a:highlight>
                <a:srgbClr val="FFFF00"/>
              </a:highlight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400" b="1" dirty="0"/>
              <a:t>Conforme o Porte do RPPS no ISP- RPPS:</a:t>
            </a:r>
            <a:r>
              <a:rPr lang="pt-BR" sz="2400" i="1" dirty="0"/>
              <a:t>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2000" i="1" dirty="0"/>
              <a:t>Diretoria Executiva;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2000" i="1" dirty="0"/>
              <a:t>Conselho Deliberativo;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2000" i="1" dirty="0"/>
              <a:t>Conselho Fiscal.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2800" i="1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400" b="1" dirty="0"/>
              <a:t>Conforme volume de recursos aplicados no Mercado Financeiro: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2000" dirty="0"/>
              <a:t>Responsável pela gestão dos recursos do RPPS;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2000" dirty="0"/>
              <a:t>Membros do Comitê de Investimentos.  </a:t>
            </a:r>
          </a:p>
          <a:p>
            <a:r>
              <a:rPr lang="pt-BR" sz="2000" dirty="0"/>
              <a:t> </a:t>
            </a:r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294768593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14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648072" y="496129"/>
            <a:ext cx="1106455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200" b="1" dirty="0">
              <a:highlight>
                <a:srgbClr val="FFFF00"/>
              </a:highlight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pt-BR" sz="2200" b="1" i="1" dirty="0">
              <a:highlight>
                <a:srgbClr val="FFFF00"/>
              </a:highlight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pt-BR" sz="2200" b="1" i="1" dirty="0">
              <a:highlight>
                <a:srgbClr val="FFFF00"/>
              </a:highlight>
            </a:endParaRPr>
          </a:p>
          <a:p>
            <a:pPr algn="just"/>
            <a:r>
              <a:rPr lang="pt-BR" sz="2400" i="1" dirty="0"/>
              <a:t> </a:t>
            </a:r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B892834-EF5A-4AF9-B25D-E8778FB11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24" y="1196752"/>
            <a:ext cx="10513168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88919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15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648072" y="496129"/>
            <a:ext cx="1106455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200" b="1" dirty="0">
              <a:highlight>
                <a:srgbClr val="FFFF00"/>
              </a:highlight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pt-BR" sz="2200" b="1" i="1" dirty="0">
              <a:highlight>
                <a:srgbClr val="FFFF00"/>
              </a:highlight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pt-BR" sz="2200" b="1" i="1" dirty="0">
              <a:highlight>
                <a:srgbClr val="FFFF00"/>
              </a:highlight>
            </a:endParaRPr>
          </a:p>
          <a:p>
            <a:pPr algn="just"/>
            <a:r>
              <a:rPr lang="pt-BR" sz="2400" i="1" dirty="0"/>
              <a:t> </a:t>
            </a:r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BBA5C08-65C0-4603-A9CD-4543DCAAE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1196752"/>
            <a:ext cx="10297144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10801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16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648072" y="548680"/>
            <a:ext cx="11064552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800" b="1" i="1" dirty="0"/>
          </a:p>
          <a:p>
            <a:pPr algn="just"/>
            <a:r>
              <a:rPr lang="pt-BR" sz="3200" b="1" i="1" dirty="0"/>
              <a:t>Certificação exigida, GRADUALMENTE, para fins de emissão do CRP: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Embora graduada em níveis (básico, intermediário e avançado), para a primeira comprovação de certificação (aquela realizada nos anos de 2021, 2022 e 2023), será exigida apenas a certificação no nível </a:t>
            </a:r>
            <a:r>
              <a:rPr lang="pt-BR" sz="2400" b="1" i="1" dirty="0"/>
              <a:t>BÁSICO;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b="1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i="1" dirty="0"/>
              <a:t>Aproveitamento </a:t>
            </a:r>
            <a:r>
              <a:rPr lang="pt-BR" sz="2400" i="1" dirty="0"/>
              <a:t>das atuais certificações, durante seu prazo de validade (C</a:t>
            </a:r>
            <a:r>
              <a:rPr lang="pt-BR" sz="2400" b="0" i="1" u="none" strike="noStrike" dirty="0">
                <a:solidFill>
                  <a:srgbClr val="000000"/>
                </a:solidFill>
                <a:effectLst/>
              </a:rPr>
              <a:t>PA, CGRPPS, CEA, CGA e demais (AAI, CFA, FGV-Previdência Complementar, IBGC, ICSS, CFP), emitidas </a:t>
            </a:r>
            <a:r>
              <a:rPr lang="pt-BR" sz="2400" b="0" i="1" u="sng" strike="noStrike" dirty="0">
                <a:solidFill>
                  <a:srgbClr val="000000"/>
                </a:solidFill>
                <a:effectLst/>
              </a:rPr>
              <a:t>ANTES</a:t>
            </a:r>
            <a:r>
              <a:rPr lang="pt-BR" sz="2400" b="0" i="1" u="none" strike="noStrike" dirty="0">
                <a:solidFill>
                  <a:srgbClr val="000000"/>
                </a:solidFill>
                <a:effectLst/>
              </a:rPr>
              <a:t> do primeiro certificado reconhecido;</a:t>
            </a:r>
            <a:r>
              <a:rPr lang="pt-BR" sz="2400" i="1" dirty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b="1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i="1" dirty="0">
                <a:solidFill>
                  <a:srgbClr val="000000"/>
                </a:solidFill>
              </a:rPr>
              <a:t>Reconhecimento</a:t>
            </a:r>
            <a:r>
              <a:rPr lang="pt-BR" sz="2400" i="1" dirty="0">
                <a:solidFill>
                  <a:srgbClr val="000000"/>
                </a:solidFill>
              </a:rPr>
              <a:t> da certificação de Dirigente e de Gestor de Recursos (ou Comitê de Investimentos) para os membros do Conselho Deliberativo e do Conselho Fiscal.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b="1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algn="just"/>
            <a:endParaRPr lang="pt-BR" sz="2400" i="1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046234303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17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335360" y="404664"/>
            <a:ext cx="10801200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/>
          </a:p>
          <a:p>
            <a:pPr algn="ctr"/>
            <a:r>
              <a:rPr lang="pt-BR" sz="2800" b="1" u="sng" dirty="0"/>
              <a:t>MODALIDADES DE CERTIFICAÇÃO:</a:t>
            </a:r>
          </a:p>
          <a:p>
            <a:endParaRPr lang="pt-BR" sz="2400" b="1" u="sng" dirty="0"/>
          </a:p>
          <a:p>
            <a:endParaRPr lang="pt-BR" sz="2400" b="1" u="sng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Certificação por exames por provas;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Certificação por exames por provas e títulos (formação e experiência profissional);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Programa de Certificação por Tempo no Cargo ou Função, para os atuais profissionais há mais de 4 anos;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Programa de Certificação e Programa de Qualificação Continuada por Titulação ou Cargo Público;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Programa de Qualificação Continuada.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algn="just"/>
            <a:endParaRPr lang="pt-BR" sz="2400" dirty="0"/>
          </a:p>
          <a:p>
            <a:pPr algn="just"/>
            <a:endParaRPr lang="pt-BR" sz="2400" b="1" u="sng" dirty="0"/>
          </a:p>
          <a:p>
            <a:pPr algn="just"/>
            <a:endParaRPr lang="pt-BR" sz="2400" b="1" u="sng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617538604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18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19336" y="116632"/>
            <a:ext cx="11928648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>
              <a:highlight>
                <a:srgbClr val="FFFF00"/>
              </a:highlight>
            </a:endParaRPr>
          </a:p>
          <a:p>
            <a:pPr algn="ctr"/>
            <a:r>
              <a:rPr lang="pt-BR" sz="2800" b="1" u="sng" dirty="0"/>
              <a:t>EXAME POR PROVAS: Regras Gerais</a:t>
            </a:r>
          </a:p>
          <a:p>
            <a:pPr algn="just"/>
            <a:endParaRPr lang="pt-BR" sz="2400" dirty="0"/>
          </a:p>
          <a:p>
            <a:pPr algn="just"/>
            <a:r>
              <a:rPr lang="pt-BR" sz="2800" b="1" u="sng" dirty="0"/>
              <a:t>Parâmetros objetivos</a:t>
            </a:r>
            <a:r>
              <a:rPr lang="pt-BR" sz="2800" dirty="0"/>
              <a:t>:</a:t>
            </a:r>
            <a:r>
              <a:rPr lang="pt-BR" sz="2400" dirty="0"/>
              <a:t> </a:t>
            </a:r>
            <a:r>
              <a:rPr lang="pt-BR" sz="2400" u="sng" dirty="0"/>
              <a:t>requisitos definidos</a:t>
            </a:r>
            <a:r>
              <a:rPr lang="pt-BR" sz="2400" dirty="0"/>
              <a:t>, permitindo melhor acompanhamento dos certificados, conforme diretrizes de cada certificação.</a:t>
            </a:r>
          </a:p>
          <a:p>
            <a:pPr algn="just"/>
            <a:endParaRPr lang="pt-BR" sz="2400" dirty="0"/>
          </a:p>
          <a:p>
            <a:pPr algn="just"/>
            <a:r>
              <a:rPr lang="pt-BR" sz="2800" b="1" u="sng" dirty="0"/>
              <a:t>Exames</a:t>
            </a:r>
            <a:r>
              <a:rPr lang="pt-BR" sz="2800" dirty="0"/>
              <a:t>:</a:t>
            </a:r>
            <a:r>
              <a:rPr lang="pt-BR" sz="2400" dirty="0"/>
              <a:t> </a:t>
            </a:r>
            <a:r>
              <a:rPr lang="pt-BR" sz="2400" u="sng" dirty="0"/>
              <a:t>critérios definidos</a:t>
            </a:r>
            <a:r>
              <a:rPr lang="pt-BR" sz="2400" dirty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todo conteúdo programático, com a distribuição de quesitos por grandes temas;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nº de questões para cada exame, sendo 4 alternativas para cada questão e apenas 1 correta;</a:t>
            </a:r>
          </a:p>
          <a:p>
            <a:pPr marL="342900" indent="-342900" algn="just"/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questões com mesmo valor unitário;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tempo mínimo de realização para cada exame, conforme nível básico, intermediário e avançado.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algn="just"/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345937527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19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79376" y="427305"/>
            <a:ext cx="1137726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>
              <a:highlight>
                <a:srgbClr val="FFFF00"/>
              </a:highlight>
            </a:endParaRPr>
          </a:p>
          <a:p>
            <a:pPr algn="ctr"/>
            <a:r>
              <a:rPr lang="pt-BR" sz="2800" b="1" u="sng" dirty="0"/>
              <a:t>Certificação dos Dirigentes dos RPPS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Prova, conteúdo programático e nº de questões </a:t>
            </a:r>
            <a:r>
              <a:rPr lang="pt-BR" sz="2400" b="1" i="1" u="sng" dirty="0"/>
              <a:t>DISTINTOS</a:t>
            </a:r>
            <a:r>
              <a:rPr lang="pt-BR" sz="2400" i="1" dirty="0"/>
              <a:t> para cada nível de certificação (básico, intermediário e avançado);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Aproveitamento mínimo para aprovação </a:t>
            </a:r>
            <a:r>
              <a:rPr lang="pt-BR" sz="2400" b="1" i="1" u="sng" dirty="0"/>
              <a:t>distinto</a:t>
            </a:r>
            <a:r>
              <a:rPr lang="pt-BR" sz="2400" i="1" dirty="0"/>
              <a:t> por nível de certificação;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Tempo mínimo </a:t>
            </a:r>
            <a:r>
              <a:rPr lang="pt-BR" sz="2400" b="1" i="1" u="sng" dirty="0"/>
              <a:t>diferente</a:t>
            </a:r>
            <a:r>
              <a:rPr lang="pt-BR" sz="2400" i="1" dirty="0"/>
              <a:t> para cada exame: 2h30min – básico; 3h – intermediário e 3h30min – avançado</a:t>
            </a:r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3846F63-A1A1-43AC-9A3F-5D59C04340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9376" y="3717032"/>
            <a:ext cx="1123324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65970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20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263352" y="721141"/>
            <a:ext cx="1131904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/>
          </a:p>
          <a:p>
            <a:pPr algn="ctr"/>
            <a:r>
              <a:rPr lang="pt-BR" sz="2800" b="1" u="sng" dirty="0"/>
              <a:t>Certificação dos Membros dos Conselhos Deliberativo e Fiscal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Prova, conteúdo programático e nº de questões </a:t>
            </a:r>
            <a:r>
              <a:rPr lang="pt-BR" sz="2400" b="1" i="1" u="sng" dirty="0"/>
              <a:t>DISTINTOS</a:t>
            </a:r>
            <a:r>
              <a:rPr lang="pt-BR" sz="2400" i="1" dirty="0"/>
              <a:t> para cada nível de certificação (básico e intermediário);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Aproveitamento mínimo para aprovação </a:t>
            </a:r>
            <a:r>
              <a:rPr lang="pt-BR" sz="2400" b="1" i="1" u="sng" dirty="0"/>
              <a:t>distinto</a:t>
            </a:r>
            <a:r>
              <a:rPr lang="pt-BR" sz="2400" i="1" dirty="0"/>
              <a:t> por nível de certificação;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Tempo mínimo </a:t>
            </a:r>
            <a:r>
              <a:rPr lang="pt-BR" sz="2400" b="1" i="1" u="sng" dirty="0"/>
              <a:t>diferente</a:t>
            </a:r>
            <a:r>
              <a:rPr lang="pt-BR" sz="2400" i="1" dirty="0"/>
              <a:t> para cada exame: 2h – básico; 2h30 – intermediário.</a:t>
            </a:r>
            <a:endParaRPr lang="pt-BR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b="1" i="1" dirty="0"/>
          </a:p>
          <a:p>
            <a:pPr algn="just"/>
            <a:endParaRPr lang="pt-BR" sz="2200" i="1" dirty="0"/>
          </a:p>
          <a:p>
            <a:pPr algn="ctr"/>
            <a:endParaRPr lang="pt-BR" sz="2400" b="1" u="sng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9B20538-BBEF-4F8A-A580-B9AB4231CBC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789040"/>
            <a:ext cx="1074298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01394"/>
      </p:ext>
    </p:extLst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21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263352" y="764704"/>
            <a:ext cx="1131904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/>
              <a:t>Certificação do Gestor de Recursos e Membros do Comitê de Investimentos</a:t>
            </a:r>
          </a:p>
          <a:p>
            <a:pPr algn="ctr"/>
            <a:endParaRPr lang="pt-BR" sz="2200" b="1" u="sng" dirty="0">
              <a:highlight>
                <a:srgbClr val="00FFFF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dirty="0"/>
              <a:t>Prova, conteúdo programático e nº de questões </a:t>
            </a:r>
            <a:r>
              <a:rPr lang="pt-BR" sz="2200" b="1" i="1" u="sng" dirty="0"/>
              <a:t>DISTINTOS</a:t>
            </a:r>
            <a:r>
              <a:rPr lang="pt-BR" sz="2200" i="1" dirty="0"/>
              <a:t> para cada nível de certificação (básico, intermediário e avançado);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dirty="0"/>
              <a:t>Percentual de desempenho mínimo </a:t>
            </a:r>
            <a:r>
              <a:rPr lang="pt-BR" sz="2200" b="1" i="1" u="sng" dirty="0"/>
              <a:t>distinto</a:t>
            </a:r>
            <a:r>
              <a:rPr lang="pt-BR" sz="2200" i="1" dirty="0"/>
              <a:t> por nível de certificação;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dirty="0"/>
              <a:t>Tempo mínimo </a:t>
            </a:r>
            <a:r>
              <a:rPr lang="pt-BR" sz="2200" b="1" i="1" u="sng" dirty="0"/>
              <a:t>diferente</a:t>
            </a:r>
            <a:r>
              <a:rPr lang="pt-BR" sz="2200" i="1" dirty="0"/>
              <a:t> para cada exame: 2h30min – básico; 3h – intermediário e 3h30min – avançado.</a:t>
            </a:r>
          </a:p>
          <a:p>
            <a:pPr algn="ctr"/>
            <a:endParaRPr lang="pt-BR" sz="2400" b="1" u="sng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3F508DB-EEA9-4BC3-8615-5123C130ED3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573016"/>
            <a:ext cx="1074298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50343"/>
      </p:ext>
    </p:extLst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22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19336" y="116632"/>
            <a:ext cx="11928648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>
              <a:highlight>
                <a:srgbClr val="FFFF00"/>
              </a:highlight>
            </a:endParaRPr>
          </a:p>
          <a:p>
            <a:pPr algn="ctr"/>
            <a:endParaRPr lang="pt-BR" sz="2800" b="1" u="sng" dirty="0">
              <a:highlight>
                <a:srgbClr val="FFFF00"/>
              </a:highlight>
            </a:endParaRPr>
          </a:p>
          <a:p>
            <a:pPr algn="ctr"/>
            <a:r>
              <a:rPr lang="pt-BR" sz="2800" b="1" u="sng" dirty="0"/>
              <a:t>EXAME POR PROVAS e TÍTULOS: Regras Gerais</a:t>
            </a:r>
          </a:p>
          <a:p>
            <a:pPr algn="just"/>
            <a:endParaRPr lang="pt-BR" sz="2800" b="1" u="sng" dirty="0"/>
          </a:p>
          <a:p>
            <a:pPr algn="just">
              <a:buNone/>
            </a:pPr>
            <a:r>
              <a:rPr lang="pt-BR" sz="2800" b="1" u="sng" dirty="0"/>
              <a:t>Parâmetros objetivos</a:t>
            </a:r>
            <a:r>
              <a:rPr lang="pt-BR" sz="2800" dirty="0"/>
              <a:t>: requisitos definidos, permitindo melhor acompanhamento dos certificados, conforme diretrizes de cada certificação.</a:t>
            </a:r>
          </a:p>
          <a:p>
            <a:pPr algn="just"/>
            <a:endParaRPr lang="pt-BR" sz="28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pt-BR" sz="2800" b="1" u="sng" dirty="0">
                <a:ea typeface="Calibri" panose="020F0502020204030204" pitchFamily="34" charset="0"/>
              </a:rPr>
              <a:t>“Composição do conceitos de Títulos”</a:t>
            </a:r>
            <a:r>
              <a:rPr lang="pt-BR" sz="2800" dirty="0">
                <a:ea typeface="Calibri" panose="020F0502020204030204" pitchFamily="34" charset="0"/>
              </a:rPr>
              <a:t>: </a:t>
            </a:r>
            <a:r>
              <a:rPr lang="pt-BR" sz="2800" u="sng" dirty="0">
                <a:ea typeface="Calibri" panose="020F0502020204030204" pitchFamily="34" charset="0"/>
              </a:rPr>
              <a:t>formação acadêmica e a experiência profissional</a:t>
            </a:r>
            <a:r>
              <a:rPr lang="pt-BR" sz="2800" dirty="0">
                <a:ea typeface="Calibri" panose="020F0502020204030204" pitchFamily="34" charset="0"/>
              </a:rPr>
              <a:t>, com aderência às grandes áreas de atuação do RPPS (administrativa, arrecadação, atendimento, atuarial, benefícios, compensação previdenciária, financeira, investimentos, jurídica e tecnologia da informação) ou à Previdência Social;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pt-BR" sz="2800" dirty="0">
              <a:ea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pt-BR" sz="2400" dirty="0">
                <a:ea typeface="Calibri" panose="020F0502020204030204" pitchFamily="34" charset="0"/>
              </a:rPr>
              <a:t>Pontuação máxima para cada item da formação e experiência profissional.</a:t>
            </a:r>
          </a:p>
          <a:p>
            <a:pPr algn="just"/>
            <a:endParaRPr lang="pt-BR" sz="2800" b="1" u="sng" dirty="0"/>
          </a:p>
          <a:p>
            <a:pPr algn="just"/>
            <a:endParaRPr lang="pt-BR" sz="2800" b="1" u="sng" dirty="0"/>
          </a:p>
        </p:txBody>
      </p:sp>
    </p:spTree>
    <p:extLst>
      <p:ext uri="{BB962C8B-B14F-4D97-AF65-F5344CB8AC3E}">
        <p14:creationId xmlns:p14="http://schemas.microsoft.com/office/powerpoint/2010/main" val="2544617210"/>
      </p:ext>
    </p:extLst>
  </p:cSld>
  <p:clrMapOvr>
    <a:masterClrMapping/>
  </p:clrMapOvr>
  <p:transition spd="slow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23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19336" y="116632"/>
            <a:ext cx="119286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>
              <a:highlight>
                <a:srgbClr val="FFFF00"/>
              </a:highlight>
            </a:endParaRPr>
          </a:p>
          <a:p>
            <a:pPr algn="ctr"/>
            <a:endParaRPr lang="pt-BR" sz="2800" b="1" u="sng" dirty="0">
              <a:highlight>
                <a:srgbClr val="FFFF00"/>
              </a:highlight>
            </a:endParaRPr>
          </a:p>
          <a:p>
            <a:pPr algn="ctr"/>
            <a:r>
              <a:rPr lang="pt-BR" sz="2800" b="1" u="sng" dirty="0"/>
              <a:t>EXAME POR PROVAS e TÍTULOS: Regras Gerais</a:t>
            </a:r>
          </a:p>
          <a:p>
            <a:pPr algn="just"/>
            <a:endParaRPr lang="pt-BR" sz="2800" b="1" u="sng" dirty="0"/>
          </a:p>
          <a:p>
            <a:pPr algn="just">
              <a:buNone/>
            </a:pPr>
            <a:endParaRPr lang="pt-BR" sz="2400" dirty="0">
              <a:ea typeface="Calibri" panose="020F0502020204030204" pitchFamily="34" charset="0"/>
            </a:endParaRPr>
          </a:p>
          <a:p>
            <a:pPr algn="just"/>
            <a:endParaRPr lang="pt-BR" sz="2800" b="1" u="sng" dirty="0"/>
          </a:p>
          <a:p>
            <a:pPr algn="just"/>
            <a:endParaRPr lang="pt-BR" sz="2800" b="1" u="sng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4EBBDC-1883-4A74-99AD-47DD3B9C4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44824"/>
            <a:ext cx="11175032" cy="451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6498"/>
      </p:ext>
    </p:extLst>
  </p:cSld>
  <p:clrMapOvr>
    <a:masterClrMapping/>
  </p:clrMapOvr>
  <p:transition spd="slow"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24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19336" y="116632"/>
            <a:ext cx="11928648" cy="7648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>
              <a:highlight>
                <a:srgbClr val="FFFF00"/>
              </a:highlight>
            </a:endParaRPr>
          </a:p>
          <a:p>
            <a:pPr algn="ctr"/>
            <a:endParaRPr lang="pt-BR" sz="2800" b="1" u="sng" dirty="0">
              <a:highlight>
                <a:srgbClr val="FFFF00"/>
              </a:highlight>
            </a:endParaRPr>
          </a:p>
          <a:p>
            <a:pPr algn="ctr"/>
            <a:r>
              <a:rPr lang="pt-BR" sz="2800" b="1" u="sng" dirty="0"/>
              <a:t>EXAME POR PROVAS e TÍTULOS: Regras Gerais</a:t>
            </a:r>
          </a:p>
          <a:p>
            <a:pPr algn="just"/>
            <a:endParaRPr lang="pt-BR" sz="2800" b="1" u="sng" dirty="0"/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800" dirty="0">
                <a:ea typeface="Calibri" panose="020F0502020204030204" pitchFamily="34" charset="0"/>
              </a:rPr>
              <a:t>a pontuação da prova de títulos deverá ser somada à nota do exame por provas, para a obtenção da nota final;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800" dirty="0">
              <a:ea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dirty="0">
                <a:ea typeface="Calibri" panose="020F0502020204030204" pitchFamily="34" charset="0"/>
              </a:rPr>
              <a:t>o profissional poderá ter um desempenho no exame por provas abaixo do aproveitamento mínimo para aprovação, observado o limites mínimo para cada cargo ou função;</a:t>
            </a:r>
          </a:p>
          <a:p>
            <a:pPr algn="just">
              <a:buNone/>
            </a:pPr>
            <a:endParaRPr lang="pt-BR" sz="2800" dirty="0">
              <a:ea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b="1" dirty="0">
                <a:ea typeface="Calibri" panose="020F0502020204030204" pitchFamily="34" charset="0"/>
              </a:rPr>
              <a:t>a nota máxima da prova de títulos, resultado do somatório das pontuações da formação acadêmica e atividades profissionais, fica limitada a 10 (dez) pontos.</a:t>
            </a:r>
          </a:p>
          <a:p>
            <a:pPr algn="just"/>
            <a:endParaRPr lang="pt-BR" sz="2800" b="1" u="sng" dirty="0"/>
          </a:p>
          <a:p>
            <a:pPr algn="just"/>
            <a:endParaRPr lang="pt-BR" sz="2800" b="1" u="sng" dirty="0"/>
          </a:p>
        </p:txBody>
      </p:sp>
    </p:spTree>
    <p:extLst>
      <p:ext uri="{BB962C8B-B14F-4D97-AF65-F5344CB8AC3E}">
        <p14:creationId xmlns:p14="http://schemas.microsoft.com/office/powerpoint/2010/main" val="3740506473"/>
      </p:ext>
    </p:extLst>
  </p:cSld>
  <p:clrMapOvr>
    <a:masterClrMapping/>
  </p:clrMapOvr>
  <p:transition spd="slow"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25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19336" y="116632"/>
            <a:ext cx="119286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>
              <a:highlight>
                <a:srgbClr val="FFFF00"/>
              </a:highlight>
            </a:endParaRPr>
          </a:p>
          <a:p>
            <a:pPr algn="ctr"/>
            <a:endParaRPr lang="pt-BR" sz="2800" b="1" u="sng" dirty="0">
              <a:highlight>
                <a:srgbClr val="FFFF00"/>
              </a:highlight>
            </a:endParaRPr>
          </a:p>
          <a:p>
            <a:pPr algn="ctr"/>
            <a:r>
              <a:rPr lang="pt-BR" sz="2800" b="1" u="sng" dirty="0"/>
              <a:t>EXAME POR PROVAS e TÍTULOS: Regras Gerais</a:t>
            </a:r>
          </a:p>
          <a:p>
            <a:pPr algn="just"/>
            <a:endParaRPr lang="pt-BR" sz="2800" b="1" u="sng" dirty="0"/>
          </a:p>
          <a:p>
            <a:pPr algn="just"/>
            <a:endParaRPr lang="pt-BR" sz="2800" b="1" u="sng" dirty="0"/>
          </a:p>
          <a:p>
            <a:pPr algn="just"/>
            <a:endParaRPr lang="pt-BR" sz="2800" b="1" u="sng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904CDE7-8629-49B3-BD77-1DEEBD266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66" y="1879445"/>
            <a:ext cx="10943268" cy="447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28771"/>
      </p:ext>
    </p:extLst>
  </p:cSld>
  <p:clrMapOvr>
    <a:masterClrMapping/>
  </p:clrMapOvr>
  <p:transition spd="slow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26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91344" y="1164222"/>
            <a:ext cx="11737304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/>
              <a:t>PROGRAMA DE CERTIFICAÇÃO POR TEMPO NO CARGO OU FUNÇÃO</a:t>
            </a:r>
          </a:p>
          <a:p>
            <a:pPr algn="ctr"/>
            <a:endParaRPr lang="pt-BR" sz="2400" b="1" u="sng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b="1" u="sng" dirty="0"/>
              <a:t>Comprovação da primeira certificação</a:t>
            </a:r>
            <a:r>
              <a:rPr lang="pt-BR" sz="2200" dirty="0"/>
              <a:t> para os atuais membros dos conselhos deliberativo e fiscal, bem como dirigentes, gestor de recursos e membros do comitê de investimentos que tomaram posse nesses cargos ou funções </a:t>
            </a:r>
            <a:r>
              <a:rPr lang="pt-BR" sz="2200" u="sng" dirty="0"/>
              <a:t>há pelos menos 4 anos</a:t>
            </a:r>
            <a:r>
              <a:rPr lang="pt-BR" sz="2200" dirty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/>
              <a:t>Conjugado das provas ou provas e títulos + programa de qualificação continuada, </a:t>
            </a:r>
            <a:r>
              <a:rPr lang="pt-BR" sz="2200" b="1" u="sng" dirty="0"/>
              <a:t>esse com duração de 1 ano</a:t>
            </a:r>
            <a:r>
              <a:rPr lang="pt-BR" sz="2200" dirty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/>
              <a:t>obtenção de </a:t>
            </a:r>
            <a:r>
              <a:rPr lang="pt-BR" sz="2200" b="1" u="sng" dirty="0"/>
              <a:t>pontuação mínima de 30 créditos anuais, dos quais, no mínimo, 10 créditos deverão ser obtidos por participação em eventos presenciais</a:t>
            </a:r>
            <a:r>
              <a:rPr lang="pt-BR" sz="2200" dirty="0"/>
              <a:t> (eventos de atualização e capacitação; situações excepcionais, poderão ser eventos não presenciais);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b="1" u="sng" dirty="0"/>
              <a:t>BÔNUS de 20%</a:t>
            </a:r>
            <a:r>
              <a:rPr lang="pt-BR" sz="2200" b="1" dirty="0"/>
              <a:t>:  </a:t>
            </a:r>
            <a:r>
              <a:rPr lang="pt-BR" sz="2200" dirty="0"/>
              <a:t>o profissional poderá ter um </a:t>
            </a:r>
            <a:r>
              <a:rPr lang="pt-BR" sz="2200" u="sng" dirty="0"/>
              <a:t>desempenho no exame por provas abaixo do aproveitamento mínimo para aprovação</a:t>
            </a:r>
            <a:r>
              <a:rPr lang="pt-BR" sz="2200" dirty="0"/>
              <a:t>, observado o limite, conforme cargo e função.</a:t>
            </a:r>
          </a:p>
          <a:p>
            <a:pPr algn="just"/>
            <a:endParaRPr lang="pt-BR" sz="22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481271963"/>
      </p:ext>
    </p:extLst>
  </p:cSld>
  <p:clrMapOvr>
    <a:masterClrMapping/>
  </p:clrMapOvr>
  <p:transition spd="slow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27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7328" y="692696"/>
            <a:ext cx="1173730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/>
              <a:t>PROGRAMA DE CERTIFICAÇÃO POR TEMPO NO CARGO OU FUNÇÃO</a:t>
            </a:r>
          </a:p>
          <a:p>
            <a:pPr algn="ctr"/>
            <a:endParaRPr lang="pt-BR" sz="2400" b="1" u="sng" dirty="0"/>
          </a:p>
          <a:p>
            <a:pPr algn="ctr"/>
            <a:endParaRPr lang="pt-BR" sz="20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E3EC8EA-D28C-4B2F-A566-B52283A2D7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360" y="1268760"/>
            <a:ext cx="11449272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15255"/>
      </p:ext>
    </p:extLst>
  </p:cSld>
  <p:clrMapOvr>
    <a:masterClrMapping/>
  </p:clrMapOvr>
  <p:transition spd="slow"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28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7328" y="692696"/>
            <a:ext cx="1173730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PROGRAMA DE CERTIFICAÇÃO POR TITULAÇÃO OU CARGO PÚBLICO</a:t>
            </a:r>
            <a:endParaRPr lang="pt-BR" sz="2400" b="1" dirty="0">
              <a:highlight>
                <a:srgbClr val="FFFF00"/>
              </a:highlight>
            </a:endParaRPr>
          </a:p>
          <a:p>
            <a:pPr algn="ctr"/>
            <a:endParaRPr lang="pt-BR" sz="2400" b="1" u="sng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/>
              <a:t>certificação de dirigentes e membros dos conselhos deliberativo e fiscal, mediante </a:t>
            </a:r>
            <a:r>
              <a:rPr lang="pt-BR" sz="2200" b="1" u="sng" dirty="0"/>
              <a:t>titulação acadêmica do profissional</a:t>
            </a:r>
            <a:r>
              <a:rPr lang="pt-BR" sz="2200" dirty="0"/>
              <a:t> ou ao </a:t>
            </a:r>
            <a:r>
              <a:rPr lang="pt-BR" sz="2200" b="1" u="sng" dirty="0"/>
              <a:t>cargo público ocupado</a:t>
            </a:r>
            <a:r>
              <a:rPr lang="pt-BR" sz="2200" dirty="0"/>
              <a:t> de que é titular ou de que seja oriundo: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000" dirty="0"/>
              <a:t>sistema de atribuição de pontos para graduação das certificações nos níveis básico, intermediário e avançado;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000" dirty="0"/>
              <a:t>para fins de pontuação poderão ser consideradas as certificações profissionais vigentes e as premiações recebidas, com aderência às grandes área de atuação do RPPS ou à Previdência Social.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u="sng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u="sng" dirty="0"/>
              <a:t>exclusiva para a autoridade mais elevada</a:t>
            </a:r>
            <a:r>
              <a:rPr lang="pt-BR" sz="2200" dirty="0"/>
              <a:t> dos Poderes Executivo, Legislativo e Judiciário e dos Órgãos Autônomos (Ministério Público, Tribunal de Contas  e Defensoria Pública) dos Estados e do Distrito Federal e a autoridade mais elevada dos Poderes Executivo e Legislativo dos Municípios </a:t>
            </a:r>
            <a:r>
              <a:rPr lang="pt-BR" sz="2200" u="sng" dirty="0"/>
              <a:t>e respectivo suplente</a:t>
            </a:r>
            <a:r>
              <a:rPr lang="pt-BR" sz="2200" dirty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u="sng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u="sng" dirty="0"/>
              <a:t>certificadora demonstrará em sua proposta técnica os critérios utilizados</a:t>
            </a:r>
            <a:r>
              <a:rPr lang="pt-BR" sz="2200" dirty="0"/>
              <a:t>, para análise da Comissão do Pró-Gestão RPPS. </a:t>
            </a:r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138875862"/>
      </p:ext>
    </p:extLst>
  </p:cSld>
  <p:clrMapOvr>
    <a:masterClrMapping/>
  </p:clrMapOvr>
  <p:transition spd="slow"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29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91344" y="404664"/>
            <a:ext cx="11737304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/>
          </a:p>
          <a:p>
            <a:pPr algn="ctr"/>
            <a:r>
              <a:rPr lang="pt-BR" sz="2800" b="1" u="sng" dirty="0"/>
              <a:t>PROGRAMA DE QUALIFICAÇÃO CONTINUADA</a:t>
            </a:r>
          </a:p>
          <a:p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u="sng" dirty="0"/>
              <a:t>renovação da certificação</a:t>
            </a:r>
            <a:r>
              <a:rPr lang="pt-BR" sz="2400" dirty="0"/>
              <a:t> anteriormente obtida, no mesmo nível, sem a necessidade de ser submetido a novo exame;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dirty="0"/>
              <a:t>desenvolvimento do profissional por meio de constante processo educativo (formação, capacitação e atualização);</a:t>
            </a:r>
          </a:p>
          <a:p>
            <a:pPr algn="just"/>
            <a:endParaRPr lang="pt-BR" sz="24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/>
              <a:t>obtenção de </a:t>
            </a:r>
            <a:r>
              <a:rPr lang="pt-BR" sz="2400" b="1" i="1" u="sng" dirty="0"/>
              <a:t>pontuação mínima de 30 créditos anuais, dos quais, no mínimo, 10 créditos deverão ser obtidos de participação de eventos presenciais</a:t>
            </a:r>
            <a:r>
              <a:rPr lang="pt-BR" sz="2400" i="1" dirty="0"/>
              <a:t> (eventos de atualização e capacitação relacionadas às grandes áreas de atuação do RPPS).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Ocorrendo </a:t>
            </a:r>
            <a:r>
              <a:rPr lang="pt-BR" sz="24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situações excepcionais</a:t>
            </a:r>
            <a:r>
              <a:rPr lang="pt-BR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prejudiquem a participação em eventos presenciais, a Comissão </a:t>
            </a:r>
            <a:r>
              <a:rPr lang="pt-BR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deliberará sobre a possibilidade de serem aceitos os eventos não presenciais.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57228319"/>
      </p:ext>
    </p:extLst>
  </p:cSld>
  <p:clrMapOvr>
    <a:masterClrMapping/>
  </p:clrMapOvr>
  <p:transition spd="slow"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30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91344" y="404664"/>
            <a:ext cx="117373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800" b="1" u="sng" dirty="0"/>
          </a:p>
          <a:p>
            <a:pPr algn="ctr"/>
            <a:r>
              <a:rPr lang="pt-BR" sz="2800" b="1" u="sng" dirty="0"/>
              <a:t>PROGRAMA DE QUALIFICAÇÃO CONTINUADA</a:t>
            </a:r>
          </a:p>
          <a:p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1518D11-547F-411A-97E2-3807523BB20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400" y="1983060"/>
            <a:ext cx="10513168" cy="439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9259"/>
      </p:ext>
    </p:extLst>
  </p:cSld>
  <p:clrMapOvr>
    <a:masterClrMapping/>
  </p:clrMapOvr>
  <p:transition spd="slow"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31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335360" y="576539"/>
            <a:ext cx="11521280" cy="9294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/>
              <a:t>ETAPAS PARA IMPLEMENTAÇÃO DA CERTIFICAÇÃO PROFISSIONAL</a:t>
            </a:r>
            <a:r>
              <a:rPr lang="pt-BR" sz="2400" b="1" dirty="0"/>
              <a:t>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i="1" dirty="0">
              <a:solidFill>
                <a:srgbClr val="33CC33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dirty="0"/>
              <a:t>Comissão do Pró-Gestão: competência definir os requisitos dos certificados e de qualificação técnica das entidades; habilitar as entidades e reconhecer os certificados (aprovação do Manual da Certificação Profissional);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dirty="0"/>
              <a:t>Análise e Deliberação do CNRPPS (Reunião do dia 20/05/2021);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dirty="0"/>
              <a:t>Aprovação do Manual da Certificação, mediante portaria do Secretário de Previdência (Portaria SPREV nº 6.182, de 26/05/2021), disponível no site da SPREV (Requisitos para Gestores e Conselheiros);</a:t>
            </a:r>
          </a:p>
          <a:p>
            <a:pPr algn="just"/>
            <a:endParaRPr lang="pt-BR" sz="2200" b="1" i="1" dirty="0">
              <a:solidFill>
                <a:srgbClr val="33CC33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b="1" i="1" u="sng" dirty="0">
                <a:highlight>
                  <a:srgbClr val="FFFF00"/>
                </a:highlight>
              </a:rPr>
              <a:t>FASE ATUAL</a:t>
            </a:r>
            <a:r>
              <a:rPr lang="pt-BR" sz="2200" i="1" dirty="0">
                <a:highlight>
                  <a:srgbClr val="FFFF00"/>
                </a:highlight>
              </a:rPr>
              <a:t>: Comissão do Pró-Gestão RPPS - habilitação das Entidades Certificadoras e o reconhecimentos dos certificados para os respectivos cargos e funções.</a:t>
            </a:r>
          </a:p>
          <a:p>
            <a:pPr algn="just"/>
            <a:endParaRPr lang="pt-BR" sz="2800" b="1" u="sng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i="1" dirty="0"/>
          </a:p>
          <a:p>
            <a:r>
              <a:rPr lang="pt-BR" sz="2400" b="1" dirty="0"/>
              <a:t> </a:t>
            </a:r>
            <a:endParaRPr lang="pt-BR" sz="2400" dirty="0"/>
          </a:p>
          <a:p>
            <a:pPr algn="just"/>
            <a:endParaRPr lang="pt-BR" sz="2000" b="1" u="sng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502329443"/>
      </p:ext>
    </p:extLst>
  </p:cSld>
  <p:clrMapOvr>
    <a:masterClrMapping/>
  </p:clrMapOvr>
  <p:transition spd="slow"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32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335360" y="576539"/>
            <a:ext cx="11521280" cy="10187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/>
              <a:t>ETAPAS PARA IMPLEMENTAÇÃO DA CERTIFICAÇÃO PROFISSIONAL</a:t>
            </a:r>
            <a:r>
              <a:rPr lang="pt-BR" sz="2400" b="1" dirty="0"/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b="1" i="1" u="sng" dirty="0">
                <a:highlight>
                  <a:srgbClr val="FFFF00"/>
                </a:highlight>
              </a:rPr>
              <a:t>FASE ATUAL: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i="1" dirty="0">
              <a:highlight>
                <a:srgbClr val="FFFF00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200" i="1" dirty="0"/>
              <a:t>Dias 21 e 22/09: análise e deliberação das 2 primeiras entidades certificadoras;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200" i="1" dirty="0"/>
              <a:t>Prazo de 10 dias para a 1ª entidade; 30 dias para a 2ª entidade;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200" i="1" dirty="0"/>
              <a:t>Reunião remota dia 13/10/2021: deliberação final da 1ª entidade;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200" i="1" dirty="0"/>
              <a:t>Reunião presencial dias 16 a 18/11: deliberação final da 2ª entidade.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dirty="0"/>
              <a:t>SPREV: publicação dos certificados e dos programas de qualificação reconhecidos;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i="1" dirty="0">
                <a:highlight>
                  <a:srgbClr val="FFFF00"/>
                </a:highlight>
              </a:rPr>
              <a:t>Inicio do prazo de exigência dos profissionais, para fins de emissão do CRP, provavelmente, a partir de 1º de janeiro de 2022.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i="1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pt-BR" sz="2000" b="1" u="sng" dirty="0"/>
              <a:t>Site da SPREV, no item “Requisitos para Gestores e Conselheiros”, no endereço</a:t>
            </a:r>
            <a:r>
              <a:rPr lang="pt-BR" sz="2000" b="1" dirty="0"/>
              <a:t>: </a:t>
            </a:r>
            <a:r>
              <a:rPr lang="pt-BR" sz="2000" b="1" u="sng" dirty="0"/>
              <a:t>https://www.gov.br/trabalho-e-previdencia/pt-br/assuntos/previdencia-no-servico-publico/investimentos-do-rpps/requisitos-para-gestores-e-conselheiros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000" i="1" dirty="0">
                <a:solidFill>
                  <a:srgbClr val="0070C0"/>
                </a:solidFill>
              </a:rPr>
              <a:t>Portarias SEPRT nº 9.907, de 2020; Portaria SPREV/ME nº 6.182/2021;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000" i="1" dirty="0">
                <a:solidFill>
                  <a:srgbClr val="0070C0"/>
                </a:solidFill>
              </a:rPr>
              <a:t>Manual da Certificação Profissional – Versão 1.0;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000" i="1" dirty="0">
                <a:solidFill>
                  <a:srgbClr val="0070C0"/>
                </a:solidFill>
              </a:rPr>
              <a:t>Perguntas frequentes sobre a Portaria SEPRT nº 9.907, de 2020 e Manual da Certificação Profissional.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pt-BR" sz="2000" dirty="0"/>
          </a:p>
          <a:p>
            <a:pPr algn="just"/>
            <a:endParaRPr lang="pt-BR" sz="2000" dirty="0"/>
          </a:p>
          <a:p>
            <a:pPr algn="just"/>
            <a:endParaRPr lang="pt-BR" sz="2400" dirty="0"/>
          </a:p>
          <a:p>
            <a:pPr algn="just"/>
            <a:endParaRPr lang="pt-BR" sz="2400" i="1" dirty="0"/>
          </a:p>
          <a:p>
            <a:r>
              <a:rPr lang="pt-BR" sz="2400" b="1" dirty="0"/>
              <a:t> </a:t>
            </a:r>
            <a:endParaRPr lang="pt-BR" sz="2400" dirty="0"/>
          </a:p>
          <a:p>
            <a:pPr algn="just"/>
            <a:endParaRPr lang="pt-BR" sz="2000" b="1" u="sng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lvl="0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242505980"/>
      </p:ext>
    </p:extLst>
  </p:cSld>
  <p:clrMapOvr>
    <a:masterClrMapping/>
  </p:clrMapOvr>
  <p:transition spd="slow">
    <p:randomBar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696583"/>
            <a:ext cx="3791744" cy="1296144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9696400" y="44624"/>
            <a:ext cx="2376264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5680" y="241203"/>
            <a:ext cx="90392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https://t3.ftcdn.net/jpg/00/69/50/68/240_F_69506859_xHAiyEnyIXM4MHDeocIKwqzA2KrpJM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709330"/>
            <a:ext cx="5904656" cy="256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08" y="694640"/>
            <a:ext cx="3791744" cy="1296144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911424" y="1626856"/>
            <a:ext cx="2304256" cy="433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Picture 25" descr="previdancia copy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872" y="6023613"/>
            <a:ext cx="4968551" cy="70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486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21585</TotalTime>
  <Words>2817</Words>
  <Application>Microsoft Office PowerPoint</Application>
  <PresentationFormat>Widescreen</PresentationFormat>
  <Paragraphs>421</Paragraphs>
  <Slides>33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9" baseType="lpstr">
      <vt:lpstr>Arial</vt:lpstr>
      <vt:lpstr>Baskerville Old Face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Demografia</dc:title>
  <dc:creator>46163212134</dc:creator>
  <cp:lastModifiedBy>allex albert</cp:lastModifiedBy>
  <cp:revision>1437</cp:revision>
  <cp:lastPrinted>2017-08-23T21:50:06Z</cp:lastPrinted>
  <dcterms:created xsi:type="dcterms:W3CDTF">2016-02-12T16:57:42Z</dcterms:created>
  <dcterms:modified xsi:type="dcterms:W3CDTF">2021-10-21T21:20:48Z</dcterms:modified>
</cp:coreProperties>
</file>