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52"/>
  </p:notesMasterIdLst>
  <p:handoutMasterIdLst>
    <p:handoutMasterId r:id="rId53"/>
  </p:handoutMasterIdLst>
  <p:sldIdLst>
    <p:sldId id="257" r:id="rId2"/>
    <p:sldId id="962" r:id="rId3"/>
    <p:sldId id="259" r:id="rId4"/>
    <p:sldId id="963" r:id="rId5"/>
    <p:sldId id="1083" r:id="rId6"/>
    <p:sldId id="964" r:id="rId7"/>
    <p:sldId id="965" r:id="rId8"/>
    <p:sldId id="966" r:id="rId9"/>
    <p:sldId id="967" r:id="rId10"/>
    <p:sldId id="968" r:id="rId11"/>
    <p:sldId id="969" r:id="rId12"/>
    <p:sldId id="972" r:id="rId13"/>
    <p:sldId id="973" r:id="rId14"/>
    <p:sldId id="1409" r:id="rId15"/>
    <p:sldId id="1411" r:id="rId16"/>
    <p:sldId id="974" r:id="rId17"/>
    <p:sldId id="1343" r:id="rId18"/>
    <p:sldId id="452" r:id="rId19"/>
    <p:sldId id="466" r:id="rId20"/>
    <p:sldId id="455" r:id="rId21"/>
    <p:sldId id="1374" r:id="rId22"/>
    <p:sldId id="1375" r:id="rId23"/>
    <p:sldId id="453" r:id="rId24"/>
    <p:sldId id="1373" r:id="rId25"/>
    <p:sldId id="1412" r:id="rId26"/>
    <p:sldId id="474" r:id="rId27"/>
    <p:sldId id="1369" r:id="rId28"/>
    <p:sldId id="518" r:id="rId29"/>
    <p:sldId id="515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2" r:id="rId48"/>
    <p:sldId id="1361" r:id="rId49"/>
    <p:sldId id="1360" r:id="rId50"/>
    <p:sldId id="430" r:id="rId51"/>
  </p:sldIdLst>
  <p:sldSz cx="12192000" cy="6858000"/>
  <p:notesSz cx="6788150" cy="9923463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5088"/>
    <a:srgbClr val="4A66AC"/>
    <a:srgbClr val="242852"/>
    <a:srgbClr val="C4BCC6"/>
    <a:srgbClr val="833AC6"/>
    <a:srgbClr val="99FF99"/>
    <a:srgbClr val="126A9B"/>
    <a:srgbClr val="2639AC"/>
    <a:srgbClr val="C4D7FC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77DE7F-808A-4808-860E-D89B53C98274}" v="3" dt="2021-10-05T11:24:23.6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9631B5-78F2-41C9-869B-9F39066F8104}" styleName="Estilo Médio 3 - 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A111915-BE36-4E01-A7E5-04B1672EAD32}" styleName="Estilo Claro 2 - Ênfas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85BE263C-DBD7-4A20-BB59-AAB30ACAA65A}" styleName="Estilo Médio 3 - 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Estilo Médio 1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DBED569-4797-4DF1-A0F4-6AAB3CD982D8}" styleName="Estilo Claro 3 - Ênfas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Ênfas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131" autoAdjust="0"/>
    <p:restoredTop sz="86323" autoAdjust="0"/>
  </p:normalViewPr>
  <p:slideViewPr>
    <p:cSldViewPr>
      <p:cViewPr varScale="1">
        <p:scale>
          <a:sx n="98" d="100"/>
          <a:sy n="98" d="100"/>
        </p:scale>
        <p:origin x="492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68"/>
    </p:cViewPr>
  </p:sorterViewPr>
  <p:notesViewPr>
    <p:cSldViewPr>
      <p:cViewPr varScale="1">
        <p:scale>
          <a:sx n="50" d="100"/>
          <a:sy n="50" d="100"/>
        </p:scale>
        <p:origin x="2880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8" Type="http://schemas.microsoft.com/office/2016/11/relationships/changesInfo" Target="changesInfos/changesInfo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 Costa" userId="f4a71c3b3cacc94f" providerId="LiveId" clId="{A677DE7F-808A-4808-860E-D89B53C98274}"/>
    <pc:docChg chg="custSel addSld modSld">
      <pc:chgData name="Thomas Costa" userId="f4a71c3b3cacc94f" providerId="LiveId" clId="{A677DE7F-808A-4808-860E-D89B53C98274}" dt="2021-10-05T11:24:23.648" v="10"/>
      <pc:docMkLst>
        <pc:docMk/>
      </pc:docMkLst>
      <pc:sldChg chg="add">
        <pc:chgData name="Thomas Costa" userId="f4a71c3b3cacc94f" providerId="LiveId" clId="{A677DE7F-808A-4808-860E-D89B53C98274}" dt="2021-10-05T11:24:23.648" v="10"/>
        <pc:sldMkLst>
          <pc:docMk/>
          <pc:sldMk cId="2399958913" sldId="275"/>
        </pc:sldMkLst>
      </pc:sldChg>
      <pc:sldChg chg="add">
        <pc:chgData name="Thomas Costa" userId="f4a71c3b3cacc94f" providerId="LiveId" clId="{A677DE7F-808A-4808-860E-D89B53C98274}" dt="2021-10-05T11:24:23.648" v="10"/>
        <pc:sldMkLst>
          <pc:docMk/>
          <pc:sldMk cId="1603194245" sldId="276"/>
        </pc:sldMkLst>
      </pc:sldChg>
      <pc:sldChg chg="add">
        <pc:chgData name="Thomas Costa" userId="f4a71c3b3cacc94f" providerId="LiveId" clId="{A677DE7F-808A-4808-860E-D89B53C98274}" dt="2021-10-05T11:24:23.648" v="10"/>
        <pc:sldMkLst>
          <pc:docMk/>
          <pc:sldMk cId="4205687181" sldId="277"/>
        </pc:sldMkLst>
      </pc:sldChg>
      <pc:sldChg chg="add">
        <pc:chgData name="Thomas Costa" userId="f4a71c3b3cacc94f" providerId="LiveId" clId="{A677DE7F-808A-4808-860E-D89B53C98274}" dt="2021-10-05T11:24:23.648" v="10"/>
        <pc:sldMkLst>
          <pc:docMk/>
          <pc:sldMk cId="2040649276" sldId="278"/>
        </pc:sldMkLst>
      </pc:sldChg>
      <pc:sldChg chg="add">
        <pc:chgData name="Thomas Costa" userId="f4a71c3b3cacc94f" providerId="LiveId" clId="{A677DE7F-808A-4808-860E-D89B53C98274}" dt="2021-10-05T11:24:23.648" v="10"/>
        <pc:sldMkLst>
          <pc:docMk/>
          <pc:sldMk cId="160014608" sldId="279"/>
        </pc:sldMkLst>
      </pc:sldChg>
      <pc:sldChg chg="add">
        <pc:chgData name="Thomas Costa" userId="f4a71c3b3cacc94f" providerId="LiveId" clId="{A677DE7F-808A-4808-860E-D89B53C98274}" dt="2021-10-05T11:24:23.648" v="10"/>
        <pc:sldMkLst>
          <pc:docMk/>
          <pc:sldMk cId="3648930970" sldId="280"/>
        </pc:sldMkLst>
      </pc:sldChg>
      <pc:sldChg chg="add">
        <pc:chgData name="Thomas Costa" userId="f4a71c3b3cacc94f" providerId="LiveId" clId="{A677DE7F-808A-4808-860E-D89B53C98274}" dt="2021-10-05T11:24:23.648" v="10"/>
        <pc:sldMkLst>
          <pc:docMk/>
          <pc:sldMk cId="3136017695" sldId="281"/>
        </pc:sldMkLst>
      </pc:sldChg>
      <pc:sldChg chg="add">
        <pc:chgData name="Thomas Costa" userId="f4a71c3b3cacc94f" providerId="LiveId" clId="{A677DE7F-808A-4808-860E-D89B53C98274}" dt="2021-10-05T11:24:23.648" v="10"/>
        <pc:sldMkLst>
          <pc:docMk/>
          <pc:sldMk cId="2912002635" sldId="282"/>
        </pc:sldMkLst>
      </pc:sldChg>
      <pc:sldChg chg="add">
        <pc:chgData name="Thomas Costa" userId="f4a71c3b3cacc94f" providerId="LiveId" clId="{A677DE7F-808A-4808-860E-D89B53C98274}" dt="2021-10-05T11:24:23.648" v="10"/>
        <pc:sldMkLst>
          <pc:docMk/>
          <pc:sldMk cId="3219522885" sldId="283"/>
        </pc:sldMkLst>
      </pc:sldChg>
      <pc:sldChg chg="add">
        <pc:chgData name="Thomas Costa" userId="f4a71c3b3cacc94f" providerId="LiveId" clId="{A677DE7F-808A-4808-860E-D89B53C98274}" dt="2021-10-05T11:24:23.648" v="10"/>
        <pc:sldMkLst>
          <pc:docMk/>
          <pc:sldMk cId="3425445972" sldId="284"/>
        </pc:sldMkLst>
      </pc:sldChg>
      <pc:sldChg chg="add">
        <pc:chgData name="Thomas Costa" userId="f4a71c3b3cacc94f" providerId="LiveId" clId="{A677DE7F-808A-4808-860E-D89B53C98274}" dt="2021-10-05T11:24:23.648" v="10"/>
        <pc:sldMkLst>
          <pc:docMk/>
          <pc:sldMk cId="491197330" sldId="285"/>
        </pc:sldMkLst>
      </pc:sldChg>
      <pc:sldChg chg="add">
        <pc:chgData name="Thomas Costa" userId="f4a71c3b3cacc94f" providerId="LiveId" clId="{A677DE7F-808A-4808-860E-D89B53C98274}" dt="2021-10-05T11:24:23.648" v="10"/>
        <pc:sldMkLst>
          <pc:docMk/>
          <pc:sldMk cId="2413518155" sldId="286"/>
        </pc:sldMkLst>
      </pc:sldChg>
      <pc:sldChg chg="add">
        <pc:chgData name="Thomas Costa" userId="f4a71c3b3cacc94f" providerId="LiveId" clId="{A677DE7F-808A-4808-860E-D89B53C98274}" dt="2021-10-05T11:24:23.648" v="10"/>
        <pc:sldMkLst>
          <pc:docMk/>
          <pc:sldMk cId="927742656" sldId="287"/>
        </pc:sldMkLst>
      </pc:sldChg>
      <pc:sldChg chg="add">
        <pc:chgData name="Thomas Costa" userId="f4a71c3b3cacc94f" providerId="LiveId" clId="{A677DE7F-808A-4808-860E-D89B53C98274}" dt="2021-10-05T11:24:23.648" v="10"/>
        <pc:sldMkLst>
          <pc:docMk/>
          <pc:sldMk cId="3516166561" sldId="288"/>
        </pc:sldMkLst>
      </pc:sldChg>
      <pc:sldChg chg="add">
        <pc:chgData name="Thomas Costa" userId="f4a71c3b3cacc94f" providerId="LiveId" clId="{A677DE7F-808A-4808-860E-D89B53C98274}" dt="2021-10-05T11:24:23.648" v="10"/>
        <pc:sldMkLst>
          <pc:docMk/>
          <pc:sldMk cId="2601911967" sldId="289"/>
        </pc:sldMkLst>
      </pc:sldChg>
      <pc:sldChg chg="add">
        <pc:chgData name="Thomas Costa" userId="f4a71c3b3cacc94f" providerId="LiveId" clId="{A677DE7F-808A-4808-860E-D89B53C98274}" dt="2021-10-05T11:24:23.648" v="10"/>
        <pc:sldMkLst>
          <pc:docMk/>
          <pc:sldMk cId="2805758145" sldId="290"/>
        </pc:sldMkLst>
      </pc:sldChg>
      <pc:sldChg chg="add">
        <pc:chgData name="Thomas Costa" userId="f4a71c3b3cacc94f" providerId="LiveId" clId="{A677DE7F-808A-4808-860E-D89B53C98274}" dt="2021-10-05T11:24:23.648" v="10"/>
        <pc:sldMkLst>
          <pc:docMk/>
          <pc:sldMk cId="3557082120" sldId="291"/>
        </pc:sldMkLst>
      </pc:sldChg>
      <pc:sldChg chg="add">
        <pc:chgData name="Thomas Costa" userId="f4a71c3b3cacc94f" providerId="LiveId" clId="{A677DE7F-808A-4808-860E-D89B53C98274}" dt="2021-10-05T11:24:23.648" v="10"/>
        <pc:sldMkLst>
          <pc:docMk/>
          <pc:sldMk cId="3914336744" sldId="292"/>
        </pc:sldMkLst>
      </pc:sldChg>
      <pc:sldChg chg="modSp add mod">
        <pc:chgData name="Thomas Costa" userId="f4a71c3b3cacc94f" providerId="LiveId" clId="{A677DE7F-808A-4808-860E-D89B53C98274}" dt="2021-10-05T11:12:16.456" v="2" actId="207"/>
        <pc:sldMkLst>
          <pc:docMk/>
          <pc:sldMk cId="1811425941" sldId="430"/>
        </pc:sldMkLst>
        <pc:spChg chg="mod">
          <ac:chgData name="Thomas Costa" userId="f4a71c3b3cacc94f" providerId="LiveId" clId="{A677DE7F-808A-4808-860E-D89B53C98274}" dt="2021-10-05T11:12:16.456" v="2" actId="207"/>
          <ac:spMkLst>
            <pc:docMk/>
            <pc:sldMk cId="1811425941" sldId="430"/>
            <ac:spMk id="2" creationId="{00000000-0000-0000-0000-000000000000}"/>
          </ac:spMkLst>
        </pc:spChg>
        <pc:spChg chg="mod">
          <ac:chgData name="Thomas Costa" userId="f4a71c3b3cacc94f" providerId="LiveId" clId="{A677DE7F-808A-4808-860E-D89B53C98274}" dt="2021-10-05T11:12:12.500" v="1" actId="207"/>
          <ac:spMkLst>
            <pc:docMk/>
            <pc:sldMk cId="1811425941" sldId="430"/>
            <ac:spMk id="6" creationId="{00000000-0000-0000-0000-000000000000}"/>
          </ac:spMkLst>
        </pc:spChg>
      </pc:sldChg>
      <pc:sldChg chg="addSp modSp mod">
        <pc:chgData name="Thomas Costa" userId="f4a71c3b3cacc94f" providerId="LiveId" clId="{A677DE7F-808A-4808-860E-D89B53C98274}" dt="2021-10-05T11:21:12.551" v="7" actId="1076"/>
        <pc:sldMkLst>
          <pc:docMk/>
          <pc:sldMk cId="494702251" sldId="1360"/>
        </pc:sldMkLst>
        <pc:picChg chg="add mod">
          <ac:chgData name="Thomas Costa" userId="f4a71c3b3cacc94f" providerId="LiveId" clId="{A677DE7F-808A-4808-860E-D89B53C98274}" dt="2021-10-05T11:21:12.551" v="7" actId="1076"/>
          <ac:picMkLst>
            <pc:docMk/>
            <pc:sldMk cId="494702251" sldId="1360"/>
            <ac:picMk id="3" creationId="{F898B794-FB79-44FF-A7BD-BE616FDE784D}"/>
          </ac:picMkLst>
        </pc:picChg>
      </pc:sldChg>
      <pc:sldChg chg="delSp mod">
        <pc:chgData name="Thomas Costa" userId="f4a71c3b3cacc94f" providerId="LiveId" clId="{A677DE7F-808A-4808-860E-D89B53C98274}" dt="2021-10-05T11:21:40.946" v="9" actId="478"/>
        <pc:sldMkLst>
          <pc:docMk/>
          <pc:sldMk cId="3316648956" sldId="1411"/>
        </pc:sldMkLst>
        <pc:grpChg chg="del">
          <ac:chgData name="Thomas Costa" userId="f4a71c3b3cacc94f" providerId="LiveId" clId="{A677DE7F-808A-4808-860E-D89B53C98274}" dt="2021-10-05T11:21:39.360" v="8" actId="478"/>
          <ac:grpSpMkLst>
            <pc:docMk/>
            <pc:sldMk cId="3316648956" sldId="1411"/>
            <ac:grpSpMk id="5" creationId="{995FEA5F-BEF8-41D1-9ACB-A14D3D15F236}"/>
          </ac:grpSpMkLst>
        </pc:grpChg>
        <pc:picChg chg="del">
          <ac:chgData name="Thomas Costa" userId="f4a71c3b3cacc94f" providerId="LiveId" clId="{A677DE7F-808A-4808-860E-D89B53C98274}" dt="2021-10-05T11:21:40.946" v="9" actId="478"/>
          <ac:picMkLst>
            <pc:docMk/>
            <pc:sldMk cId="3316648956" sldId="1411"/>
            <ac:picMk id="4" creationId="{295A2A79-26D8-4E23-B58A-17FCE7100E5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2271" cy="496729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4294" y="1"/>
            <a:ext cx="2942271" cy="496729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49147EF-9B4B-4DAB-8232-5C3B1A1FBE19}" type="datetimeFigureOut">
              <a:rPr lang="pt-BR"/>
              <a:pPr>
                <a:defRPr/>
              </a:pPr>
              <a:t>22/10/2021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5148"/>
            <a:ext cx="2942271" cy="49672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4294" y="9425148"/>
            <a:ext cx="2942271" cy="49672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A08AE60-5498-40C1-9B4A-47D99611B46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3235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2271" cy="496729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4294" y="1"/>
            <a:ext cx="2942271" cy="496729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8CC53B7-631C-42E0-A78B-1ADAB8687602}" type="datetimeFigureOut">
              <a:rPr lang="pt-BR"/>
              <a:pPr>
                <a:defRPr/>
              </a:pPr>
              <a:t>21/10/2021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4538"/>
            <a:ext cx="6613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8499" y="4713368"/>
            <a:ext cx="5431154" cy="4465796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5148"/>
            <a:ext cx="2942271" cy="49672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4294" y="9425148"/>
            <a:ext cx="2942271" cy="49672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EFDCEBD-067D-4BC9-B2DC-569E0D54A90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02869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7726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8474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1229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9915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85884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48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8047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C8481-E2CF-4B9C-9D55-4D10CE4E4FBF}" type="datetime1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21/10/2021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08EADF9-55F0-43ED-ADDB-3CD5CBA8D094}" type="slidenum">
              <a:rPr lang="pt-BR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916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908720"/>
            <a:ext cx="109728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9600" y="2113558"/>
            <a:ext cx="10972800" cy="4425355"/>
          </a:xfrm>
        </p:spPr>
        <p:txBody>
          <a:bodyPr/>
          <a:lstStyle/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E4905-98AB-4EA4-AE65-BF15BFAA5F5B}" type="datetime1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21/10/2021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A2F3EFF-9904-46D8-B353-A03427DBF4F0}" type="slidenum">
              <a:rPr lang="pt-BR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697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FA588-4612-4B45-A279-8A2836640325}" type="datetime1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21/10/2021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4240DF9-2625-480A-9595-0E2DB555426A}" type="slidenum">
              <a:rPr lang="pt-BR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846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 userDrawn="1"/>
        </p:nvSpPr>
        <p:spPr>
          <a:xfrm>
            <a:off x="11106150" y="6356350"/>
            <a:ext cx="384175" cy="501650"/>
          </a:xfrm>
          <a:prstGeom prst="rect">
            <a:avLst/>
          </a:prstGeom>
          <a:solidFill>
            <a:srgbClr val="92D05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FD057-4529-465F-B3AB-65427984E81B}" type="datetime1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21/10/2021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76AB2D7-B403-46D6-80F9-1984EF4B06E2}" type="slidenum">
              <a:rPr lang="pt-BR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854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2BDF3-FA67-4FB8-8C9F-29031D6232B9}" type="datetime1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21/10/2021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F9351D5-6E18-473B-A7C7-C74881B7A964}" type="slidenum">
              <a:rPr lang="pt-BR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425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8866D-D273-405D-955F-E2131615A4FA}" type="datetime1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21/10/2021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A5FF7-F4F9-4A83-8474-3FB09CA0A2D0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63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992D2-D71D-4A16-B7A9-E0E809AF93AE}" type="datetime1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21/10/2021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78CB0-C7B4-4243-9295-7A049A9819DF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225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0779B-A61C-4EA7-AE9A-3F061EB8E9CD}" type="datetime1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21/10/2021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5ECDA-94A9-431C-95D6-AEF2D10A71F0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285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6C977-11EC-4FB6-89EE-84604BA8D529}" type="datetime1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21/10/2021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3FE5E-4C99-4898-851F-BBD0E2E6301C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980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81079-82E6-48CD-AC24-E7A120086550}" type="datetime1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21/10/2021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6A0C1-2709-4426-9CE8-99A3FD03533E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873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0EDD3-609C-480E-A86C-CDC3736D2513}" type="datetime1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21/10/2021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707A7-8162-4779-9E67-1EAB74E9D1B2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797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599" y="273600"/>
            <a:ext cx="10971841" cy="530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540167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8" y="0"/>
            <a:ext cx="12165724" cy="6858000"/>
          </a:xfrm>
          <a:prstGeom prst="rect">
            <a:avLst/>
          </a:prstGeom>
        </p:spPr>
      </p:pic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609600" y="557213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s-ES" dirty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609600" y="1700213"/>
            <a:ext cx="10972800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s-ES" dirty="0"/>
              <a:t>Clique para editar os estilos do texto mestre</a:t>
            </a:r>
          </a:p>
          <a:p>
            <a:pPr lvl="1"/>
            <a:r>
              <a:rPr lang="pt-BR" altLang="es-ES" dirty="0"/>
              <a:t>Segundo nível</a:t>
            </a:r>
          </a:p>
          <a:p>
            <a:pPr lvl="2"/>
            <a:r>
              <a:rPr lang="pt-BR" altLang="es-ES" dirty="0"/>
              <a:t>Terceiro nível</a:t>
            </a:r>
          </a:p>
          <a:p>
            <a:pPr lvl="3"/>
            <a:r>
              <a:rPr lang="pt-BR" altLang="es-ES" dirty="0"/>
              <a:t>Quarto nível</a:t>
            </a:r>
          </a:p>
          <a:p>
            <a:pPr lvl="4"/>
            <a:r>
              <a:rPr lang="pt-BR" altLang="es-ES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281D973-6665-4EE4-BA17-4057A55FD744}" type="datetime1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21/10/2021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F8BE0F2-8142-4B56-8E1D-9C5515662535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842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analto.gov.br/ccivil_03/constituicao/Constituicao.htm#art37xvi" TargetMode="External"/><Relationship Id="rId2" Type="http://schemas.openxmlformats.org/officeDocument/2006/relationships/hyperlink" Target="http://www.planalto.gov.br/ccivil_03/constituicao/Constituicao.htm#art37xi.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1522416" y="2410672"/>
            <a:ext cx="9147169" cy="1650505"/>
          </a:xfrm>
        </p:spPr>
        <p:txBody>
          <a:bodyPr/>
          <a:lstStyle/>
          <a:p>
            <a:pPr algn="ctr"/>
            <a:r>
              <a:rPr lang="pt-BR" sz="48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eSocial</a:t>
            </a:r>
            <a:r>
              <a:rPr lang="pt-BR" sz="4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para Órgãos Públicos</a:t>
            </a:r>
          </a:p>
        </p:txBody>
      </p:sp>
      <p:sp>
        <p:nvSpPr>
          <p:cNvPr id="2" name="Subtítulo 1">
            <a:extLst>
              <a:ext uri="{FF2B5EF4-FFF2-40B4-BE49-F238E27FC236}">
                <a16:creationId xmlns:a16="http://schemas.microsoft.com/office/drawing/2014/main" id="{C6767ED1-B0B1-46ED-90EE-F537734693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sz="3600" dirty="0"/>
              <a:t>Sistema Simplificado de Escrituração Digital das Obrigações Previdenciárias, Trabalhistas e Fiscais</a:t>
            </a:r>
          </a:p>
        </p:txBody>
      </p:sp>
    </p:spTree>
    <p:extLst>
      <p:ext uri="{BB962C8B-B14F-4D97-AF65-F5344CB8AC3E}">
        <p14:creationId xmlns:p14="http://schemas.microsoft.com/office/powerpoint/2010/main" val="470893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0170F08B-113D-4D74-950D-60CCA97C41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5313" y="2413794"/>
            <a:ext cx="11001375" cy="2030412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4500" dirty="0">
                <a:solidFill>
                  <a:schemeClr val="tx2">
                    <a:lumMod val="7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BASE NORMATIVA</a:t>
            </a:r>
          </a:p>
        </p:txBody>
      </p:sp>
    </p:spTree>
    <p:extLst>
      <p:ext uri="{BB962C8B-B14F-4D97-AF65-F5344CB8AC3E}">
        <p14:creationId xmlns:p14="http://schemas.microsoft.com/office/powerpoint/2010/main" val="1750526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2D242C21-8C10-41C8-B809-4CD1DDDE2223}"/>
              </a:ext>
            </a:extLst>
          </p:cNvPr>
          <p:cNvSpPr/>
          <p:nvPr/>
        </p:nvSpPr>
        <p:spPr>
          <a:xfrm>
            <a:off x="666313" y="658738"/>
            <a:ext cx="6100248" cy="657182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highlight>
                <a:srgbClr val="033267"/>
              </a:highlight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966D2367-2D28-454E-9CD4-93894D134A10}"/>
              </a:ext>
            </a:extLst>
          </p:cNvPr>
          <p:cNvSpPr txBox="1"/>
          <p:nvPr/>
        </p:nvSpPr>
        <p:spPr>
          <a:xfrm>
            <a:off x="657198" y="631523"/>
            <a:ext cx="65082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DECRETO Nº 8.373/2014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ED03256-74C6-46B7-A744-E0B4412D6F2E}"/>
              </a:ext>
            </a:extLst>
          </p:cNvPr>
          <p:cNvSpPr/>
          <p:nvPr/>
        </p:nvSpPr>
        <p:spPr>
          <a:xfrm>
            <a:off x="119336" y="2632547"/>
            <a:ext cx="11521280" cy="2125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1" indent="0">
              <a:lnSpc>
                <a:spcPct val="150000"/>
              </a:lnSpc>
              <a:buNone/>
            </a:pPr>
            <a:endParaRPr lang="pt-BR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§ 1º  A prestação das informações ao </a:t>
            </a:r>
            <a:r>
              <a:rPr lang="pt-BR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eSocial</a:t>
            </a: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que estão sujeitos: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 - .......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II - ........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III - as pessoas jurídicas de direito público da União, dos Estados, do Distrito Federal e dos Municípios;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3F0977D-8C3C-44B0-AD94-C07C27336E20}"/>
              </a:ext>
            </a:extLst>
          </p:cNvPr>
          <p:cNvSpPr txBox="1"/>
          <p:nvPr/>
        </p:nvSpPr>
        <p:spPr>
          <a:xfrm>
            <a:off x="665541" y="1916646"/>
            <a:ext cx="13039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ART. 2º (...)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72D293D9-64C6-4811-9380-EAE3C2E720DA}"/>
              </a:ext>
            </a:extLst>
          </p:cNvPr>
          <p:cNvCxnSpPr>
            <a:cxnSpLocks/>
          </p:cNvCxnSpPr>
          <p:nvPr/>
        </p:nvCxnSpPr>
        <p:spPr>
          <a:xfrm>
            <a:off x="665540" y="1730326"/>
            <a:ext cx="1205460" cy="0"/>
          </a:xfrm>
          <a:prstGeom prst="line">
            <a:avLst/>
          </a:prstGeom>
          <a:ln>
            <a:solidFill>
              <a:srgbClr val="4A66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50DAA449-38B8-4769-879C-ABAE3FF8B526}"/>
              </a:ext>
            </a:extLst>
          </p:cNvPr>
          <p:cNvCxnSpPr>
            <a:cxnSpLocks/>
          </p:cNvCxnSpPr>
          <p:nvPr/>
        </p:nvCxnSpPr>
        <p:spPr>
          <a:xfrm>
            <a:off x="693676" y="2447779"/>
            <a:ext cx="1177324" cy="0"/>
          </a:xfrm>
          <a:prstGeom prst="line">
            <a:avLst/>
          </a:prstGeom>
          <a:ln>
            <a:solidFill>
              <a:srgbClr val="145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0557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>
              <a:ext uri="{FF2B5EF4-FFF2-40B4-BE49-F238E27FC236}">
                <a16:creationId xmlns:a16="http://schemas.microsoft.com/office/drawing/2014/main" id="{1D1117BE-C18D-4274-8354-6657C0A54F22}"/>
              </a:ext>
            </a:extLst>
          </p:cNvPr>
          <p:cNvSpPr/>
          <p:nvPr/>
        </p:nvSpPr>
        <p:spPr>
          <a:xfrm>
            <a:off x="666313" y="658738"/>
            <a:ext cx="6100248" cy="657182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highlight>
                <a:srgbClr val="033267"/>
              </a:highlight>
            </a:endParaRP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2906AD44-CA23-4569-9FA2-937453381074}"/>
              </a:ext>
            </a:extLst>
          </p:cNvPr>
          <p:cNvSpPr/>
          <p:nvPr/>
        </p:nvSpPr>
        <p:spPr>
          <a:xfrm>
            <a:off x="670443" y="1547755"/>
            <a:ext cx="8428585" cy="657182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highlight>
                <a:srgbClr val="033267"/>
              </a:highlight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966D2367-2D28-454E-9CD4-93894D134A10}"/>
              </a:ext>
            </a:extLst>
          </p:cNvPr>
          <p:cNvSpPr txBox="1"/>
          <p:nvPr/>
        </p:nvSpPr>
        <p:spPr>
          <a:xfrm>
            <a:off x="735404" y="427767"/>
            <a:ext cx="10278354" cy="1840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40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RESOLUÇÃO Nº 001 DO </a:t>
            </a:r>
          </a:p>
          <a:p>
            <a:pPr>
              <a:lnSpc>
                <a:spcPct val="150000"/>
              </a:lnSpc>
            </a:pPr>
            <a:r>
              <a:rPr lang="pt-BR" sz="40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COMITÊ GESTOR, DE 20/02/2015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ED03256-74C6-46B7-A744-E0B4412D6F2E}"/>
              </a:ext>
            </a:extLst>
          </p:cNvPr>
          <p:cNvSpPr/>
          <p:nvPr/>
        </p:nvSpPr>
        <p:spPr>
          <a:xfrm>
            <a:off x="668432" y="3474092"/>
            <a:ext cx="1070082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 </a:t>
            </a:r>
            <a:r>
              <a:rPr lang="pt-BR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eSocial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é composto pelo registro de informações fiscais, previdenciárias e trabalhistas agrupadas em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eventos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que contêm:</a:t>
            </a:r>
          </a:p>
          <a:p>
            <a:pPr lvl="1" algn="just">
              <a:buFont typeface="Courier New" panose="02070309020205020404" pitchFamily="49" charset="0"/>
              <a:buChar char="o"/>
              <a:defRPr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 algn="just">
              <a:defRPr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III - dados cadastrais, funcionais e remuneratórios dos servidores titulares de cargos efetivos amparados em regime próprio de previdência social, de todos os poderes, órgãos e entidades do respectivo ente federativo, suas autarquias e fundações, dos magistrados, dos membros do Tribunal de Contas, dos membros do Ministério Público e dos militares; </a:t>
            </a:r>
            <a:endParaRPr lang="pt-BR" i="1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9A261CA6-F4E5-41A5-907C-F259E3A0C71B}"/>
              </a:ext>
            </a:extLst>
          </p:cNvPr>
          <p:cNvSpPr txBox="1"/>
          <p:nvPr/>
        </p:nvSpPr>
        <p:spPr>
          <a:xfrm>
            <a:off x="665541" y="2726114"/>
            <a:ext cx="13039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ART. 2º (...)</a:t>
            </a:r>
          </a:p>
        </p:txBody>
      </p: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0C66F5CF-F1DB-4242-868F-2B868E7BAE35}"/>
              </a:ext>
            </a:extLst>
          </p:cNvPr>
          <p:cNvCxnSpPr>
            <a:cxnSpLocks/>
          </p:cNvCxnSpPr>
          <p:nvPr/>
        </p:nvCxnSpPr>
        <p:spPr>
          <a:xfrm>
            <a:off x="665540" y="2539794"/>
            <a:ext cx="1205460" cy="0"/>
          </a:xfrm>
          <a:prstGeom prst="line">
            <a:avLst/>
          </a:prstGeom>
          <a:ln>
            <a:solidFill>
              <a:srgbClr val="145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8936F67F-246A-43B4-ABFA-9EC315A3A8EA}"/>
              </a:ext>
            </a:extLst>
          </p:cNvPr>
          <p:cNvCxnSpPr>
            <a:cxnSpLocks/>
          </p:cNvCxnSpPr>
          <p:nvPr/>
        </p:nvCxnSpPr>
        <p:spPr>
          <a:xfrm>
            <a:off x="693676" y="3257247"/>
            <a:ext cx="1177324" cy="0"/>
          </a:xfrm>
          <a:prstGeom prst="line">
            <a:avLst/>
          </a:prstGeom>
          <a:ln>
            <a:solidFill>
              <a:srgbClr val="145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0208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aixaDeTexto 23">
            <a:extLst>
              <a:ext uri="{FF2B5EF4-FFF2-40B4-BE49-F238E27FC236}">
                <a16:creationId xmlns:a16="http://schemas.microsoft.com/office/drawing/2014/main" id="{DD8DCAFE-E352-4C7D-A445-E8EBECD10C6C}"/>
              </a:ext>
            </a:extLst>
          </p:cNvPr>
          <p:cNvSpPr txBox="1"/>
          <p:nvPr/>
        </p:nvSpPr>
        <p:spPr>
          <a:xfrm>
            <a:off x="754709" y="2848489"/>
            <a:ext cx="10682583" cy="1294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§ 4º ............referem-se a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ativos, aposentados, seus dependentes e pensionistas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as informações de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outras categorias de segurados amparados em Regime Próprio de Previdência Social 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 fundamento em decisão judicial ou em legislação específica do ente federativo. </a:t>
            </a:r>
          </a:p>
        </p:txBody>
      </p:sp>
    </p:spTree>
    <p:extLst>
      <p:ext uri="{BB962C8B-B14F-4D97-AF65-F5344CB8AC3E}">
        <p14:creationId xmlns:p14="http://schemas.microsoft.com/office/powerpoint/2010/main" val="2058017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AE8CA8E2-A989-49A8-8FBA-A3D1C0F3120B}"/>
              </a:ext>
            </a:extLst>
          </p:cNvPr>
          <p:cNvSpPr/>
          <p:nvPr/>
        </p:nvSpPr>
        <p:spPr>
          <a:xfrm>
            <a:off x="666313" y="658738"/>
            <a:ext cx="3725805" cy="657182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highlight>
                <a:srgbClr val="033267"/>
              </a:highlight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3A0A49B0-8D58-41B4-A549-A69B84F63EDF}"/>
              </a:ext>
            </a:extLst>
          </p:cNvPr>
          <p:cNvSpPr/>
          <p:nvPr/>
        </p:nvSpPr>
        <p:spPr>
          <a:xfrm>
            <a:off x="657198" y="1564790"/>
            <a:ext cx="6628022" cy="657182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highlight>
                <a:srgbClr val="033267"/>
              </a:highlight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966D2367-2D28-454E-9CD4-93894D134A10}"/>
              </a:ext>
            </a:extLst>
          </p:cNvPr>
          <p:cNvSpPr txBox="1"/>
          <p:nvPr/>
        </p:nvSpPr>
        <p:spPr>
          <a:xfrm>
            <a:off x="693679" y="441465"/>
            <a:ext cx="7424244" cy="1840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40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LEI 13.874, DE </a:t>
            </a:r>
          </a:p>
          <a:p>
            <a:pPr>
              <a:lnSpc>
                <a:spcPct val="150000"/>
              </a:lnSpc>
            </a:pPr>
            <a:r>
              <a:rPr lang="pt-BR" sz="40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20 DE SETEMBRO DE 2019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ED03256-74C6-46B7-A744-E0B4412D6F2E}"/>
              </a:ext>
            </a:extLst>
          </p:cNvPr>
          <p:cNvSpPr/>
          <p:nvPr/>
        </p:nvSpPr>
        <p:spPr>
          <a:xfrm>
            <a:off x="657198" y="3409965"/>
            <a:ext cx="10683065" cy="1725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 Sistema de Escrituração Digital das Obrigações Fiscais, Previdenciárias e Trabalhistas (</a:t>
            </a:r>
            <a:r>
              <a:rPr lang="pt-BR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eSocial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será substituído por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sistema simplificado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escrituração digital de obrigações previdenciárias, trabalhistas e fiscais.</a:t>
            </a:r>
            <a:endParaRPr lang="pt-BR" i="1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243DE92-494D-4AB9-BA42-78C8526DABF2}"/>
              </a:ext>
            </a:extLst>
          </p:cNvPr>
          <p:cNvSpPr txBox="1"/>
          <p:nvPr/>
        </p:nvSpPr>
        <p:spPr>
          <a:xfrm>
            <a:off x="767408" y="3012751"/>
            <a:ext cx="10315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ART. 16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22F9FF50-4B91-41A6-AEDC-F3FCA0FD3DBE}"/>
              </a:ext>
            </a:extLst>
          </p:cNvPr>
          <p:cNvCxnSpPr>
            <a:cxnSpLocks/>
          </p:cNvCxnSpPr>
          <p:nvPr/>
        </p:nvCxnSpPr>
        <p:spPr>
          <a:xfrm>
            <a:off x="665543" y="2809832"/>
            <a:ext cx="1205460" cy="0"/>
          </a:xfrm>
          <a:prstGeom prst="line">
            <a:avLst/>
          </a:prstGeom>
          <a:ln>
            <a:solidFill>
              <a:srgbClr val="145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40D91149-5BDD-4193-949C-6B24AA9707BB}"/>
              </a:ext>
            </a:extLst>
          </p:cNvPr>
          <p:cNvCxnSpPr>
            <a:cxnSpLocks/>
          </p:cNvCxnSpPr>
          <p:nvPr/>
        </p:nvCxnSpPr>
        <p:spPr>
          <a:xfrm>
            <a:off x="693679" y="3527285"/>
            <a:ext cx="1177324" cy="0"/>
          </a:xfrm>
          <a:prstGeom prst="line">
            <a:avLst/>
          </a:prstGeom>
          <a:ln>
            <a:solidFill>
              <a:srgbClr val="145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4986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>
            <a:extLst>
              <a:ext uri="{FF2B5EF4-FFF2-40B4-BE49-F238E27FC236}">
                <a16:creationId xmlns:a16="http://schemas.microsoft.com/office/drawing/2014/main" id="{865BD794-433E-42B0-B670-2075E0EF636F}"/>
              </a:ext>
            </a:extLst>
          </p:cNvPr>
          <p:cNvSpPr/>
          <p:nvPr/>
        </p:nvSpPr>
        <p:spPr>
          <a:xfrm>
            <a:off x="666313" y="658738"/>
            <a:ext cx="3305731" cy="657182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highlight>
                <a:srgbClr val="033267"/>
              </a:highlight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966D2367-2D28-454E-9CD4-93894D134A10}"/>
              </a:ext>
            </a:extLst>
          </p:cNvPr>
          <p:cNvSpPr txBox="1"/>
          <p:nvPr/>
        </p:nvSpPr>
        <p:spPr>
          <a:xfrm>
            <a:off x="657198" y="648962"/>
            <a:ext cx="33148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EC 103/2019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ED03256-74C6-46B7-A744-E0B4412D6F2E}"/>
              </a:ext>
            </a:extLst>
          </p:cNvPr>
          <p:cNvSpPr/>
          <p:nvPr/>
        </p:nvSpPr>
        <p:spPr>
          <a:xfrm>
            <a:off x="657198" y="2485193"/>
            <a:ext cx="10913117" cy="22690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600" b="1" dirty="0">
                <a:solidFill>
                  <a:schemeClr val="bg2">
                    <a:lumMod val="25000"/>
                  </a:schemeClr>
                </a:solidFill>
                <a:latin typeface="Open Sans 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"/>
              </a:rPr>
              <a:t>A União instituirá 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"/>
              </a:rPr>
              <a:t>sistema integrado de dados 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"/>
              </a:rPr>
              <a:t>relativos às remunerações, proventos e pensões dos segurados dos regimes de previdência, aos benefícios dos programas de assistência social e às remunerações, proventos de inatividade e pensão por morte decorrentes das atividades militares, em interação com outras bases de dados, ferramentas e plataformas, para o fortalecimento de sua gestão, governança e transparência e o cumprimento das disposições estabelecidas nos 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incisos XI 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"/>
              </a:rPr>
              <a:t>e 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XVI do art. 37 da Constituição Federal.</a:t>
            </a:r>
            <a:endParaRPr lang="pt-BR" sz="1600" i="1" dirty="0">
              <a:solidFill>
                <a:schemeClr val="tx1">
                  <a:lumMod val="75000"/>
                  <a:lumOff val="25000"/>
                </a:schemeClr>
              </a:solidFill>
              <a:latin typeface="Open Sans 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243DE92-494D-4AB9-BA42-78C8526DABF2}"/>
              </a:ext>
            </a:extLst>
          </p:cNvPr>
          <p:cNvSpPr txBox="1"/>
          <p:nvPr/>
        </p:nvSpPr>
        <p:spPr>
          <a:xfrm>
            <a:off x="839416" y="2102867"/>
            <a:ext cx="13039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ART. 12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22F9FF50-4B91-41A6-AEDC-F3FCA0FD3DBE}"/>
              </a:ext>
            </a:extLst>
          </p:cNvPr>
          <p:cNvCxnSpPr>
            <a:cxnSpLocks/>
          </p:cNvCxnSpPr>
          <p:nvPr/>
        </p:nvCxnSpPr>
        <p:spPr>
          <a:xfrm>
            <a:off x="665543" y="1899134"/>
            <a:ext cx="1205460" cy="0"/>
          </a:xfrm>
          <a:prstGeom prst="line">
            <a:avLst/>
          </a:prstGeom>
          <a:ln>
            <a:solidFill>
              <a:srgbClr val="145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40D91149-5BDD-4193-949C-6B24AA9707BB}"/>
              </a:ext>
            </a:extLst>
          </p:cNvPr>
          <p:cNvCxnSpPr>
            <a:cxnSpLocks/>
          </p:cNvCxnSpPr>
          <p:nvPr/>
        </p:nvCxnSpPr>
        <p:spPr>
          <a:xfrm>
            <a:off x="693679" y="2616587"/>
            <a:ext cx="1177324" cy="0"/>
          </a:xfrm>
          <a:prstGeom prst="line">
            <a:avLst/>
          </a:prstGeom>
          <a:ln>
            <a:solidFill>
              <a:srgbClr val="145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8261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0170F08B-113D-4D74-950D-60CCA97C41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3529" y="2413794"/>
            <a:ext cx="7804943" cy="2030412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4500" dirty="0">
                <a:solidFill>
                  <a:schemeClr val="tx2">
                    <a:lumMod val="7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DOCUMENTAÇÃO TÉCNICA</a:t>
            </a:r>
          </a:p>
        </p:txBody>
      </p:sp>
    </p:spTree>
    <p:extLst>
      <p:ext uri="{BB962C8B-B14F-4D97-AF65-F5344CB8AC3E}">
        <p14:creationId xmlns:p14="http://schemas.microsoft.com/office/powerpoint/2010/main" val="846961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FC60F5FF-EF4B-465C-AC24-F74157113D79}"/>
              </a:ext>
            </a:extLst>
          </p:cNvPr>
          <p:cNvSpPr/>
          <p:nvPr/>
        </p:nvSpPr>
        <p:spPr>
          <a:xfrm>
            <a:off x="666313" y="658738"/>
            <a:ext cx="6925289" cy="657182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highlight>
                <a:srgbClr val="033267"/>
              </a:highlight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966D2367-2D28-454E-9CD4-93894D134A10}"/>
              </a:ext>
            </a:extLst>
          </p:cNvPr>
          <p:cNvSpPr txBox="1"/>
          <p:nvPr/>
        </p:nvSpPr>
        <p:spPr>
          <a:xfrm>
            <a:off x="629062" y="658737"/>
            <a:ext cx="6925289" cy="707886"/>
          </a:xfrm>
          <a:prstGeom prst="rect">
            <a:avLst/>
          </a:prstGeom>
          <a:solidFill>
            <a:srgbClr val="14598D"/>
          </a:solidFill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DOCUMENTAÇÃO TÉCNICA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ED03256-74C6-46B7-A744-E0B4412D6F2E}"/>
              </a:ext>
            </a:extLst>
          </p:cNvPr>
          <p:cNvSpPr/>
          <p:nvPr/>
        </p:nvSpPr>
        <p:spPr>
          <a:xfrm>
            <a:off x="657199" y="3216709"/>
            <a:ext cx="13685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MANUAIS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243DE92-494D-4AB9-BA42-78C8526DABF2}"/>
              </a:ext>
            </a:extLst>
          </p:cNvPr>
          <p:cNvSpPr txBox="1"/>
          <p:nvPr/>
        </p:nvSpPr>
        <p:spPr>
          <a:xfrm>
            <a:off x="665543" y="1832232"/>
            <a:ext cx="3203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WWW.GOV.BR/ESOCIAL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22F9FF50-4B91-41A6-AEDC-F3FCA0FD3DBE}"/>
              </a:ext>
            </a:extLst>
          </p:cNvPr>
          <p:cNvCxnSpPr>
            <a:cxnSpLocks/>
          </p:cNvCxnSpPr>
          <p:nvPr/>
        </p:nvCxnSpPr>
        <p:spPr>
          <a:xfrm>
            <a:off x="665543" y="1645912"/>
            <a:ext cx="2555959" cy="0"/>
          </a:xfrm>
          <a:prstGeom prst="line">
            <a:avLst/>
          </a:prstGeom>
          <a:ln>
            <a:solidFill>
              <a:srgbClr val="145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40D91149-5BDD-4193-949C-6B24AA9707BB}"/>
              </a:ext>
            </a:extLst>
          </p:cNvPr>
          <p:cNvCxnSpPr>
            <a:cxnSpLocks/>
          </p:cNvCxnSpPr>
          <p:nvPr/>
        </p:nvCxnSpPr>
        <p:spPr>
          <a:xfrm>
            <a:off x="693679" y="2363365"/>
            <a:ext cx="2527823" cy="0"/>
          </a:xfrm>
          <a:prstGeom prst="line">
            <a:avLst/>
          </a:prstGeom>
          <a:ln>
            <a:solidFill>
              <a:srgbClr val="145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72EE3908-9176-4555-9A4A-10DD4CE8250D}"/>
              </a:ext>
            </a:extLst>
          </p:cNvPr>
          <p:cNvCxnSpPr>
            <a:cxnSpLocks/>
          </p:cNvCxnSpPr>
          <p:nvPr/>
        </p:nvCxnSpPr>
        <p:spPr>
          <a:xfrm>
            <a:off x="693679" y="3555263"/>
            <a:ext cx="2527823" cy="0"/>
          </a:xfrm>
          <a:prstGeom prst="line">
            <a:avLst/>
          </a:prstGeom>
          <a:ln>
            <a:solidFill>
              <a:srgbClr val="145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C522FCF2-E07A-4E08-846D-42B9164A4B0C}"/>
              </a:ext>
            </a:extLst>
          </p:cNvPr>
          <p:cNvSpPr txBox="1"/>
          <p:nvPr/>
        </p:nvSpPr>
        <p:spPr>
          <a:xfrm>
            <a:off x="3440197" y="3216709"/>
            <a:ext cx="595063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SzPct val="110000"/>
              <a:buFont typeface="Wingdings" panose="05000000000000000000" pitchFamily="2" charset="2"/>
              <a:buChar char="§"/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"/>
                <a:ea typeface="Open Sans Extrabold" panose="020B0906030804020204" pitchFamily="34" charset="0"/>
                <a:cs typeface="Open Sans Extrabold" panose="020B0906030804020204" pitchFamily="34" charset="0"/>
              </a:rPr>
              <a:t>Manual de Orientação do </a:t>
            </a:r>
            <a:r>
              <a:rPr lang="pt-BR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 "/>
                <a:ea typeface="Open Sans Extrabold" panose="020B0906030804020204" pitchFamily="34" charset="0"/>
                <a:cs typeface="Open Sans Extrabold" panose="020B0906030804020204" pitchFamily="34" charset="0"/>
              </a:rPr>
              <a:t>eSocial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"/>
                <a:ea typeface="Open Sans Extrabold" panose="020B0906030804020204" pitchFamily="34" charset="0"/>
                <a:cs typeface="Open Sans Extrabold" panose="020B0906030804020204" pitchFamily="34" charset="0"/>
              </a:rPr>
              <a:t> – MOS.</a:t>
            </a:r>
          </a:p>
          <a:p>
            <a:pPr marL="285750" lvl="0" indent="-285750">
              <a:buSzPct val="110000"/>
              <a:buFont typeface="Wingdings" panose="05000000000000000000" pitchFamily="2" charset="2"/>
              <a:buChar char="§"/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"/>
                <a:ea typeface="Open Sans Extrabold" panose="020B0906030804020204" pitchFamily="34" charset="0"/>
                <a:cs typeface="Open Sans Extrabold" panose="020B0906030804020204" pitchFamily="34" charset="0"/>
              </a:rPr>
              <a:t>Notas Orientativas.</a:t>
            </a:r>
          </a:p>
          <a:p>
            <a:endParaRPr lang="pt-BR" dirty="0"/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ABACC34D-03FA-43CA-9614-C0042015A53D}"/>
              </a:ext>
            </a:extLst>
          </p:cNvPr>
          <p:cNvCxnSpPr>
            <a:cxnSpLocks/>
          </p:cNvCxnSpPr>
          <p:nvPr/>
        </p:nvCxnSpPr>
        <p:spPr>
          <a:xfrm>
            <a:off x="3221502" y="3194121"/>
            <a:ext cx="0" cy="722283"/>
          </a:xfrm>
          <a:prstGeom prst="line">
            <a:avLst/>
          </a:prstGeom>
          <a:ln>
            <a:solidFill>
              <a:srgbClr val="145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tângulo 23">
            <a:extLst>
              <a:ext uri="{FF2B5EF4-FFF2-40B4-BE49-F238E27FC236}">
                <a16:creationId xmlns:a16="http://schemas.microsoft.com/office/drawing/2014/main" id="{6E30F0AB-F4AC-45A9-94E9-5725E9E9E067}"/>
              </a:ext>
            </a:extLst>
          </p:cNvPr>
          <p:cNvSpPr/>
          <p:nvPr/>
        </p:nvSpPr>
        <p:spPr>
          <a:xfrm>
            <a:off x="631392" y="4951426"/>
            <a:ext cx="22126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DESENVOLVEDOR</a:t>
            </a:r>
          </a:p>
        </p:txBody>
      </p: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3D7AFA7F-695A-48B7-8808-0011A8237927}"/>
              </a:ext>
            </a:extLst>
          </p:cNvPr>
          <p:cNvCxnSpPr>
            <a:cxnSpLocks/>
          </p:cNvCxnSpPr>
          <p:nvPr/>
        </p:nvCxnSpPr>
        <p:spPr>
          <a:xfrm>
            <a:off x="679611" y="5301208"/>
            <a:ext cx="2527823" cy="0"/>
          </a:xfrm>
          <a:prstGeom prst="line">
            <a:avLst/>
          </a:prstGeom>
          <a:ln>
            <a:solidFill>
              <a:srgbClr val="145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9C20187C-8C25-4F0C-B92A-422876E6C2A5}"/>
              </a:ext>
            </a:extLst>
          </p:cNvPr>
          <p:cNvCxnSpPr>
            <a:cxnSpLocks/>
          </p:cNvCxnSpPr>
          <p:nvPr/>
        </p:nvCxnSpPr>
        <p:spPr>
          <a:xfrm>
            <a:off x="3221502" y="4609411"/>
            <a:ext cx="0" cy="1267861"/>
          </a:xfrm>
          <a:prstGeom prst="line">
            <a:avLst/>
          </a:prstGeom>
          <a:ln>
            <a:solidFill>
              <a:srgbClr val="145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8580E505-8348-480D-B2B0-7CB89F122CF8}"/>
              </a:ext>
            </a:extLst>
          </p:cNvPr>
          <p:cNvSpPr txBox="1"/>
          <p:nvPr/>
        </p:nvSpPr>
        <p:spPr>
          <a:xfrm>
            <a:off x="3432513" y="4609411"/>
            <a:ext cx="595063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SzPct val="110000"/>
              <a:buFont typeface="Wingdings" panose="05000000000000000000" pitchFamily="2" charset="2"/>
              <a:buChar char="§"/>
            </a:pPr>
            <a:r>
              <a:rPr lang="pt-BR" sz="1600" dirty="0">
                <a:solidFill>
                  <a:srgbClr val="383737"/>
                </a:solidFill>
                <a:latin typeface="Open Sans "/>
              </a:rPr>
              <a:t>Leiautes do </a:t>
            </a:r>
            <a:r>
              <a:rPr lang="pt-BR" sz="1600" dirty="0" err="1">
                <a:solidFill>
                  <a:srgbClr val="383737"/>
                </a:solidFill>
                <a:latin typeface="Open Sans "/>
              </a:rPr>
              <a:t>eSocial</a:t>
            </a:r>
            <a:r>
              <a:rPr lang="pt-BR" sz="1600" dirty="0">
                <a:solidFill>
                  <a:srgbClr val="383737"/>
                </a:solidFill>
                <a:latin typeface="Open Sans "/>
              </a:rPr>
              <a:t>.</a:t>
            </a:r>
          </a:p>
          <a:p>
            <a:pPr marL="285750" lvl="0" indent="-285750">
              <a:buSzPct val="110000"/>
              <a:buFont typeface="Wingdings" panose="05000000000000000000" pitchFamily="2" charset="2"/>
              <a:buChar char="§"/>
            </a:pPr>
            <a:r>
              <a:rPr lang="pt-BR" sz="1600" dirty="0">
                <a:solidFill>
                  <a:srgbClr val="383737"/>
                </a:solidFill>
                <a:latin typeface="Open Sans "/>
              </a:rPr>
              <a:t>Notas Técnicas.</a:t>
            </a:r>
          </a:p>
          <a:p>
            <a:pPr marL="285750" lvl="0" indent="-285750">
              <a:buSzPct val="110000"/>
              <a:buFont typeface="Wingdings" panose="05000000000000000000" pitchFamily="2" charset="2"/>
              <a:buChar char="§"/>
            </a:pPr>
            <a:r>
              <a:rPr lang="pt-BR" sz="1600" dirty="0">
                <a:solidFill>
                  <a:srgbClr val="383737"/>
                </a:solidFill>
                <a:latin typeface="Open Sans "/>
              </a:rPr>
              <a:t>Notas de Documentação Evolutiva – NDE.</a:t>
            </a:r>
          </a:p>
          <a:p>
            <a:pPr marL="285750" indent="-285750">
              <a:buSzPct val="110000"/>
              <a:buFont typeface="Wingdings" panose="05000000000000000000" pitchFamily="2" charset="2"/>
              <a:buChar char="§"/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"/>
                <a:ea typeface="Open Sans Extrabold" panose="020B0906030804020204" pitchFamily="34" charset="0"/>
                <a:cs typeface="Open Sans Extrabold" panose="020B0906030804020204" pitchFamily="34" charset="0"/>
              </a:rPr>
              <a:t>Manual de Orientação do Desenvolvedor.</a:t>
            </a:r>
          </a:p>
          <a:p>
            <a:pPr marL="285750" indent="-285750">
              <a:buSzPct val="110000"/>
              <a:buFont typeface="Wingdings" panose="05000000000000000000" pitchFamily="2" charset="2"/>
              <a:buChar char="§"/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"/>
                <a:ea typeface="Open Sans Extrabold" panose="020B0906030804020204" pitchFamily="34" charset="0"/>
                <a:cs typeface="Open Sans Extrabold" panose="020B0906030804020204" pitchFamily="34" charset="0"/>
              </a:rPr>
              <a:t>Mensagens do Sistema.</a:t>
            </a:r>
          </a:p>
          <a:p>
            <a:pPr marL="285750" lvl="0" indent="-285750">
              <a:buSzPct val="110000"/>
              <a:buFont typeface="Wingdings" panose="05000000000000000000" pitchFamily="2" charset="2"/>
              <a:buChar char="§"/>
            </a:pPr>
            <a:endParaRPr lang="pt-BR" sz="1600" dirty="0">
              <a:solidFill>
                <a:srgbClr val="383737"/>
              </a:solidFill>
              <a:latin typeface="Open Sans 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73334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0170F08B-113D-4D74-950D-60CCA97C41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49513" y="2413794"/>
            <a:ext cx="8092975" cy="2030412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4500" dirty="0">
                <a:solidFill>
                  <a:schemeClr val="tx2">
                    <a:lumMod val="7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FASEAMENTO DE</a:t>
            </a:r>
            <a:br>
              <a:rPr lang="pt-BR" sz="4500" dirty="0">
                <a:solidFill>
                  <a:schemeClr val="tx2">
                    <a:lumMod val="7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</a:br>
            <a:r>
              <a:rPr lang="pt-BR" sz="4500" dirty="0">
                <a:solidFill>
                  <a:schemeClr val="tx2">
                    <a:lumMod val="7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IMPLANTAÇÃO DO </a:t>
            </a:r>
            <a:r>
              <a:rPr lang="pt-BR" sz="4500" dirty="0" err="1">
                <a:solidFill>
                  <a:schemeClr val="tx2">
                    <a:lumMod val="7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eSOCIAL</a:t>
            </a:r>
            <a:endParaRPr lang="pt-BR" sz="4500" dirty="0">
              <a:solidFill>
                <a:schemeClr val="tx2">
                  <a:lumMod val="75000"/>
                </a:schemeClr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596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tângulo 45">
            <a:extLst>
              <a:ext uri="{FF2B5EF4-FFF2-40B4-BE49-F238E27FC236}">
                <a16:creationId xmlns:a16="http://schemas.microsoft.com/office/drawing/2014/main" id="{B4F05E0E-EEC0-4FEC-995F-F466E5951AFF}"/>
              </a:ext>
            </a:extLst>
          </p:cNvPr>
          <p:cNvSpPr/>
          <p:nvPr/>
        </p:nvSpPr>
        <p:spPr>
          <a:xfrm>
            <a:off x="666314" y="1587653"/>
            <a:ext cx="7998716" cy="657182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highlight>
                <a:srgbClr val="033267"/>
              </a:highlight>
            </a:endParaRP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5247DCE7-8845-4ACB-9116-E19A6A77C78C}"/>
              </a:ext>
            </a:extLst>
          </p:cNvPr>
          <p:cNvSpPr/>
          <p:nvPr/>
        </p:nvSpPr>
        <p:spPr>
          <a:xfrm>
            <a:off x="666313" y="658738"/>
            <a:ext cx="9493687" cy="657182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highlight>
                <a:srgbClr val="033267"/>
              </a:highlight>
            </a:endParaRPr>
          </a:p>
        </p:txBody>
      </p:sp>
      <p:sp>
        <p:nvSpPr>
          <p:cNvPr id="18" name="Título 3">
            <a:extLst>
              <a:ext uri="{FF2B5EF4-FFF2-40B4-BE49-F238E27FC236}">
                <a16:creationId xmlns:a16="http://schemas.microsoft.com/office/drawing/2014/main" id="{ECFA1DF2-8B90-499E-9E25-F3D94FFBE563}"/>
              </a:ext>
            </a:extLst>
          </p:cNvPr>
          <p:cNvSpPr txBox="1">
            <a:spLocks/>
          </p:cNvSpPr>
          <p:nvPr/>
        </p:nvSpPr>
        <p:spPr>
          <a:xfrm>
            <a:off x="638628" y="112485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pt-BR" sz="40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PORTARIA CONJUNTA SEPRT/RFB/ME </a:t>
            </a:r>
          </a:p>
          <a:p>
            <a:pPr algn="l">
              <a:lnSpc>
                <a:spcPct val="150000"/>
              </a:lnSpc>
            </a:pPr>
            <a:r>
              <a:rPr lang="pt-BR" sz="40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Nº 71, DE 29 DE JUNHO DE 2021 </a:t>
            </a:r>
          </a:p>
        </p:txBody>
      </p:sp>
      <p:grpSp>
        <p:nvGrpSpPr>
          <p:cNvPr id="50" name="Agrupar 49">
            <a:extLst>
              <a:ext uri="{FF2B5EF4-FFF2-40B4-BE49-F238E27FC236}">
                <a16:creationId xmlns:a16="http://schemas.microsoft.com/office/drawing/2014/main" id="{09665A5A-1D0D-436D-8104-2A3A65B0D192}"/>
              </a:ext>
            </a:extLst>
          </p:cNvPr>
          <p:cNvGrpSpPr/>
          <p:nvPr/>
        </p:nvGrpSpPr>
        <p:grpSpPr>
          <a:xfrm>
            <a:off x="1127448" y="3105150"/>
            <a:ext cx="9883452" cy="1905961"/>
            <a:chOff x="1489398" y="3105150"/>
            <a:chExt cx="9883452" cy="1905961"/>
          </a:xfrm>
        </p:grpSpPr>
        <p:sp>
          <p:nvSpPr>
            <p:cNvPr id="2" name="Seta: Divisa 1">
              <a:extLst>
                <a:ext uri="{FF2B5EF4-FFF2-40B4-BE49-F238E27FC236}">
                  <a16:creationId xmlns:a16="http://schemas.microsoft.com/office/drawing/2014/main" id="{E96731E4-EDE2-4C60-95B4-4B7B41008046}"/>
                </a:ext>
              </a:extLst>
            </p:cNvPr>
            <p:cNvSpPr/>
            <p:nvPr/>
          </p:nvSpPr>
          <p:spPr>
            <a:xfrm>
              <a:off x="1543050" y="3105150"/>
              <a:ext cx="2324100" cy="514350"/>
            </a:xfrm>
            <a:prstGeom prst="chevron">
              <a:avLst/>
            </a:prstGeom>
            <a:solidFill>
              <a:srgbClr val="1459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dirty="0">
                  <a:solidFill>
                    <a:schemeClr val="bg1"/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1ª FASE</a:t>
              </a:r>
            </a:p>
            <a:p>
              <a:pPr algn="ctr"/>
              <a:r>
                <a:rPr lang="pt-BR" sz="1400" dirty="0">
                  <a:solidFill>
                    <a:schemeClr val="bg1"/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21/07/2021</a:t>
              </a:r>
            </a:p>
          </p:txBody>
        </p:sp>
        <p:sp>
          <p:nvSpPr>
            <p:cNvPr id="47" name="Seta: Divisa 46">
              <a:extLst>
                <a:ext uri="{FF2B5EF4-FFF2-40B4-BE49-F238E27FC236}">
                  <a16:creationId xmlns:a16="http://schemas.microsoft.com/office/drawing/2014/main" id="{6F5E18B8-DA75-431A-AD59-6CDA9B9A4981}"/>
                </a:ext>
              </a:extLst>
            </p:cNvPr>
            <p:cNvSpPr/>
            <p:nvPr/>
          </p:nvSpPr>
          <p:spPr>
            <a:xfrm>
              <a:off x="4044950" y="3105150"/>
              <a:ext cx="2324100" cy="514350"/>
            </a:xfrm>
            <a:prstGeom prst="chevron">
              <a:avLst/>
            </a:prstGeom>
            <a:solidFill>
              <a:srgbClr val="1459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dirty="0">
                  <a:solidFill>
                    <a:schemeClr val="bg1"/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2ª FASE</a:t>
              </a:r>
            </a:p>
            <a:p>
              <a:pPr algn="ctr"/>
              <a:r>
                <a:rPr lang="pt-BR" sz="1400" dirty="0">
                  <a:solidFill>
                    <a:schemeClr val="bg1"/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22/07/2021</a:t>
              </a:r>
            </a:p>
          </p:txBody>
        </p:sp>
        <p:sp>
          <p:nvSpPr>
            <p:cNvPr id="48" name="Seta: Divisa 47">
              <a:extLst>
                <a:ext uri="{FF2B5EF4-FFF2-40B4-BE49-F238E27FC236}">
                  <a16:creationId xmlns:a16="http://schemas.microsoft.com/office/drawing/2014/main" id="{EA0B4930-7BC4-4EE4-BCE9-F7F0BA991826}"/>
                </a:ext>
              </a:extLst>
            </p:cNvPr>
            <p:cNvSpPr/>
            <p:nvPr/>
          </p:nvSpPr>
          <p:spPr>
            <a:xfrm>
              <a:off x="6546850" y="3124200"/>
              <a:ext cx="2324100" cy="514350"/>
            </a:xfrm>
            <a:prstGeom prst="chevron">
              <a:avLst/>
            </a:prstGeom>
            <a:solidFill>
              <a:srgbClr val="1459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dirty="0">
                  <a:solidFill>
                    <a:schemeClr val="bg1"/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3ª FASE</a:t>
              </a:r>
            </a:p>
            <a:p>
              <a:pPr algn="ctr"/>
              <a:r>
                <a:rPr lang="pt-BR" sz="1400" dirty="0">
                  <a:solidFill>
                    <a:schemeClr val="bg1"/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22/04/2022</a:t>
              </a:r>
            </a:p>
          </p:txBody>
        </p:sp>
        <p:sp>
          <p:nvSpPr>
            <p:cNvPr id="49" name="Seta: Divisa 48">
              <a:extLst>
                <a:ext uri="{FF2B5EF4-FFF2-40B4-BE49-F238E27FC236}">
                  <a16:creationId xmlns:a16="http://schemas.microsoft.com/office/drawing/2014/main" id="{800F0DF2-82E2-43C4-8D0D-974A131336AC}"/>
                </a:ext>
              </a:extLst>
            </p:cNvPr>
            <p:cNvSpPr/>
            <p:nvPr/>
          </p:nvSpPr>
          <p:spPr>
            <a:xfrm>
              <a:off x="9048750" y="3105150"/>
              <a:ext cx="2324100" cy="514350"/>
            </a:xfrm>
            <a:prstGeom prst="chevron">
              <a:avLst/>
            </a:prstGeom>
            <a:solidFill>
              <a:srgbClr val="1459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dirty="0">
                  <a:solidFill>
                    <a:schemeClr val="bg1"/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4ª FASE</a:t>
              </a:r>
            </a:p>
            <a:p>
              <a:pPr algn="ctr"/>
              <a:r>
                <a:rPr lang="pt-BR" sz="1400" dirty="0">
                  <a:solidFill>
                    <a:schemeClr val="bg1"/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11/07/2022</a:t>
              </a:r>
            </a:p>
          </p:txBody>
        </p:sp>
        <p:sp>
          <p:nvSpPr>
            <p:cNvPr id="37" name="CaixaDeTexto 36">
              <a:extLst>
                <a:ext uri="{FF2B5EF4-FFF2-40B4-BE49-F238E27FC236}">
                  <a16:creationId xmlns:a16="http://schemas.microsoft.com/office/drawing/2014/main" id="{4EF3F7BF-7D7C-466F-BDF5-1C3FFE6626DE}"/>
                </a:ext>
              </a:extLst>
            </p:cNvPr>
            <p:cNvSpPr txBox="1"/>
            <p:nvPr/>
          </p:nvSpPr>
          <p:spPr>
            <a:xfrm>
              <a:off x="1489398" y="3687672"/>
              <a:ext cx="2085514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rgbClr val="033267"/>
                </a:buClr>
                <a:buFont typeface="Wingdings" panose="05000000000000000000" pitchFamily="2" charset="2"/>
                <a:buChar char="§"/>
              </a:pPr>
              <a:r>
                <a:rPr lang="pt-B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Evento do Empregador.</a:t>
              </a:r>
            </a:p>
            <a:p>
              <a:pPr>
                <a:buClr>
                  <a:srgbClr val="033267"/>
                </a:buClr>
              </a:pPr>
              <a:r>
                <a:rPr lang="pt-B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</a:p>
            <a:p>
              <a:pPr marL="285750" indent="-285750">
                <a:buClr>
                  <a:srgbClr val="033267"/>
                </a:buClr>
                <a:buFont typeface="Wingdings" panose="05000000000000000000" pitchFamily="2" charset="2"/>
                <a:buChar char="§"/>
              </a:pPr>
              <a:r>
                <a:rPr lang="pt-B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Tabelas.</a:t>
              </a:r>
            </a:p>
          </p:txBody>
        </p:sp>
        <p:sp>
          <p:nvSpPr>
            <p:cNvPr id="65" name="CaixaDeTexto 64">
              <a:extLst>
                <a:ext uri="{FF2B5EF4-FFF2-40B4-BE49-F238E27FC236}">
                  <a16:creationId xmlns:a16="http://schemas.microsoft.com/office/drawing/2014/main" id="{97443C31-5E4F-4005-A435-DCD3EF42118D}"/>
                </a:ext>
              </a:extLst>
            </p:cNvPr>
            <p:cNvSpPr txBox="1"/>
            <p:nvPr/>
          </p:nvSpPr>
          <p:spPr>
            <a:xfrm>
              <a:off x="4009678" y="3687672"/>
              <a:ext cx="208551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rgbClr val="033267"/>
                </a:buClr>
                <a:buFont typeface="Wingdings" panose="05000000000000000000" pitchFamily="2" charset="2"/>
                <a:buChar char="§"/>
              </a:pPr>
              <a:r>
                <a:rPr lang="pt-B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Cadastramento inicial.</a:t>
              </a:r>
            </a:p>
            <a:p>
              <a:pPr>
                <a:buClr>
                  <a:srgbClr val="033267"/>
                </a:buClr>
              </a:pPr>
              <a:endPara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285750" indent="-285750">
                <a:buClr>
                  <a:srgbClr val="033267"/>
                </a:buClr>
                <a:buFont typeface="Wingdings" panose="05000000000000000000" pitchFamily="2" charset="2"/>
                <a:buChar char="§"/>
              </a:pPr>
              <a:r>
                <a:rPr lang="pt-B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Eventos não periódicos.</a:t>
              </a:r>
            </a:p>
          </p:txBody>
        </p:sp>
        <p:sp>
          <p:nvSpPr>
            <p:cNvPr id="66" name="CaixaDeTexto 65">
              <a:extLst>
                <a:ext uri="{FF2B5EF4-FFF2-40B4-BE49-F238E27FC236}">
                  <a16:creationId xmlns:a16="http://schemas.microsoft.com/office/drawing/2014/main" id="{1272D547-B7F6-4BA6-9777-D5F02E79E79E}"/>
                </a:ext>
              </a:extLst>
            </p:cNvPr>
            <p:cNvSpPr txBox="1"/>
            <p:nvPr/>
          </p:nvSpPr>
          <p:spPr>
            <a:xfrm>
              <a:off x="6497752" y="3685283"/>
              <a:ext cx="23241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rgbClr val="033267"/>
                </a:buClr>
                <a:buFont typeface="Wingdings" panose="05000000000000000000" pitchFamily="2" charset="2"/>
                <a:buChar char="§"/>
              </a:pPr>
              <a:r>
                <a:rPr lang="pt-B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Eventos Periódicos.</a:t>
              </a: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63553AFA-B7C5-4758-AD24-1B8A25DF1E6B}"/>
                </a:ext>
              </a:extLst>
            </p:cNvPr>
            <p:cNvSpPr txBox="1"/>
            <p:nvPr/>
          </p:nvSpPr>
          <p:spPr>
            <a:xfrm>
              <a:off x="9082996" y="3704333"/>
              <a:ext cx="20855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rgbClr val="033267"/>
                </a:buClr>
                <a:buFont typeface="Wingdings" panose="05000000000000000000" pitchFamily="2" charset="2"/>
                <a:buChar char="§"/>
              </a:pPr>
              <a:r>
                <a:rPr lang="pt-B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Eventos do SST.</a:t>
              </a:r>
            </a:p>
          </p:txBody>
        </p:sp>
      </p:grpSp>
      <p:sp>
        <p:nvSpPr>
          <p:cNvPr id="14" name="Subtítulo 2">
            <a:extLst>
              <a:ext uri="{FF2B5EF4-FFF2-40B4-BE49-F238E27FC236}">
                <a16:creationId xmlns:a16="http://schemas.microsoft.com/office/drawing/2014/main" id="{E7761479-277E-40DB-ABB5-BF9E3249D06B}"/>
              </a:ext>
            </a:extLst>
          </p:cNvPr>
          <p:cNvSpPr txBox="1">
            <a:spLocks/>
          </p:cNvSpPr>
          <p:nvPr/>
        </p:nvSpPr>
        <p:spPr bwMode="auto">
          <a:xfrm>
            <a:off x="910627" y="6132368"/>
            <a:ext cx="10192945" cy="674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OBS: O evento S-1010 (Tabela de Rubricas) pode ser encaminhado até o início da 3ª Fase.</a:t>
            </a:r>
          </a:p>
        </p:txBody>
      </p:sp>
    </p:spTree>
    <p:extLst>
      <p:ext uri="{BB962C8B-B14F-4D97-AF65-F5344CB8AC3E}">
        <p14:creationId xmlns:p14="http://schemas.microsoft.com/office/powerpoint/2010/main" val="188278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0170F08B-113D-4D74-950D-60CCA97C41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5313" y="2413794"/>
            <a:ext cx="11001375" cy="2030412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4500" dirty="0">
                <a:solidFill>
                  <a:schemeClr val="tx2">
                    <a:lumMod val="7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ARQUITETURA</a:t>
            </a:r>
            <a:r>
              <a:rPr lang="pt-BR" sz="45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DO ESOCIAL</a:t>
            </a:r>
          </a:p>
        </p:txBody>
      </p:sp>
    </p:spTree>
    <p:extLst>
      <p:ext uri="{BB962C8B-B14F-4D97-AF65-F5344CB8AC3E}">
        <p14:creationId xmlns:p14="http://schemas.microsoft.com/office/powerpoint/2010/main" val="1012943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tângulo 79">
            <a:extLst>
              <a:ext uri="{FF2B5EF4-FFF2-40B4-BE49-F238E27FC236}">
                <a16:creationId xmlns:a16="http://schemas.microsoft.com/office/drawing/2014/main" id="{967BB96B-CC38-4C9D-A8D0-0408148B8C1C}"/>
              </a:ext>
            </a:extLst>
          </p:cNvPr>
          <p:cNvSpPr/>
          <p:nvPr/>
        </p:nvSpPr>
        <p:spPr>
          <a:xfrm>
            <a:off x="439073" y="1486569"/>
            <a:ext cx="1268180" cy="23724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Google Shape;515;p75">
            <a:extLst>
              <a:ext uri="{FF2B5EF4-FFF2-40B4-BE49-F238E27FC236}">
                <a16:creationId xmlns:a16="http://schemas.microsoft.com/office/drawing/2014/main" id="{BFB8B3B2-5567-476D-919F-AC426DD47DF9}"/>
              </a:ext>
            </a:extLst>
          </p:cNvPr>
          <p:cNvSpPr/>
          <p:nvPr/>
        </p:nvSpPr>
        <p:spPr>
          <a:xfrm>
            <a:off x="4850826" y="2397083"/>
            <a:ext cx="688187" cy="47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300" tIns="44275" rIns="85300" bIns="4427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1200" dirty="0">
                <a:solidFill>
                  <a:srgbClr val="191919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  <a:sym typeface="Calibri"/>
              </a:rPr>
              <a:t>SIM</a:t>
            </a:r>
            <a:endParaRPr sz="1200" dirty="0">
              <a:solidFill>
                <a:srgbClr val="000000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  <a:sym typeface="Arial"/>
            </a:endParaRPr>
          </a:p>
        </p:txBody>
      </p:sp>
      <p:sp>
        <p:nvSpPr>
          <p:cNvPr id="40" name="Google Shape;519;p75">
            <a:extLst>
              <a:ext uri="{FF2B5EF4-FFF2-40B4-BE49-F238E27FC236}">
                <a16:creationId xmlns:a16="http://schemas.microsoft.com/office/drawing/2014/main" id="{1025D24F-789B-4764-9D6B-47C0DE588979}"/>
              </a:ext>
            </a:extLst>
          </p:cNvPr>
          <p:cNvSpPr/>
          <p:nvPr/>
        </p:nvSpPr>
        <p:spPr>
          <a:xfrm>
            <a:off x="3315119" y="881506"/>
            <a:ext cx="2805444" cy="402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300" tIns="44275" rIns="85300" bIns="4427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  <a:sym typeface="Calibri"/>
              </a:rPr>
              <a:t>PROTOCOLO DE ENVIO</a:t>
            </a:r>
            <a:endParaRPr sz="1600" dirty="0">
              <a:solidFill>
                <a:schemeClr val="tx1">
                  <a:lumMod val="75000"/>
                  <a:lumOff val="25000"/>
                </a:schemeClr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  <a:sym typeface="Arial"/>
            </a:endParaRPr>
          </a:p>
        </p:txBody>
      </p:sp>
      <p:sp>
        <p:nvSpPr>
          <p:cNvPr id="41" name="Google Shape;520;p75">
            <a:extLst>
              <a:ext uri="{FF2B5EF4-FFF2-40B4-BE49-F238E27FC236}">
                <a16:creationId xmlns:a16="http://schemas.microsoft.com/office/drawing/2014/main" id="{795E8144-B9B8-43E2-AFD7-B46A1E6DD07B}"/>
              </a:ext>
            </a:extLst>
          </p:cNvPr>
          <p:cNvSpPr/>
          <p:nvPr/>
        </p:nvSpPr>
        <p:spPr>
          <a:xfrm>
            <a:off x="2458764" y="4622620"/>
            <a:ext cx="3251487" cy="47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300" tIns="44275" rIns="85300" bIns="4427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1200" dirty="0">
                <a:solidFill>
                  <a:srgbClr val="191919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  <a:sym typeface="Calibri"/>
              </a:rPr>
              <a:t>MSG ERRO (CONSULTA)</a:t>
            </a:r>
            <a:endParaRPr sz="1200" dirty="0">
              <a:solidFill>
                <a:srgbClr val="000000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  <a:sym typeface="Arial"/>
            </a:endParaRPr>
          </a:p>
        </p:txBody>
      </p:sp>
      <p:sp>
        <p:nvSpPr>
          <p:cNvPr id="45" name="Google Shape;524;p75">
            <a:extLst>
              <a:ext uri="{FF2B5EF4-FFF2-40B4-BE49-F238E27FC236}">
                <a16:creationId xmlns:a16="http://schemas.microsoft.com/office/drawing/2014/main" id="{F0D89B16-B3BC-4B87-AF54-B7C82F0BFB09}"/>
              </a:ext>
            </a:extLst>
          </p:cNvPr>
          <p:cNvSpPr/>
          <p:nvPr/>
        </p:nvSpPr>
        <p:spPr>
          <a:xfrm>
            <a:off x="3676642" y="5093037"/>
            <a:ext cx="4037294" cy="47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300" tIns="44275" rIns="85300" bIns="4427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1200" b="1" dirty="0">
                <a:solidFill>
                  <a:srgbClr val="191919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  <a:sym typeface="Calibri"/>
              </a:rPr>
              <a:t>RECIBO DE ENTREGA</a:t>
            </a:r>
            <a:endParaRPr sz="1200" b="1" dirty="0">
              <a:solidFill>
                <a:srgbClr val="000000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  <a:sym typeface="Arial"/>
            </a:endParaRPr>
          </a:p>
        </p:txBody>
      </p:sp>
      <p:sp>
        <p:nvSpPr>
          <p:cNvPr id="47" name="Google Shape;527;p75">
            <a:extLst>
              <a:ext uri="{FF2B5EF4-FFF2-40B4-BE49-F238E27FC236}">
                <a16:creationId xmlns:a16="http://schemas.microsoft.com/office/drawing/2014/main" id="{80ACC0CF-EAA6-4EE1-8929-622087A038B1}"/>
              </a:ext>
            </a:extLst>
          </p:cNvPr>
          <p:cNvSpPr/>
          <p:nvPr/>
        </p:nvSpPr>
        <p:spPr>
          <a:xfrm>
            <a:off x="8260467" y="420573"/>
            <a:ext cx="3614913" cy="54891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 cap="flat" cmpd="sng">
            <a:noFill/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3500"/>
          </a:p>
        </p:txBody>
      </p:sp>
      <p:sp>
        <p:nvSpPr>
          <p:cNvPr id="49" name="Google Shape;529;p75">
            <a:extLst>
              <a:ext uri="{FF2B5EF4-FFF2-40B4-BE49-F238E27FC236}">
                <a16:creationId xmlns:a16="http://schemas.microsoft.com/office/drawing/2014/main" id="{22F16A7A-68E8-4F31-8C45-499EC4C68282}"/>
              </a:ext>
            </a:extLst>
          </p:cNvPr>
          <p:cNvSpPr/>
          <p:nvPr/>
        </p:nvSpPr>
        <p:spPr>
          <a:xfrm>
            <a:off x="8377421" y="912652"/>
            <a:ext cx="3368440" cy="3040931"/>
          </a:xfrm>
          <a:prstGeom prst="rect">
            <a:avLst/>
          </a:prstGeom>
          <a:noFill/>
          <a:ln w="3175" cap="flat" cmpd="sng">
            <a:solidFill>
              <a:schemeClr val="bg2">
                <a:lumMod val="25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3500"/>
          </a:p>
        </p:txBody>
      </p:sp>
      <p:sp>
        <p:nvSpPr>
          <p:cNvPr id="64" name="Google Shape;551;p75">
            <a:extLst>
              <a:ext uri="{FF2B5EF4-FFF2-40B4-BE49-F238E27FC236}">
                <a16:creationId xmlns:a16="http://schemas.microsoft.com/office/drawing/2014/main" id="{279F6A3B-F973-4130-B33E-0AAB3591504F}"/>
              </a:ext>
            </a:extLst>
          </p:cNvPr>
          <p:cNvSpPr/>
          <p:nvPr/>
        </p:nvSpPr>
        <p:spPr>
          <a:xfrm>
            <a:off x="8342766" y="491047"/>
            <a:ext cx="3387770" cy="36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300" tIns="44275" rIns="85300" bIns="4427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1600" dirty="0">
                <a:solidFill>
                  <a:srgbClr val="383737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  <a:sym typeface="Calibri"/>
              </a:rPr>
              <a:t>AMBIENTE NACIONAL </a:t>
            </a:r>
            <a:r>
              <a:rPr lang="pt-BR" sz="1600" dirty="0" err="1">
                <a:solidFill>
                  <a:srgbClr val="383737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  <a:sym typeface="Calibri"/>
              </a:rPr>
              <a:t>eSOCIAL</a:t>
            </a:r>
            <a:endParaRPr sz="1600" dirty="0">
              <a:solidFill>
                <a:srgbClr val="383737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  <a:sym typeface="Arial"/>
            </a:endParaRP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0545460A-093C-4D8D-AECC-7BB9E4441901}"/>
              </a:ext>
            </a:extLst>
          </p:cNvPr>
          <p:cNvSpPr txBox="1"/>
          <p:nvPr/>
        </p:nvSpPr>
        <p:spPr>
          <a:xfrm>
            <a:off x="8823987" y="1096746"/>
            <a:ext cx="1020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Original</a:t>
            </a:r>
          </a:p>
        </p:txBody>
      </p:sp>
      <p:sp>
        <p:nvSpPr>
          <p:cNvPr id="70" name="CaixaDeTexto 69">
            <a:extLst>
              <a:ext uri="{FF2B5EF4-FFF2-40B4-BE49-F238E27FC236}">
                <a16:creationId xmlns:a16="http://schemas.microsoft.com/office/drawing/2014/main" id="{1F4D55BB-1412-416F-8E62-CEB3452F3602}"/>
              </a:ext>
            </a:extLst>
          </p:cNvPr>
          <p:cNvSpPr txBox="1"/>
          <p:nvPr/>
        </p:nvSpPr>
        <p:spPr>
          <a:xfrm>
            <a:off x="9209328" y="3015458"/>
            <a:ext cx="623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RET</a:t>
            </a:r>
          </a:p>
        </p:txBody>
      </p:sp>
      <p:sp>
        <p:nvSpPr>
          <p:cNvPr id="71" name="CaixaDeTexto 70">
            <a:extLst>
              <a:ext uri="{FF2B5EF4-FFF2-40B4-BE49-F238E27FC236}">
                <a16:creationId xmlns:a16="http://schemas.microsoft.com/office/drawing/2014/main" id="{F6025497-6AA6-435B-90ED-0CE7BB304FA5}"/>
              </a:ext>
            </a:extLst>
          </p:cNvPr>
          <p:cNvSpPr txBox="1"/>
          <p:nvPr/>
        </p:nvSpPr>
        <p:spPr>
          <a:xfrm>
            <a:off x="10466311" y="1204394"/>
            <a:ext cx="1354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rgbClr val="383737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Folha de pagamento</a:t>
            </a:r>
          </a:p>
        </p:txBody>
      </p: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F2D293CA-6616-4D96-A4B5-52378C184257}"/>
              </a:ext>
            </a:extLst>
          </p:cNvPr>
          <p:cNvSpPr txBox="1"/>
          <p:nvPr/>
        </p:nvSpPr>
        <p:spPr>
          <a:xfrm>
            <a:off x="10570078" y="2206589"/>
            <a:ext cx="12884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CPF</a:t>
            </a:r>
          </a:p>
        </p:txBody>
      </p:sp>
      <p:sp>
        <p:nvSpPr>
          <p:cNvPr id="73" name="CaixaDeTexto 72">
            <a:extLst>
              <a:ext uri="{FF2B5EF4-FFF2-40B4-BE49-F238E27FC236}">
                <a16:creationId xmlns:a16="http://schemas.microsoft.com/office/drawing/2014/main" id="{E0A4F6B0-D27D-405C-835C-0825314A46D0}"/>
              </a:ext>
            </a:extLst>
          </p:cNvPr>
          <p:cNvSpPr txBox="1"/>
          <p:nvPr/>
        </p:nvSpPr>
        <p:spPr>
          <a:xfrm>
            <a:off x="8612293" y="4973466"/>
            <a:ext cx="614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CNIS</a:t>
            </a:r>
          </a:p>
        </p:txBody>
      </p:sp>
      <p:sp>
        <p:nvSpPr>
          <p:cNvPr id="74" name="CaixaDeTexto 73">
            <a:extLst>
              <a:ext uri="{FF2B5EF4-FFF2-40B4-BE49-F238E27FC236}">
                <a16:creationId xmlns:a16="http://schemas.microsoft.com/office/drawing/2014/main" id="{4274E5AC-7932-4E5B-BE4B-AF97E2FE2860}"/>
              </a:ext>
            </a:extLst>
          </p:cNvPr>
          <p:cNvSpPr txBox="1"/>
          <p:nvPr/>
        </p:nvSpPr>
        <p:spPr>
          <a:xfrm>
            <a:off x="10558767" y="2928179"/>
            <a:ext cx="1417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Cadastro/</a:t>
            </a:r>
          </a:p>
          <a:p>
            <a:r>
              <a:rPr lang="pt-B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Tabelas do Empregador</a:t>
            </a:r>
          </a:p>
        </p:txBody>
      </p:sp>
      <p:sp>
        <p:nvSpPr>
          <p:cNvPr id="76" name="CaixaDeTexto 75">
            <a:extLst>
              <a:ext uri="{FF2B5EF4-FFF2-40B4-BE49-F238E27FC236}">
                <a16:creationId xmlns:a16="http://schemas.microsoft.com/office/drawing/2014/main" id="{665C100F-BBA0-430D-A749-E2A67AA3A949}"/>
              </a:ext>
            </a:extLst>
          </p:cNvPr>
          <p:cNvSpPr txBox="1"/>
          <p:nvPr/>
        </p:nvSpPr>
        <p:spPr>
          <a:xfrm>
            <a:off x="9575932" y="5509497"/>
            <a:ext cx="9714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RAIS</a:t>
            </a:r>
          </a:p>
        </p:txBody>
      </p:sp>
      <p:pic>
        <p:nvPicPr>
          <p:cNvPr id="6" name="Gráfico 5" descr="Banco de dados com preenchimento sólido">
            <a:extLst>
              <a:ext uri="{FF2B5EF4-FFF2-40B4-BE49-F238E27FC236}">
                <a16:creationId xmlns:a16="http://schemas.microsoft.com/office/drawing/2014/main" id="{F4A997FB-05FB-4BD8-B742-A9566D86F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8768" y="1736540"/>
            <a:ext cx="914400" cy="914400"/>
          </a:xfrm>
          <a:prstGeom prst="rect">
            <a:avLst/>
          </a:prstGeom>
        </p:spPr>
      </p:pic>
      <p:pic>
        <p:nvPicPr>
          <p:cNvPr id="77" name="Gráfico 76" descr="Computador com preenchimento sólido">
            <a:extLst>
              <a:ext uri="{FF2B5EF4-FFF2-40B4-BE49-F238E27FC236}">
                <a16:creationId xmlns:a16="http://schemas.microsoft.com/office/drawing/2014/main" id="{05A2B75F-2578-4965-82BC-BD10217E2E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6015" y="2837839"/>
            <a:ext cx="914400" cy="914400"/>
          </a:xfrm>
          <a:prstGeom prst="rect">
            <a:avLst/>
          </a:prstGeom>
        </p:spPr>
      </p:pic>
      <p:pic>
        <p:nvPicPr>
          <p:cNvPr id="82" name="Gráfico 81" descr="Documento com preenchimento sólido">
            <a:extLst>
              <a:ext uri="{FF2B5EF4-FFF2-40B4-BE49-F238E27FC236}">
                <a16:creationId xmlns:a16="http://schemas.microsoft.com/office/drawing/2014/main" id="{E3067606-87AD-42B0-8A66-F84D1C78C3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94046" y="2215594"/>
            <a:ext cx="914400" cy="914400"/>
          </a:xfrm>
          <a:prstGeom prst="rect">
            <a:avLst/>
          </a:prstGeom>
        </p:spPr>
      </p:pic>
      <p:sp>
        <p:nvSpPr>
          <p:cNvPr id="83" name="CaixaDeTexto 82">
            <a:extLst>
              <a:ext uri="{FF2B5EF4-FFF2-40B4-BE49-F238E27FC236}">
                <a16:creationId xmlns:a16="http://schemas.microsoft.com/office/drawing/2014/main" id="{1D4EF338-CB8E-4A5B-9CCA-1F9783E17059}"/>
              </a:ext>
            </a:extLst>
          </p:cNvPr>
          <p:cNvSpPr txBox="1"/>
          <p:nvPr/>
        </p:nvSpPr>
        <p:spPr>
          <a:xfrm>
            <a:off x="2175436" y="2639837"/>
            <a:ext cx="62206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rgbClr val="4A66AC"/>
                </a:solidFill>
                <a:highlight>
                  <a:srgbClr val="C0C0C0"/>
                </a:highligh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XML</a:t>
            </a:r>
          </a:p>
        </p:txBody>
      </p:sp>
      <p:pic>
        <p:nvPicPr>
          <p:cNvPr id="84" name="Gráfico 83" descr="Computador com preenchimento sólido">
            <a:extLst>
              <a:ext uri="{FF2B5EF4-FFF2-40B4-BE49-F238E27FC236}">
                <a16:creationId xmlns:a16="http://schemas.microsoft.com/office/drawing/2014/main" id="{45CABE42-BCE1-471F-98C4-AE44976E07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64873" y="4209485"/>
            <a:ext cx="914400" cy="914400"/>
          </a:xfrm>
          <a:prstGeom prst="rect">
            <a:avLst/>
          </a:prstGeom>
        </p:spPr>
      </p:pic>
      <p:pic>
        <p:nvPicPr>
          <p:cNvPr id="85" name="Gráfico 84" descr="Computador com preenchimento sólido">
            <a:extLst>
              <a:ext uri="{FF2B5EF4-FFF2-40B4-BE49-F238E27FC236}">
                <a16:creationId xmlns:a16="http://schemas.microsoft.com/office/drawing/2014/main" id="{C4E9B5F6-A4C9-4D20-8E0B-FB25D2E710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71545" y="4765662"/>
            <a:ext cx="794766" cy="794766"/>
          </a:xfrm>
          <a:prstGeom prst="rect">
            <a:avLst/>
          </a:prstGeom>
        </p:spPr>
      </p:pic>
      <p:pic>
        <p:nvPicPr>
          <p:cNvPr id="86" name="Gráfico 85" descr="Computador com preenchimento sólido">
            <a:extLst>
              <a:ext uri="{FF2B5EF4-FFF2-40B4-BE49-F238E27FC236}">
                <a16:creationId xmlns:a16="http://schemas.microsoft.com/office/drawing/2014/main" id="{D75080AE-BF8F-4C6C-9282-4138C938CD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81923" y="4245325"/>
            <a:ext cx="794766" cy="794766"/>
          </a:xfrm>
          <a:prstGeom prst="rect">
            <a:avLst/>
          </a:prstGeom>
        </p:spPr>
      </p:pic>
      <p:pic>
        <p:nvPicPr>
          <p:cNvPr id="87" name="Gráfico 86" descr="Banco de dados com preenchimento sólido">
            <a:extLst>
              <a:ext uri="{FF2B5EF4-FFF2-40B4-BE49-F238E27FC236}">
                <a16:creationId xmlns:a16="http://schemas.microsoft.com/office/drawing/2014/main" id="{5DDAF234-2CF4-4A99-B95F-0B235D7FC9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59634" y="1167268"/>
            <a:ext cx="666559" cy="666559"/>
          </a:xfrm>
          <a:prstGeom prst="rect">
            <a:avLst/>
          </a:prstGeom>
        </p:spPr>
      </p:pic>
      <p:pic>
        <p:nvPicPr>
          <p:cNvPr id="88" name="Gráfico 87" descr="Banco de dados com preenchimento sólido">
            <a:extLst>
              <a:ext uri="{FF2B5EF4-FFF2-40B4-BE49-F238E27FC236}">
                <a16:creationId xmlns:a16="http://schemas.microsoft.com/office/drawing/2014/main" id="{19C4138E-2FD9-429B-81D3-86545B1B260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008296" y="2031033"/>
            <a:ext cx="666559" cy="666559"/>
          </a:xfrm>
          <a:prstGeom prst="rect">
            <a:avLst/>
          </a:prstGeom>
        </p:spPr>
      </p:pic>
      <p:pic>
        <p:nvPicPr>
          <p:cNvPr id="89" name="Gráfico 88" descr="Banco de dados com preenchimento sólido">
            <a:extLst>
              <a:ext uri="{FF2B5EF4-FFF2-40B4-BE49-F238E27FC236}">
                <a16:creationId xmlns:a16="http://schemas.microsoft.com/office/drawing/2014/main" id="{97058F78-903B-4D04-BDBA-61E888BA647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020473" y="2868898"/>
            <a:ext cx="712653" cy="712653"/>
          </a:xfrm>
          <a:prstGeom prst="rect">
            <a:avLst/>
          </a:prstGeom>
        </p:spPr>
      </p:pic>
      <p:pic>
        <p:nvPicPr>
          <p:cNvPr id="90" name="Gráfico 89" descr="Banco de dados com preenchimento sólido">
            <a:extLst>
              <a:ext uri="{FF2B5EF4-FFF2-40B4-BE49-F238E27FC236}">
                <a16:creationId xmlns:a16="http://schemas.microsoft.com/office/drawing/2014/main" id="{BF1F4CE8-9397-4961-B160-268DC8DD6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7494" y="2590010"/>
            <a:ext cx="1051730" cy="1051730"/>
          </a:xfrm>
          <a:prstGeom prst="rect">
            <a:avLst/>
          </a:prstGeom>
        </p:spPr>
      </p:pic>
      <p:pic>
        <p:nvPicPr>
          <p:cNvPr id="92" name="Gráfico 91" descr="Disco óptico com preenchimento sólido">
            <a:extLst>
              <a:ext uri="{FF2B5EF4-FFF2-40B4-BE49-F238E27FC236}">
                <a16:creationId xmlns:a16="http://schemas.microsoft.com/office/drawing/2014/main" id="{E49912DE-85C2-452C-B3A0-717ED916F5C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464873" y="1115135"/>
            <a:ext cx="528441" cy="528441"/>
          </a:xfrm>
          <a:prstGeom prst="rect">
            <a:avLst/>
          </a:prstGeom>
        </p:spPr>
      </p:pic>
      <p:pic>
        <p:nvPicPr>
          <p:cNvPr id="93" name="Gráfico 92" descr="Disco óptico com preenchimento sólido">
            <a:extLst>
              <a:ext uri="{FF2B5EF4-FFF2-40B4-BE49-F238E27FC236}">
                <a16:creationId xmlns:a16="http://schemas.microsoft.com/office/drawing/2014/main" id="{27B1ACBA-67B1-4F38-AD68-59AB68E399A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860942" y="1341054"/>
            <a:ext cx="528441" cy="528441"/>
          </a:xfrm>
          <a:prstGeom prst="rect">
            <a:avLst/>
          </a:prstGeom>
        </p:spPr>
      </p:pic>
      <p:sp>
        <p:nvSpPr>
          <p:cNvPr id="96" name="Retângulo 95">
            <a:extLst>
              <a:ext uri="{FF2B5EF4-FFF2-40B4-BE49-F238E27FC236}">
                <a16:creationId xmlns:a16="http://schemas.microsoft.com/office/drawing/2014/main" id="{7737E05A-B38F-473C-9498-30F07BC83423}"/>
              </a:ext>
            </a:extLst>
          </p:cNvPr>
          <p:cNvSpPr/>
          <p:nvPr/>
        </p:nvSpPr>
        <p:spPr>
          <a:xfrm>
            <a:off x="3113989" y="1471212"/>
            <a:ext cx="457344" cy="2614251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pt-BR" sz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VALIDAÇÃO1</a:t>
            </a:r>
          </a:p>
        </p:txBody>
      </p:sp>
      <p:sp>
        <p:nvSpPr>
          <p:cNvPr id="97" name="Retângulo 96">
            <a:extLst>
              <a:ext uri="{FF2B5EF4-FFF2-40B4-BE49-F238E27FC236}">
                <a16:creationId xmlns:a16="http://schemas.microsoft.com/office/drawing/2014/main" id="{1BD350A9-5ABA-4D8B-94F7-2B0587CE1FB8}"/>
              </a:ext>
            </a:extLst>
          </p:cNvPr>
          <p:cNvSpPr/>
          <p:nvPr/>
        </p:nvSpPr>
        <p:spPr>
          <a:xfrm>
            <a:off x="5879723" y="1491276"/>
            <a:ext cx="457344" cy="2594188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pt-BR" sz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VALIDAÇÃO2</a:t>
            </a:r>
          </a:p>
        </p:txBody>
      </p:sp>
      <p:pic>
        <p:nvPicPr>
          <p:cNvPr id="99" name="Gráfico 98" descr="Ethernet com preenchimento sólido">
            <a:extLst>
              <a:ext uri="{FF2B5EF4-FFF2-40B4-BE49-F238E27FC236}">
                <a16:creationId xmlns:a16="http://schemas.microsoft.com/office/drawing/2014/main" id="{DCD9A58E-D5BE-45B9-B256-2C45E572F87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266363" y="1393876"/>
            <a:ext cx="914400" cy="914400"/>
          </a:xfrm>
          <a:prstGeom prst="rect">
            <a:avLst/>
          </a:prstGeom>
        </p:spPr>
      </p:pic>
      <p:sp>
        <p:nvSpPr>
          <p:cNvPr id="100" name="Google Shape;515;p75">
            <a:extLst>
              <a:ext uri="{FF2B5EF4-FFF2-40B4-BE49-F238E27FC236}">
                <a16:creationId xmlns:a16="http://schemas.microsoft.com/office/drawing/2014/main" id="{E58B890E-395E-4BFC-B4E6-D02D0A38809C}"/>
              </a:ext>
            </a:extLst>
          </p:cNvPr>
          <p:cNvSpPr/>
          <p:nvPr/>
        </p:nvSpPr>
        <p:spPr>
          <a:xfrm>
            <a:off x="7345315" y="2420994"/>
            <a:ext cx="688187" cy="47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300" tIns="44275" rIns="85300" bIns="4427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  <a:sym typeface="Calibri"/>
              </a:rPr>
              <a:t>SIM</a:t>
            </a:r>
            <a:endParaRPr sz="1200" dirty="0">
              <a:solidFill>
                <a:schemeClr val="tx1">
                  <a:lumMod val="85000"/>
                  <a:lumOff val="15000"/>
                </a:schemeClr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  <a:sym typeface="Arial"/>
            </a:endParaRPr>
          </a:p>
        </p:txBody>
      </p:sp>
      <p:sp>
        <p:nvSpPr>
          <p:cNvPr id="101" name="Google Shape;515;p75">
            <a:extLst>
              <a:ext uri="{FF2B5EF4-FFF2-40B4-BE49-F238E27FC236}">
                <a16:creationId xmlns:a16="http://schemas.microsoft.com/office/drawing/2014/main" id="{65F2275F-D69F-42E4-8355-3B44F0BEE040}"/>
              </a:ext>
            </a:extLst>
          </p:cNvPr>
          <p:cNvSpPr/>
          <p:nvPr/>
        </p:nvSpPr>
        <p:spPr>
          <a:xfrm>
            <a:off x="2265729" y="4248512"/>
            <a:ext cx="1440669" cy="47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300" tIns="44275" rIns="85300" bIns="4427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1200" dirty="0">
                <a:solidFill>
                  <a:srgbClr val="191919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  <a:sym typeface="Calibri"/>
              </a:rPr>
              <a:t>MSG ERRO</a:t>
            </a:r>
            <a:endParaRPr sz="1200" dirty="0">
              <a:solidFill>
                <a:srgbClr val="000000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  <a:sym typeface="Arial"/>
            </a:endParaRPr>
          </a:p>
        </p:txBody>
      </p:sp>
      <p:sp>
        <p:nvSpPr>
          <p:cNvPr id="102" name="Google Shape;515;p75">
            <a:extLst>
              <a:ext uri="{FF2B5EF4-FFF2-40B4-BE49-F238E27FC236}">
                <a16:creationId xmlns:a16="http://schemas.microsoft.com/office/drawing/2014/main" id="{B25D4B4D-DE44-4723-940F-5B334B5FD077}"/>
              </a:ext>
            </a:extLst>
          </p:cNvPr>
          <p:cNvSpPr/>
          <p:nvPr/>
        </p:nvSpPr>
        <p:spPr>
          <a:xfrm rot="16200000">
            <a:off x="3872109" y="3468495"/>
            <a:ext cx="638483" cy="251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300" tIns="44275" rIns="85300" bIns="4427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1200" dirty="0">
                <a:solidFill>
                  <a:srgbClr val="191919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  <a:sym typeface="Calibri"/>
              </a:rPr>
              <a:t>NÃO</a:t>
            </a:r>
            <a:endParaRPr sz="1200" dirty="0">
              <a:solidFill>
                <a:srgbClr val="000000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  <a:sym typeface="Arial"/>
            </a:endParaRPr>
          </a:p>
        </p:txBody>
      </p:sp>
      <p:sp>
        <p:nvSpPr>
          <p:cNvPr id="106" name="CaixaDeTexto 105">
            <a:extLst>
              <a:ext uri="{FF2B5EF4-FFF2-40B4-BE49-F238E27FC236}">
                <a16:creationId xmlns:a16="http://schemas.microsoft.com/office/drawing/2014/main" id="{897AEB80-4792-491A-A1F5-B001CB5FDB51}"/>
              </a:ext>
            </a:extLst>
          </p:cNvPr>
          <p:cNvSpPr txBox="1"/>
          <p:nvPr/>
        </p:nvSpPr>
        <p:spPr>
          <a:xfrm>
            <a:off x="11050872" y="4985385"/>
            <a:ext cx="614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DIRF</a:t>
            </a:r>
          </a:p>
        </p:txBody>
      </p:sp>
      <p:sp>
        <p:nvSpPr>
          <p:cNvPr id="107" name="Retângulo: Cantos Arredondados 106">
            <a:extLst>
              <a:ext uri="{FF2B5EF4-FFF2-40B4-BE49-F238E27FC236}">
                <a16:creationId xmlns:a16="http://schemas.microsoft.com/office/drawing/2014/main" id="{1A740596-ABBD-4561-A4A0-5E8A8E30DE11}"/>
              </a:ext>
            </a:extLst>
          </p:cNvPr>
          <p:cNvSpPr/>
          <p:nvPr/>
        </p:nvSpPr>
        <p:spPr>
          <a:xfrm>
            <a:off x="4044088" y="2418635"/>
            <a:ext cx="589050" cy="53879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OK?</a:t>
            </a:r>
          </a:p>
        </p:txBody>
      </p: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D4512E51-8C38-48FA-86D0-969A80C06346}"/>
              </a:ext>
            </a:extLst>
          </p:cNvPr>
          <p:cNvCxnSpPr>
            <a:cxnSpLocks/>
          </p:cNvCxnSpPr>
          <p:nvPr/>
        </p:nvCxnSpPr>
        <p:spPr>
          <a:xfrm>
            <a:off x="9671545" y="4011124"/>
            <a:ext cx="0" cy="533807"/>
          </a:xfrm>
          <a:prstGeom prst="line">
            <a:avLst/>
          </a:prstGeom>
          <a:ln w="12700">
            <a:solidFill>
              <a:srgbClr val="145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to 56">
            <a:extLst>
              <a:ext uri="{FF2B5EF4-FFF2-40B4-BE49-F238E27FC236}">
                <a16:creationId xmlns:a16="http://schemas.microsoft.com/office/drawing/2014/main" id="{366A2DBB-B1CF-45FC-B589-CD3BD0DDCB51}"/>
              </a:ext>
            </a:extLst>
          </p:cNvPr>
          <p:cNvCxnSpPr>
            <a:cxnSpLocks/>
          </p:cNvCxnSpPr>
          <p:nvPr/>
        </p:nvCxnSpPr>
        <p:spPr>
          <a:xfrm>
            <a:off x="10466311" y="4011124"/>
            <a:ext cx="0" cy="533807"/>
          </a:xfrm>
          <a:prstGeom prst="line">
            <a:avLst/>
          </a:prstGeom>
          <a:ln w="12700">
            <a:solidFill>
              <a:srgbClr val="145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06955577-7B28-4C70-936D-416A3D9E79B3}"/>
              </a:ext>
            </a:extLst>
          </p:cNvPr>
          <p:cNvCxnSpPr/>
          <p:nvPr/>
        </p:nvCxnSpPr>
        <p:spPr>
          <a:xfrm>
            <a:off x="10466311" y="4544931"/>
            <a:ext cx="266815" cy="0"/>
          </a:xfrm>
          <a:prstGeom prst="straightConnector1">
            <a:avLst/>
          </a:prstGeom>
          <a:ln w="12700">
            <a:solidFill>
              <a:srgbClr val="14598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1FA6CFE5-5DBF-48C1-9249-396F60546D02}"/>
              </a:ext>
            </a:extLst>
          </p:cNvPr>
          <p:cNvCxnSpPr/>
          <p:nvPr/>
        </p:nvCxnSpPr>
        <p:spPr>
          <a:xfrm flipH="1">
            <a:off x="9439224" y="4544931"/>
            <a:ext cx="232321" cy="0"/>
          </a:xfrm>
          <a:prstGeom prst="straightConnector1">
            <a:avLst/>
          </a:prstGeom>
          <a:ln w="12700">
            <a:solidFill>
              <a:srgbClr val="14598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de Seta Reta 26">
            <a:extLst>
              <a:ext uri="{FF2B5EF4-FFF2-40B4-BE49-F238E27FC236}">
                <a16:creationId xmlns:a16="http://schemas.microsoft.com/office/drawing/2014/main" id="{4B8420D2-28B6-4B6D-B051-0BC61A58FB0E}"/>
              </a:ext>
            </a:extLst>
          </p:cNvPr>
          <p:cNvCxnSpPr>
            <a:cxnSpLocks/>
            <a:endCxn id="85" idx="0"/>
          </p:cNvCxnSpPr>
          <p:nvPr/>
        </p:nvCxnSpPr>
        <p:spPr>
          <a:xfrm>
            <a:off x="10068928" y="4011124"/>
            <a:ext cx="0" cy="754538"/>
          </a:xfrm>
          <a:prstGeom prst="straightConnector1">
            <a:avLst/>
          </a:prstGeom>
          <a:ln w="12700">
            <a:solidFill>
              <a:srgbClr val="14598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de Seta Reta 28">
            <a:extLst>
              <a:ext uri="{FF2B5EF4-FFF2-40B4-BE49-F238E27FC236}">
                <a16:creationId xmlns:a16="http://schemas.microsoft.com/office/drawing/2014/main" id="{B9CA064B-39A7-450A-85EA-E298535BCE8C}"/>
              </a:ext>
            </a:extLst>
          </p:cNvPr>
          <p:cNvCxnSpPr>
            <a:cxnSpLocks/>
            <a:endCxn id="82" idx="1"/>
          </p:cNvCxnSpPr>
          <p:nvPr/>
        </p:nvCxnSpPr>
        <p:spPr>
          <a:xfrm>
            <a:off x="1765300" y="2672794"/>
            <a:ext cx="228746" cy="0"/>
          </a:xfrm>
          <a:prstGeom prst="straightConnector1">
            <a:avLst/>
          </a:prstGeom>
          <a:ln w="12700">
            <a:solidFill>
              <a:srgbClr val="03326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de Seta Reta 34">
            <a:extLst>
              <a:ext uri="{FF2B5EF4-FFF2-40B4-BE49-F238E27FC236}">
                <a16:creationId xmlns:a16="http://schemas.microsoft.com/office/drawing/2014/main" id="{04CC9F46-103C-49A8-A33E-D75823923610}"/>
              </a:ext>
            </a:extLst>
          </p:cNvPr>
          <p:cNvCxnSpPr>
            <a:cxnSpLocks/>
          </p:cNvCxnSpPr>
          <p:nvPr/>
        </p:nvCxnSpPr>
        <p:spPr>
          <a:xfrm>
            <a:off x="2775281" y="2672794"/>
            <a:ext cx="284345" cy="0"/>
          </a:xfrm>
          <a:prstGeom prst="straightConnector1">
            <a:avLst/>
          </a:prstGeom>
          <a:ln w="12700">
            <a:solidFill>
              <a:srgbClr val="03326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ector de Seta Reta 77">
            <a:extLst>
              <a:ext uri="{FF2B5EF4-FFF2-40B4-BE49-F238E27FC236}">
                <a16:creationId xmlns:a16="http://schemas.microsoft.com/office/drawing/2014/main" id="{483800FE-33EA-4BC3-9654-EC0D5F720190}"/>
              </a:ext>
            </a:extLst>
          </p:cNvPr>
          <p:cNvCxnSpPr>
            <a:cxnSpLocks/>
          </p:cNvCxnSpPr>
          <p:nvPr/>
        </p:nvCxnSpPr>
        <p:spPr>
          <a:xfrm>
            <a:off x="3598241" y="2688034"/>
            <a:ext cx="284345" cy="0"/>
          </a:xfrm>
          <a:prstGeom prst="straightConnector1">
            <a:avLst/>
          </a:prstGeom>
          <a:ln w="12700">
            <a:solidFill>
              <a:srgbClr val="03326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ector de Seta Reta 78">
            <a:extLst>
              <a:ext uri="{FF2B5EF4-FFF2-40B4-BE49-F238E27FC236}">
                <a16:creationId xmlns:a16="http://schemas.microsoft.com/office/drawing/2014/main" id="{D6E42077-8EAB-4346-9FB3-9F519AF1C133}"/>
              </a:ext>
            </a:extLst>
          </p:cNvPr>
          <p:cNvCxnSpPr>
            <a:cxnSpLocks/>
          </p:cNvCxnSpPr>
          <p:nvPr/>
        </p:nvCxnSpPr>
        <p:spPr>
          <a:xfrm>
            <a:off x="4680281" y="2657555"/>
            <a:ext cx="1086808" cy="0"/>
          </a:xfrm>
          <a:prstGeom prst="straightConnector1">
            <a:avLst/>
          </a:prstGeom>
          <a:ln w="12700">
            <a:solidFill>
              <a:srgbClr val="03326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tângulo: Cantos Arredondados 90">
            <a:extLst>
              <a:ext uri="{FF2B5EF4-FFF2-40B4-BE49-F238E27FC236}">
                <a16:creationId xmlns:a16="http://schemas.microsoft.com/office/drawing/2014/main" id="{943BF2B9-9994-4F9D-A42B-6A318DAF369E}"/>
              </a:ext>
            </a:extLst>
          </p:cNvPr>
          <p:cNvSpPr/>
          <p:nvPr/>
        </p:nvSpPr>
        <p:spPr>
          <a:xfrm>
            <a:off x="6720786" y="2418635"/>
            <a:ext cx="589050" cy="53879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OK?</a:t>
            </a:r>
          </a:p>
        </p:txBody>
      </p:sp>
      <p:cxnSp>
        <p:nvCxnSpPr>
          <p:cNvPr id="94" name="Conector de Seta Reta 93">
            <a:extLst>
              <a:ext uri="{FF2B5EF4-FFF2-40B4-BE49-F238E27FC236}">
                <a16:creationId xmlns:a16="http://schemas.microsoft.com/office/drawing/2014/main" id="{6BF6E966-58AF-4DDC-B60F-F74A2CF40A52}"/>
              </a:ext>
            </a:extLst>
          </p:cNvPr>
          <p:cNvCxnSpPr>
            <a:cxnSpLocks/>
          </p:cNvCxnSpPr>
          <p:nvPr/>
        </p:nvCxnSpPr>
        <p:spPr>
          <a:xfrm>
            <a:off x="6379541" y="2659459"/>
            <a:ext cx="284345" cy="0"/>
          </a:xfrm>
          <a:prstGeom prst="straightConnector1">
            <a:avLst/>
          </a:prstGeom>
          <a:ln w="12700">
            <a:solidFill>
              <a:srgbClr val="03326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de Seta Reta 94">
            <a:extLst>
              <a:ext uri="{FF2B5EF4-FFF2-40B4-BE49-F238E27FC236}">
                <a16:creationId xmlns:a16="http://schemas.microsoft.com/office/drawing/2014/main" id="{94F7512E-CB12-4CB3-8419-BC3F90CC2E67}"/>
              </a:ext>
            </a:extLst>
          </p:cNvPr>
          <p:cNvCxnSpPr>
            <a:cxnSpLocks/>
          </p:cNvCxnSpPr>
          <p:nvPr/>
        </p:nvCxnSpPr>
        <p:spPr>
          <a:xfrm>
            <a:off x="7356806" y="2657555"/>
            <a:ext cx="806119" cy="0"/>
          </a:xfrm>
          <a:prstGeom prst="straightConnector1">
            <a:avLst/>
          </a:prstGeom>
          <a:ln w="12700">
            <a:solidFill>
              <a:srgbClr val="03326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C1DE1503-D7CB-4127-8A01-AE53109F180A}"/>
              </a:ext>
            </a:extLst>
          </p:cNvPr>
          <p:cNvCxnSpPr>
            <a:cxnSpLocks/>
          </p:cNvCxnSpPr>
          <p:nvPr/>
        </p:nvCxnSpPr>
        <p:spPr>
          <a:xfrm>
            <a:off x="4338613" y="3015458"/>
            <a:ext cx="0" cy="122986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reto 57">
            <a:extLst>
              <a:ext uri="{FF2B5EF4-FFF2-40B4-BE49-F238E27FC236}">
                <a16:creationId xmlns:a16="http://schemas.microsoft.com/office/drawing/2014/main" id="{94DC630C-0191-464A-A06B-E5BD624E765E}"/>
              </a:ext>
            </a:extLst>
          </p:cNvPr>
          <p:cNvCxnSpPr>
            <a:cxnSpLocks/>
          </p:cNvCxnSpPr>
          <p:nvPr/>
        </p:nvCxnSpPr>
        <p:spPr>
          <a:xfrm flipH="1" flipV="1">
            <a:off x="1533168" y="4234019"/>
            <a:ext cx="2805445" cy="136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ector reto 97">
            <a:extLst>
              <a:ext uri="{FF2B5EF4-FFF2-40B4-BE49-F238E27FC236}">
                <a16:creationId xmlns:a16="http://schemas.microsoft.com/office/drawing/2014/main" id="{E69A72E0-82CA-4D5B-815B-FE69411C5113}"/>
              </a:ext>
            </a:extLst>
          </p:cNvPr>
          <p:cNvCxnSpPr>
            <a:cxnSpLocks/>
          </p:cNvCxnSpPr>
          <p:nvPr/>
        </p:nvCxnSpPr>
        <p:spPr>
          <a:xfrm flipH="1">
            <a:off x="7043713" y="3015458"/>
            <a:ext cx="1" cy="16272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ector reto 103">
            <a:extLst>
              <a:ext uri="{FF2B5EF4-FFF2-40B4-BE49-F238E27FC236}">
                <a16:creationId xmlns:a16="http://schemas.microsoft.com/office/drawing/2014/main" id="{DF59F3EF-D130-4648-9562-10D0D435DF64}"/>
              </a:ext>
            </a:extLst>
          </p:cNvPr>
          <p:cNvCxnSpPr>
            <a:cxnSpLocks/>
          </p:cNvCxnSpPr>
          <p:nvPr/>
        </p:nvCxnSpPr>
        <p:spPr>
          <a:xfrm flipH="1" flipV="1">
            <a:off x="1073163" y="4613666"/>
            <a:ext cx="5970551" cy="2894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Google Shape;515;p75">
            <a:extLst>
              <a:ext uri="{FF2B5EF4-FFF2-40B4-BE49-F238E27FC236}">
                <a16:creationId xmlns:a16="http://schemas.microsoft.com/office/drawing/2014/main" id="{B851E128-561F-4BE7-882E-52C55E1F6824}"/>
              </a:ext>
            </a:extLst>
          </p:cNvPr>
          <p:cNvSpPr/>
          <p:nvPr/>
        </p:nvSpPr>
        <p:spPr>
          <a:xfrm rot="16200000">
            <a:off x="6564509" y="3468495"/>
            <a:ext cx="638483" cy="251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300" tIns="44275" rIns="85300" bIns="4427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1200" dirty="0">
                <a:solidFill>
                  <a:srgbClr val="191919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  <a:sym typeface="Calibri"/>
              </a:rPr>
              <a:t>NÃO</a:t>
            </a:r>
            <a:endParaRPr sz="1200" dirty="0">
              <a:solidFill>
                <a:srgbClr val="000000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  <a:sym typeface="Arial"/>
            </a:endParaRPr>
          </a:p>
        </p:txBody>
      </p:sp>
      <p:cxnSp>
        <p:nvCxnSpPr>
          <p:cNvPr id="67" name="Conector reto 66">
            <a:extLst>
              <a:ext uri="{FF2B5EF4-FFF2-40B4-BE49-F238E27FC236}">
                <a16:creationId xmlns:a16="http://schemas.microsoft.com/office/drawing/2014/main" id="{0B924033-7BE3-4565-AA34-52FDAC46D589}"/>
              </a:ext>
            </a:extLst>
          </p:cNvPr>
          <p:cNvCxnSpPr/>
          <p:nvPr/>
        </p:nvCxnSpPr>
        <p:spPr>
          <a:xfrm>
            <a:off x="7689408" y="2778336"/>
            <a:ext cx="0" cy="2320596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ector reto 74">
            <a:extLst>
              <a:ext uri="{FF2B5EF4-FFF2-40B4-BE49-F238E27FC236}">
                <a16:creationId xmlns:a16="http://schemas.microsoft.com/office/drawing/2014/main" id="{0DAD7D5C-FFFF-4EE4-8270-D17BA980CE11}"/>
              </a:ext>
            </a:extLst>
          </p:cNvPr>
          <p:cNvCxnSpPr/>
          <p:nvPr/>
        </p:nvCxnSpPr>
        <p:spPr>
          <a:xfrm flipH="1">
            <a:off x="596015" y="5098932"/>
            <a:ext cx="7093393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de Seta Reta 108">
            <a:extLst>
              <a:ext uri="{FF2B5EF4-FFF2-40B4-BE49-F238E27FC236}">
                <a16:creationId xmlns:a16="http://schemas.microsoft.com/office/drawing/2014/main" id="{56D0D43E-CF39-40EB-888A-0F193C0E321A}"/>
              </a:ext>
            </a:extLst>
          </p:cNvPr>
          <p:cNvCxnSpPr>
            <a:cxnSpLocks/>
          </p:cNvCxnSpPr>
          <p:nvPr/>
        </p:nvCxnSpPr>
        <p:spPr>
          <a:xfrm flipV="1">
            <a:off x="1073163" y="3953583"/>
            <a:ext cx="0" cy="6600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ector de Seta Reta 112">
            <a:extLst>
              <a:ext uri="{FF2B5EF4-FFF2-40B4-BE49-F238E27FC236}">
                <a16:creationId xmlns:a16="http://schemas.microsoft.com/office/drawing/2014/main" id="{126FA352-E577-4EF7-BCB2-45B5224AEB8E}"/>
              </a:ext>
            </a:extLst>
          </p:cNvPr>
          <p:cNvCxnSpPr>
            <a:cxnSpLocks/>
          </p:cNvCxnSpPr>
          <p:nvPr/>
        </p:nvCxnSpPr>
        <p:spPr>
          <a:xfrm flipV="1">
            <a:off x="1539531" y="3938634"/>
            <a:ext cx="0" cy="30218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ector de Seta Reta 114">
            <a:extLst>
              <a:ext uri="{FF2B5EF4-FFF2-40B4-BE49-F238E27FC236}">
                <a16:creationId xmlns:a16="http://schemas.microsoft.com/office/drawing/2014/main" id="{70F87C4A-5919-479B-80D5-EEFF5653CDBA}"/>
              </a:ext>
            </a:extLst>
          </p:cNvPr>
          <p:cNvCxnSpPr>
            <a:cxnSpLocks/>
          </p:cNvCxnSpPr>
          <p:nvPr/>
        </p:nvCxnSpPr>
        <p:spPr>
          <a:xfrm flipV="1">
            <a:off x="605196" y="3938634"/>
            <a:ext cx="0" cy="1167202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7107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0170F08B-113D-4D74-950D-60CCA97C41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5313" y="2413794"/>
            <a:ext cx="11001375" cy="2030412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4500" dirty="0">
                <a:solidFill>
                  <a:schemeClr val="tx2">
                    <a:lumMod val="7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CERTIFICADO DIGITAL</a:t>
            </a:r>
          </a:p>
        </p:txBody>
      </p:sp>
    </p:spTree>
    <p:extLst>
      <p:ext uri="{BB962C8B-B14F-4D97-AF65-F5344CB8AC3E}">
        <p14:creationId xmlns:p14="http://schemas.microsoft.com/office/powerpoint/2010/main" val="4263731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62C05321-F3FE-4110-AE2F-1CA16A3F1705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657198" y="1927928"/>
            <a:ext cx="10192945" cy="2941232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Deve ser emitido por Autoridade Certificadora credenciada pela Infraestrutura de Chaves Públicas Brasileira – ICP-Brasil.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Pode ser A1(arquivo digital) ou A3(token ou cartão).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Deve ser do tipo e-CPF ou e-CNPJ.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 certificado de transmissão e assinatura deve ser o mesmo do órgão ou deve ter a procuração eletrônica.</a:t>
            </a:r>
          </a:p>
        </p:txBody>
      </p:sp>
    </p:spTree>
    <p:extLst>
      <p:ext uri="{BB962C8B-B14F-4D97-AF65-F5344CB8AC3E}">
        <p14:creationId xmlns:p14="http://schemas.microsoft.com/office/powerpoint/2010/main" val="331664895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0170F08B-113D-4D74-950D-60CCA97C41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5313" y="2413794"/>
            <a:ext cx="11001375" cy="2030412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4500" dirty="0">
                <a:solidFill>
                  <a:schemeClr val="tx2">
                    <a:lumMod val="7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ESTRUTURA DE </a:t>
            </a:r>
            <a:br>
              <a:rPr lang="pt-BR" sz="4500" dirty="0">
                <a:solidFill>
                  <a:schemeClr val="tx2">
                    <a:lumMod val="7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</a:br>
            <a:r>
              <a:rPr lang="pt-BR" sz="4500" dirty="0">
                <a:solidFill>
                  <a:schemeClr val="tx2">
                    <a:lumMod val="7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EVENTOS PARA O RGPS</a:t>
            </a:r>
          </a:p>
        </p:txBody>
      </p:sp>
    </p:spTree>
    <p:extLst>
      <p:ext uri="{BB962C8B-B14F-4D97-AF65-F5344CB8AC3E}">
        <p14:creationId xmlns:p14="http://schemas.microsoft.com/office/powerpoint/2010/main" val="240723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tângulo 29">
            <a:extLst>
              <a:ext uri="{FF2B5EF4-FFF2-40B4-BE49-F238E27FC236}">
                <a16:creationId xmlns:a16="http://schemas.microsoft.com/office/drawing/2014/main" id="{05B76570-BCE7-4C6B-AAB3-1540BE65F330}"/>
              </a:ext>
            </a:extLst>
          </p:cNvPr>
          <p:cNvSpPr/>
          <p:nvPr/>
        </p:nvSpPr>
        <p:spPr>
          <a:xfrm>
            <a:off x="765264" y="1018071"/>
            <a:ext cx="10738291" cy="758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ÓRGÃO PÚBLICO</a:t>
            </a:r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340DA3A2-9DEE-4C33-AC83-EDFCA2938107}"/>
              </a:ext>
            </a:extLst>
          </p:cNvPr>
          <p:cNvSpPr/>
          <p:nvPr/>
        </p:nvSpPr>
        <p:spPr>
          <a:xfrm>
            <a:off x="765264" y="2065475"/>
            <a:ext cx="10738291" cy="758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TABELAS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871F6B1C-D203-439C-848D-10BBF3C4AF6C}"/>
              </a:ext>
            </a:extLst>
          </p:cNvPr>
          <p:cNvSpPr/>
          <p:nvPr/>
        </p:nvSpPr>
        <p:spPr>
          <a:xfrm>
            <a:off x="765264" y="3112879"/>
            <a:ext cx="10738291" cy="758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CADASTRO</a:t>
            </a: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2C934176-FE02-46C0-9B85-6B788161ECB2}"/>
              </a:ext>
            </a:extLst>
          </p:cNvPr>
          <p:cNvSpPr/>
          <p:nvPr/>
        </p:nvSpPr>
        <p:spPr>
          <a:xfrm>
            <a:off x="765264" y="4193534"/>
            <a:ext cx="10738291" cy="758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FOLHA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433F0DAC-E27C-4B70-9AC7-918E21A6ABE9}"/>
              </a:ext>
            </a:extLst>
          </p:cNvPr>
          <p:cNvSpPr/>
          <p:nvPr/>
        </p:nvSpPr>
        <p:spPr>
          <a:xfrm>
            <a:off x="765264" y="5257563"/>
            <a:ext cx="10738291" cy="758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PAGAMENTO</a:t>
            </a:r>
          </a:p>
        </p:txBody>
      </p:sp>
      <p:sp>
        <p:nvSpPr>
          <p:cNvPr id="10" name="Forma livre 9"/>
          <p:cNvSpPr/>
          <p:nvPr/>
        </p:nvSpPr>
        <p:spPr>
          <a:xfrm>
            <a:off x="8067363" y="998389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S-1000</a:t>
            </a:r>
          </a:p>
        </p:txBody>
      </p:sp>
      <p:sp>
        <p:nvSpPr>
          <p:cNvPr id="11" name="Forma livre 10"/>
          <p:cNvSpPr/>
          <p:nvPr/>
        </p:nvSpPr>
        <p:spPr>
          <a:xfrm>
            <a:off x="6381805" y="1759434"/>
            <a:ext cx="2266784" cy="30441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545184" y="0"/>
                </a:moveTo>
                <a:lnTo>
                  <a:pt x="2545184" y="174029"/>
                </a:lnTo>
                <a:lnTo>
                  <a:pt x="0" y="174029"/>
                </a:lnTo>
                <a:lnTo>
                  <a:pt x="0" y="348059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 dirty="0"/>
          </a:p>
        </p:txBody>
      </p:sp>
      <p:sp>
        <p:nvSpPr>
          <p:cNvPr id="12" name="Forma livre 11"/>
          <p:cNvSpPr/>
          <p:nvPr/>
        </p:nvSpPr>
        <p:spPr>
          <a:xfrm>
            <a:off x="5800577" y="2063852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S-1005</a:t>
            </a:r>
          </a:p>
        </p:txBody>
      </p:sp>
      <p:sp>
        <p:nvSpPr>
          <p:cNvPr id="13" name="Forma livre 12"/>
          <p:cNvSpPr/>
          <p:nvPr/>
        </p:nvSpPr>
        <p:spPr>
          <a:xfrm>
            <a:off x="5626210" y="2824898"/>
            <a:ext cx="755594" cy="30441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848394" y="0"/>
                </a:moveTo>
                <a:lnTo>
                  <a:pt x="848394" y="174029"/>
                </a:lnTo>
                <a:lnTo>
                  <a:pt x="0" y="174029"/>
                </a:lnTo>
                <a:lnTo>
                  <a:pt x="0" y="348059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Forma livre 13"/>
          <p:cNvSpPr/>
          <p:nvPr/>
        </p:nvSpPr>
        <p:spPr>
          <a:xfrm>
            <a:off x="5044983" y="3129316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S-2200</a:t>
            </a:r>
          </a:p>
        </p:txBody>
      </p:sp>
      <p:sp>
        <p:nvSpPr>
          <p:cNvPr id="16" name="Forma livre 15"/>
          <p:cNvSpPr/>
          <p:nvPr/>
        </p:nvSpPr>
        <p:spPr>
          <a:xfrm>
            <a:off x="6556172" y="3129316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S-2300</a:t>
            </a:r>
          </a:p>
        </p:txBody>
      </p:sp>
      <p:sp>
        <p:nvSpPr>
          <p:cNvPr id="17" name="Forma livre 16"/>
          <p:cNvSpPr/>
          <p:nvPr/>
        </p:nvSpPr>
        <p:spPr>
          <a:xfrm>
            <a:off x="7096680" y="3890361"/>
            <a:ext cx="81438" cy="30441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348059"/>
                </a:lnTo>
              </a:path>
            </a:pathLst>
          </a:custGeom>
          <a:noFill/>
          <a:ln w="12700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Forma livre 17"/>
          <p:cNvSpPr/>
          <p:nvPr/>
        </p:nvSpPr>
        <p:spPr>
          <a:xfrm>
            <a:off x="5044983" y="4194779"/>
            <a:ext cx="6451617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S-1200</a:t>
            </a:r>
          </a:p>
        </p:txBody>
      </p:sp>
      <p:sp>
        <p:nvSpPr>
          <p:cNvPr id="19" name="Forma livre 18"/>
          <p:cNvSpPr/>
          <p:nvPr/>
        </p:nvSpPr>
        <p:spPr>
          <a:xfrm>
            <a:off x="8230072" y="4938849"/>
            <a:ext cx="81438" cy="30441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348059"/>
                </a:lnTo>
              </a:path>
            </a:pathLst>
          </a:custGeom>
          <a:noFill/>
          <a:ln w="12700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Forma livre 19"/>
          <p:cNvSpPr/>
          <p:nvPr/>
        </p:nvSpPr>
        <p:spPr>
          <a:xfrm>
            <a:off x="5044983" y="5260243"/>
            <a:ext cx="6451617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S-1210</a:t>
            </a:r>
          </a:p>
        </p:txBody>
      </p:sp>
      <p:sp>
        <p:nvSpPr>
          <p:cNvPr id="21" name="Forma livre 20"/>
          <p:cNvSpPr/>
          <p:nvPr/>
        </p:nvSpPr>
        <p:spPr>
          <a:xfrm>
            <a:off x="7805811" y="1750947"/>
            <a:ext cx="755594" cy="30441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848394" y="0"/>
                </a:moveTo>
                <a:lnTo>
                  <a:pt x="848394" y="174029"/>
                </a:lnTo>
                <a:lnTo>
                  <a:pt x="0" y="174029"/>
                </a:lnTo>
                <a:lnTo>
                  <a:pt x="0" y="348059"/>
                </a:lnTo>
              </a:path>
            </a:pathLst>
          </a:custGeom>
          <a:noFill/>
          <a:ln w="12700"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Forma livre 21"/>
          <p:cNvSpPr/>
          <p:nvPr/>
        </p:nvSpPr>
        <p:spPr>
          <a:xfrm>
            <a:off x="7311767" y="2063852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S-1010</a:t>
            </a:r>
          </a:p>
        </p:txBody>
      </p:sp>
      <p:sp>
        <p:nvSpPr>
          <p:cNvPr id="23" name="Forma livre 22"/>
          <p:cNvSpPr/>
          <p:nvPr/>
        </p:nvSpPr>
        <p:spPr>
          <a:xfrm>
            <a:off x="8648589" y="1759434"/>
            <a:ext cx="755594" cy="30441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74029"/>
                </a:lnTo>
                <a:lnTo>
                  <a:pt x="848394" y="174029"/>
                </a:lnTo>
                <a:lnTo>
                  <a:pt x="848394" y="348059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4" name="Forma livre 23"/>
          <p:cNvSpPr/>
          <p:nvPr/>
        </p:nvSpPr>
        <p:spPr>
          <a:xfrm>
            <a:off x="8822957" y="2063852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S-1020</a:t>
            </a:r>
          </a:p>
        </p:txBody>
      </p:sp>
      <p:sp>
        <p:nvSpPr>
          <p:cNvPr id="25" name="Forma livre 24"/>
          <p:cNvSpPr/>
          <p:nvPr/>
        </p:nvSpPr>
        <p:spPr>
          <a:xfrm>
            <a:off x="8648589" y="1759434"/>
            <a:ext cx="2266784" cy="30441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74029"/>
                </a:lnTo>
                <a:lnTo>
                  <a:pt x="2545184" y="174029"/>
                </a:lnTo>
                <a:lnTo>
                  <a:pt x="2545184" y="348059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6" name="Forma livre 25"/>
          <p:cNvSpPr/>
          <p:nvPr/>
        </p:nvSpPr>
        <p:spPr>
          <a:xfrm>
            <a:off x="10334147" y="2063852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S-1070</a:t>
            </a:r>
          </a:p>
        </p:txBody>
      </p:sp>
      <p:sp>
        <p:nvSpPr>
          <p:cNvPr id="29" name="Forma livre 28"/>
          <p:cNvSpPr/>
          <p:nvPr/>
        </p:nvSpPr>
        <p:spPr>
          <a:xfrm>
            <a:off x="5580804" y="3870679"/>
            <a:ext cx="81438" cy="30441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348059"/>
                </a:lnTo>
              </a:path>
            </a:pathLst>
          </a:custGeom>
          <a:noFill/>
          <a:ln w="12700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CF9255AE-ADA2-4D97-9E33-7F5CD5221040}"/>
              </a:ext>
            </a:extLst>
          </p:cNvPr>
          <p:cNvCxnSpPr/>
          <p:nvPr/>
        </p:nvCxnSpPr>
        <p:spPr>
          <a:xfrm>
            <a:off x="7898045" y="2824897"/>
            <a:ext cx="0" cy="1369882"/>
          </a:xfrm>
          <a:prstGeom prst="line">
            <a:avLst/>
          </a:pr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cxnSp>
        <p:nvCxnSpPr>
          <p:cNvPr id="4" name="Conector: Angulado 3">
            <a:extLst>
              <a:ext uri="{FF2B5EF4-FFF2-40B4-BE49-F238E27FC236}">
                <a16:creationId xmlns:a16="http://schemas.microsoft.com/office/drawing/2014/main" id="{D9885722-D990-498A-A125-3068EDB710B1}"/>
              </a:ext>
            </a:extLst>
          </p:cNvPr>
          <p:cNvCxnSpPr>
            <a:cxnSpLocks/>
          </p:cNvCxnSpPr>
          <p:nvPr/>
        </p:nvCxnSpPr>
        <p:spPr>
          <a:xfrm rot="5400000">
            <a:off x="6754858" y="1816810"/>
            <a:ext cx="1654329" cy="970681"/>
          </a:xfrm>
          <a:prstGeom prst="bentConnector3">
            <a:avLst>
              <a:gd name="adj1" fmla="val 98"/>
            </a:avLst>
          </a:pr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cxnSp>
        <p:nvCxnSpPr>
          <p:cNvPr id="35" name="Conector: Angulado 34">
            <a:extLst>
              <a:ext uri="{FF2B5EF4-FFF2-40B4-BE49-F238E27FC236}">
                <a16:creationId xmlns:a16="http://schemas.microsoft.com/office/drawing/2014/main" id="{BDB8EEC9-28BB-4C6C-A0A6-F12748CCC494}"/>
              </a:ext>
            </a:extLst>
          </p:cNvPr>
          <p:cNvCxnSpPr>
            <a:cxnSpLocks/>
          </p:cNvCxnSpPr>
          <p:nvPr/>
        </p:nvCxnSpPr>
        <p:spPr>
          <a:xfrm rot="10800000" flipV="1">
            <a:off x="5339721" y="1192968"/>
            <a:ext cx="2727641" cy="1936346"/>
          </a:xfrm>
          <a:prstGeom prst="bentConnector3">
            <a:avLst>
              <a:gd name="adj1" fmla="val 99440"/>
            </a:avLst>
          </a:pr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0AC1FA45-5EDC-4C7D-95B0-33028784C0E8}"/>
              </a:ext>
            </a:extLst>
          </p:cNvPr>
          <p:cNvCxnSpPr>
            <a:cxnSpLocks/>
          </p:cNvCxnSpPr>
          <p:nvPr/>
        </p:nvCxnSpPr>
        <p:spPr>
          <a:xfrm>
            <a:off x="10855035" y="2824897"/>
            <a:ext cx="0" cy="1369882"/>
          </a:xfrm>
          <a:prstGeom prst="line">
            <a:avLst/>
          </a:prstGeom>
          <a:ln w="12700">
            <a:solidFill>
              <a:srgbClr val="3950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22F46B3B-6740-4EC3-96F6-BCF7CB5A99F0}"/>
              </a:ext>
            </a:extLst>
          </p:cNvPr>
          <p:cNvCxnSpPr/>
          <p:nvPr/>
        </p:nvCxnSpPr>
        <p:spPr>
          <a:xfrm>
            <a:off x="6301695" y="2986490"/>
            <a:ext cx="0" cy="1208289"/>
          </a:xfrm>
          <a:prstGeom prst="line">
            <a:avLst/>
          </a:pr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A9C5F529-941C-4F85-B579-EA6FE803EF11}"/>
              </a:ext>
            </a:extLst>
          </p:cNvPr>
          <p:cNvCxnSpPr>
            <a:cxnSpLocks/>
          </p:cNvCxnSpPr>
          <p:nvPr/>
        </p:nvCxnSpPr>
        <p:spPr>
          <a:xfrm>
            <a:off x="9404183" y="2824897"/>
            <a:ext cx="0" cy="1369882"/>
          </a:xfrm>
          <a:prstGeom prst="line">
            <a:avLst/>
          </a:prstGeom>
          <a:ln w="12700">
            <a:solidFill>
              <a:srgbClr val="3950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21414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2747963"/>
            <a:ext cx="10363200" cy="1362075"/>
          </a:xfrm>
        </p:spPr>
        <p:txBody>
          <a:bodyPr/>
          <a:lstStyle/>
          <a:p>
            <a:pPr algn="ctr"/>
            <a:r>
              <a:rPr lang="pt-BR" sz="4500" dirty="0">
                <a:solidFill>
                  <a:schemeClr val="tx2">
                    <a:lumMod val="7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Estrutura de eventos </a:t>
            </a:r>
            <a:br>
              <a:rPr lang="pt-BR" sz="4500" dirty="0">
                <a:solidFill>
                  <a:schemeClr val="tx2">
                    <a:lumMod val="7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</a:br>
            <a:r>
              <a:rPr lang="pt-BR" sz="4500" dirty="0">
                <a:solidFill>
                  <a:schemeClr val="tx2">
                    <a:lumMod val="7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para o RPPS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240DF9-2625-480A-9595-0E2DB555426A}" type="slidenum">
              <a:rPr lang="pt-BR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3516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tângulo 30">
            <a:extLst>
              <a:ext uri="{FF2B5EF4-FFF2-40B4-BE49-F238E27FC236}">
                <a16:creationId xmlns:a16="http://schemas.microsoft.com/office/drawing/2014/main" id="{4E0F32EC-8625-4568-84FC-D302EFC6B125}"/>
              </a:ext>
            </a:extLst>
          </p:cNvPr>
          <p:cNvSpPr/>
          <p:nvPr/>
        </p:nvSpPr>
        <p:spPr>
          <a:xfrm>
            <a:off x="765264" y="1018071"/>
            <a:ext cx="10738291" cy="758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ÓRGÃO PÚBLICO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386E4510-C968-4301-B88E-C39A47E7A42F}"/>
              </a:ext>
            </a:extLst>
          </p:cNvPr>
          <p:cNvSpPr/>
          <p:nvPr/>
        </p:nvSpPr>
        <p:spPr>
          <a:xfrm>
            <a:off x="765264" y="2065475"/>
            <a:ext cx="10738291" cy="758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TABELAS</a:t>
            </a: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12E4206C-34B7-40C4-8314-3F5E459FF1B0}"/>
              </a:ext>
            </a:extLst>
          </p:cNvPr>
          <p:cNvSpPr/>
          <p:nvPr/>
        </p:nvSpPr>
        <p:spPr>
          <a:xfrm>
            <a:off x="765264" y="3112879"/>
            <a:ext cx="10738291" cy="758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CADASTRO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86DBFF69-7711-4C08-BC1F-043D9DF82072}"/>
              </a:ext>
            </a:extLst>
          </p:cNvPr>
          <p:cNvSpPr/>
          <p:nvPr/>
        </p:nvSpPr>
        <p:spPr>
          <a:xfrm>
            <a:off x="765264" y="4193534"/>
            <a:ext cx="10738291" cy="758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FOLHA</a:t>
            </a: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1CAFC815-74FA-44A9-B424-E614D7ACB759}"/>
              </a:ext>
            </a:extLst>
          </p:cNvPr>
          <p:cNvSpPr/>
          <p:nvPr/>
        </p:nvSpPr>
        <p:spPr>
          <a:xfrm>
            <a:off x="765264" y="5257563"/>
            <a:ext cx="10738291" cy="758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PAGAMENTO</a:t>
            </a:r>
          </a:p>
        </p:txBody>
      </p:sp>
      <p:sp>
        <p:nvSpPr>
          <p:cNvPr id="38" name="Forma livre 9">
            <a:extLst>
              <a:ext uri="{FF2B5EF4-FFF2-40B4-BE49-F238E27FC236}">
                <a16:creationId xmlns:a16="http://schemas.microsoft.com/office/drawing/2014/main" id="{DB474478-59F7-40FD-817F-2F4401260B36}"/>
              </a:ext>
            </a:extLst>
          </p:cNvPr>
          <p:cNvSpPr/>
          <p:nvPr/>
        </p:nvSpPr>
        <p:spPr>
          <a:xfrm>
            <a:off x="8067363" y="998389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S-1000</a:t>
            </a:r>
          </a:p>
        </p:txBody>
      </p:sp>
      <p:sp>
        <p:nvSpPr>
          <p:cNvPr id="39" name="Forma livre 10">
            <a:extLst>
              <a:ext uri="{FF2B5EF4-FFF2-40B4-BE49-F238E27FC236}">
                <a16:creationId xmlns:a16="http://schemas.microsoft.com/office/drawing/2014/main" id="{69F13D3D-8BA2-4987-8939-455F11361D9E}"/>
              </a:ext>
            </a:extLst>
          </p:cNvPr>
          <p:cNvSpPr/>
          <p:nvPr/>
        </p:nvSpPr>
        <p:spPr>
          <a:xfrm>
            <a:off x="6381805" y="1759434"/>
            <a:ext cx="2266784" cy="30441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545184" y="0"/>
                </a:moveTo>
                <a:lnTo>
                  <a:pt x="2545184" y="174029"/>
                </a:lnTo>
                <a:lnTo>
                  <a:pt x="0" y="174029"/>
                </a:lnTo>
                <a:lnTo>
                  <a:pt x="0" y="348059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 dirty="0"/>
          </a:p>
        </p:txBody>
      </p:sp>
      <p:sp>
        <p:nvSpPr>
          <p:cNvPr id="40" name="Forma livre 11">
            <a:extLst>
              <a:ext uri="{FF2B5EF4-FFF2-40B4-BE49-F238E27FC236}">
                <a16:creationId xmlns:a16="http://schemas.microsoft.com/office/drawing/2014/main" id="{662F2535-4CFC-4863-AB85-97CF193387F1}"/>
              </a:ext>
            </a:extLst>
          </p:cNvPr>
          <p:cNvSpPr/>
          <p:nvPr/>
        </p:nvSpPr>
        <p:spPr>
          <a:xfrm>
            <a:off x="5800577" y="2063852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S-1005</a:t>
            </a:r>
          </a:p>
        </p:txBody>
      </p:sp>
      <p:sp>
        <p:nvSpPr>
          <p:cNvPr id="41" name="Forma livre 12">
            <a:extLst>
              <a:ext uri="{FF2B5EF4-FFF2-40B4-BE49-F238E27FC236}">
                <a16:creationId xmlns:a16="http://schemas.microsoft.com/office/drawing/2014/main" id="{B589ACCD-9F8E-460E-822B-B0547A245D75}"/>
              </a:ext>
            </a:extLst>
          </p:cNvPr>
          <p:cNvSpPr/>
          <p:nvPr/>
        </p:nvSpPr>
        <p:spPr>
          <a:xfrm>
            <a:off x="5626210" y="2824898"/>
            <a:ext cx="755594" cy="30441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848394" y="0"/>
                </a:moveTo>
                <a:lnTo>
                  <a:pt x="848394" y="174029"/>
                </a:lnTo>
                <a:lnTo>
                  <a:pt x="0" y="174029"/>
                </a:lnTo>
                <a:lnTo>
                  <a:pt x="0" y="348059"/>
                </a:lnTo>
              </a:path>
            </a:pathLst>
          </a:custGeom>
          <a:noFill/>
          <a:ln w="12700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2" name="Forma livre 13">
            <a:extLst>
              <a:ext uri="{FF2B5EF4-FFF2-40B4-BE49-F238E27FC236}">
                <a16:creationId xmlns:a16="http://schemas.microsoft.com/office/drawing/2014/main" id="{D77CC1C4-3F46-4731-B262-D4B2F8CC9CD6}"/>
              </a:ext>
            </a:extLst>
          </p:cNvPr>
          <p:cNvSpPr/>
          <p:nvPr/>
        </p:nvSpPr>
        <p:spPr>
          <a:xfrm>
            <a:off x="5044983" y="3129316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S-2200</a:t>
            </a:r>
          </a:p>
        </p:txBody>
      </p:sp>
      <p:sp>
        <p:nvSpPr>
          <p:cNvPr id="43" name="Forma livre 15">
            <a:extLst>
              <a:ext uri="{FF2B5EF4-FFF2-40B4-BE49-F238E27FC236}">
                <a16:creationId xmlns:a16="http://schemas.microsoft.com/office/drawing/2014/main" id="{C6569255-9463-4D2A-8E92-886FA2932D92}"/>
              </a:ext>
            </a:extLst>
          </p:cNvPr>
          <p:cNvSpPr/>
          <p:nvPr/>
        </p:nvSpPr>
        <p:spPr>
          <a:xfrm>
            <a:off x="6556172" y="3129316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S-2300</a:t>
            </a:r>
          </a:p>
        </p:txBody>
      </p:sp>
      <p:sp>
        <p:nvSpPr>
          <p:cNvPr id="44" name="Forma livre 16">
            <a:extLst>
              <a:ext uri="{FF2B5EF4-FFF2-40B4-BE49-F238E27FC236}">
                <a16:creationId xmlns:a16="http://schemas.microsoft.com/office/drawing/2014/main" id="{FA8A2CD5-6CA1-46E0-AB41-E654730CE1ED}"/>
              </a:ext>
            </a:extLst>
          </p:cNvPr>
          <p:cNvSpPr/>
          <p:nvPr/>
        </p:nvSpPr>
        <p:spPr>
          <a:xfrm>
            <a:off x="7096680" y="3890361"/>
            <a:ext cx="81438" cy="30441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348059"/>
                </a:lnTo>
              </a:path>
            </a:pathLst>
          </a:custGeom>
          <a:noFill/>
          <a:ln w="12700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5" name="Forma livre 17">
            <a:extLst>
              <a:ext uri="{FF2B5EF4-FFF2-40B4-BE49-F238E27FC236}">
                <a16:creationId xmlns:a16="http://schemas.microsoft.com/office/drawing/2014/main" id="{3B8C5B0E-77A6-4F5D-94BC-D2CEE3A6B041}"/>
              </a:ext>
            </a:extLst>
          </p:cNvPr>
          <p:cNvSpPr/>
          <p:nvPr/>
        </p:nvSpPr>
        <p:spPr>
          <a:xfrm>
            <a:off x="5044983" y="4194779"/>
            <a:ext cx="6451617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S-1202</a:t>
            </a:r>
          </a:p>
        </p:txBody>
      </p:sp>
      <p:sp>
        <p:nvSpPr>
          <p:cNvPr id="46" name="Forma livre 18">
            <a:extLst>
              <a:ext uri="{FF2B5EF4-FFF2-40B4-BE49-F238E27FC236}">
                <a16:creationId xmlns:a16="http://schemas.microsoft.com/office/drawing/2014/main" id="{1053111E-C2A4-4827-B063-9424EAAE8BA3}"/>
              </a:ext>
            </a:extLst>
          </p:cNvPr>
          <p:cNvSpPr/>
          <p:nvPr/>
        </p:nvSpPr>
        <p:spPr>
          <a:xfrm>
            <a:off x="8230072" y="4938849"/>
            <a:ext cx="81438" cy="30441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348059"/>
                </a:lnTo>
              </a:path>
            </a:pathLst>
          </a:custGeom>
          <a:noFill/>
          <a:ln w="12700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7" name="Forma livre 19">
            <a:extLst>
              <a:ext uri="{FF2B5EF4-FFF2-40B4-BE49-F238E27FC236}">
                <a16:creationId xmlns:a16="http://schemas.microsoft.com/office/drawing/2014/main" id="{FA12B242-34BF-405B-A624-D6C068860274}"/>
              </a:ext>
            </a:extLst>
          </p:cNvPr>
          <p:cNvSpPr/>
          <p:nvPr/>
        </p:nvSpPr>
        <p:spPr>
          <a:xfrm>
            <a:off x="5044983" y="5260243"/>
            <a:ext cx="6451617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S-1210</a:t>
            </a:r>
          </a:p>
        </p:txBody>
      </p:sp>
      <p:sp>
        <p:nvSpPr>
          <p:cNvPr id="48" name="Forma livre 20">
            <a:extLst>
              <a:ext uri="{FF2B5EF4-FFF2-40B4-BE49-F238E27FC236}">
                <a16:creationId xmlns:a16="http://schemas.microsoft.com/office/drawing/2014/main" id="{2C0A582E-0BBB-4A43-884A-CADD65A3E6C5}"/>
              </a:ext>
            </a:extLst>
          </p:cNvPr>
          <p:cNvSpPr/>
          <p:nvPr/>
        </p:nvSpPr>
        <p:spPr>
          <a:xfrm>
            <a:off x="7805811" y="1750947"/>
            <a:ext cx="755594" cy="30441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848394" y="0"/>
                </a:moveTo>
                <a:lnTo>
                  <a:pt x="848394" y="174029"/>
                </a:lnTo>
                <a:lnTo>
                  <a:pt x="0" y="174029"/>
                </a:lnTo>
                <a:lnTo>
                  <a:pt x="0" y="348059"/>
                </a:lnTo>
              </a:path>
            </a:pathLst>
          </a:custGeom>
          <a:noFill/>
          <a:ln w="12700"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9" name="Forma livre 21">
            <a:extLst>
              <a:ext uri="{FF2B5EF4-FFF2-40B4-BE49-F238E27FC236}">
                <a16:creationId xmlns:a16="http://schemas.microsoft.com/office/drawing/2014/main" id="{B8D9D497-8C22-4F60-ADD1-933018CC3569}"/>
              </a:ext>
            </a:extLst>
          </p:cNvPr>
          <p:cNvSpPr/>
          <p:nvPr/>
        </p:nvSpPr>
        <p:spPr>
          <a:xfrm>
            <a:off x="7311767" y="2063852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S-1010</a:t>
            </a:r>
          </a:p>
        </p:txBody>
      </p:sp>
      <p:sp>
        <p:nvSpPr>
          <p:cNvPr id="50" name="Forma livre 22">
            <a:extLst>
              <a:ext uri="{FF2B5EF4-FFF2-40B4-BE49-F238E27FC236}">
                <a16:creationId xmlns:a16="http://schemas.microsoft.com/office/drawing/2014/main" id="{69AD3B05-5DF1-4A38-9D3C-B264B6C215AD}"/>
              </a:ext>
            </a:extLst>
          </p:cNvPr>
          <p:cNvSpPr/>
          <p:nvPr/>
        </p:nvSpPr>
        <p:spPr>
          <a:xfrm>
            <a:off x="8648589" y="1759434"/>
            <a:ext cx="755594" cy="30441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74029"/>
                </a:lnTo>
                <a:lnTo>
                  <a:pt x="848394" y="174029"/>
                </a:lnTo>
                <a:lnTo>
                  <a:pt x="848394" y="348059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1" name="Forma livre 23">
            <a:extLst>
              <a:ext uri="{FF2B5EF4-FFF2-40B4-BE49-F238E27FC236}">
                <a16:creationId xmlns:a16="http://schemas.microsoft.com/office/drawing/2014/main" id="{04A15B2A-6AAF-45E4-9DEC-62F4EA729F07}"/>
              </a:ext>
            </a:extLst>
          </p:cNvPr>
          <p:cNvSpPr/>
          <p:nvPr/>
        </p:nvSpPr>
        <p:spPr>
          <a:xfrm>
            <a:off x="8822957" y="2063852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S-1020</a:t>
            </a:r>
          </a:p>
        </p:txBody>
      </p:sp>
      <p:sp>
        <p:nvSpPr>
          <p:cNvPr id="52" name="Forma livre 24">
            <a:extLst>
              <a:ext uri="{FF2B5EF4-FFF2-40B4-BE49-F238E27FC236}">
                <a16:creationId xmlns:a16="http://schemas.microsoft.com/office/drawing/2014/main" id="{7BE128CD-3D85-4D72-B8BC-79ADC5312A99}"/>
              </a:ext>
            </a:extLst>
          </p:cNvPr>
          <p:cNvSpPr/>
          <p:nvPr/>
        </p:nvSpPr>
        <p:spPr>
          <a:xfrm>
            <a:off x="8648589" y="1759434"/>
            <a:ext cx="2266784" cy="30441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74029"/>
                </a:lnTo>
                <a:lnTo>
                  <a:pt x="2545184" y="174029"/>
                </a:lnTo>
                <a:lnTo>
                  <a:pt x="2545184" y="348059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3" name="Forma livre 25">
            <a:extLst>
              <a:ext uri="{FF2B5EF4-FFF2-40B4-BE49-F238E27FC236}">
                <a16:creationId xmlns:a16="http://schemas.microsoft.com/office/drawing/2014/main" id="{17AD34A0-1DEE-4FC5-9EFF-05DE29C519EF}"/>
              </a:ext>
            </a:extLst>
          </p:cNvPr>
          <p:cNvSpPr/>
          <p:nvPr/>
        </p:nvSpPr>
        <p:spPr>
          <a:xfrm>
            <a:off x="10334147" y="2063852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S-1070</a:t>
            </a:r>
          </a:p>
        </p:txBody>
      </p:sp>
      <p:sp>
        <p:nvSpPr>
          <p:cNvPr id="54" name="Forma livre 28">
            <a:extLst>
              <a:ext uri="{FF2B5EF4-FFF2-40B4-BE49-F238E27FC236}">
                <a16:creationId xmlns:a16="http://schemas.microsoft.com/office/drawing/2014/main" id="{95649A00-122E-4FCE-A9B7-9A8E1540C96C}"/>
              </a:ext>
            </a:extLst>
          </p:cNvPr>
          <p:cNvSpPr/>
          <p:nvPr/>
        </p:nvSpPr>
        <p:spPr>
          <a:xfrm>
            <a:off x="5580804" y="3870679"/>
            <a:ext cx="81438" cy="30441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348059"/>
                </a:lnTo>
              </a:path>
            </a:pathLst>
          </a:custGeom>
          <a:noFill/>
          <a:ln w="12700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70887392-2287-43FD-80E9-85FA2CE55D21}"/>
              </a:ext>
            </a:extLst>
          </p:cNvPr>
          <p:cNvCxnSpPr/>
          <p:nvPr/>
        </p:nvCxnSpPr>
        <p:spPr>
          <a:xfrm>
            <a:off x="7898045" y="2824897"/>
            <a:ext cx="0" cy="1369882"/>
          </a:xfrm>
          <a:prstGeom prst="line">
            <a:avLst/>
          </a:prstGeom>
          <a:ln w="12700">
            <a:solidFill>
              <a:srgbClr val="3950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ector: Angulado 55">
            <a:extLst>
              <a:ext uri="{FF2B5EF4-FFF2-40B4-BE49-F238E27FC236}">
                <a16:creationId xmlns:a16="http://schemas.microsoft.com/office/drawing/2014/main" id="{C635E571-B3E8-4403-ACE3-50E5F5DB680A}"/>
              </a:ext>
            </a:extLst>
          </p:cNvPr>
          <p:cNvCxnSpPr>
            <a:cxnSpLocks/>
          </p:cNvCxnSpPr>
          <p:nvPr/>
        </p:nvCxnSpPr>
        <p:spPr>
          <a:xfrm rot="5400000">
            <a:off x="6754858" y="1816810"/>
            <a:ext cx="1654329" cy="970681"/>
          </a:xfrm>
          <a:prstGeom prst="bentConnector3">
            <a:avLst>
              <a:gd name="adj1" fmla="val 98"/>
            </a:avLst>
          </a:prstGeom>
          <a:ln w="12700">
            <a:solidFill>
              <a:srgbClr val="3950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: Angulado 56">
            <a:extLst>
              <a:ext uri="{FF2B5EF4-FFF2-40B4-BE49-F238E27FC236}">
                <a16:creationId xmlns:a16="http://schemas.microsoft.com/office/drawing/2014/main" id="{B3B0681B-7790-43AB-AC66-6D308776ED89}"/>
              </a:ext>
            </a:extLst>
          </p:cNvPr>
          <p:cNvCxnSpPr>
            <a:cxnSpLocks/>
          </p:cNvCxnSpPr>
          <p:nvPr/>
        </p:nvCxnSpPr>
        <p:spPr>
          <a:xfrm rot="10800000" flipV="1">
            <a:off x="5339721" y="1192968"/>
            <a:ext cx="2727641" cy="1936346"/>
          </a:xfrm>
          <a:prstGeom prst="bentConnector3">
            <a:avLst>
              <a:gd name="adj1" fmla="val 99440"/>
            </a:avLst>
          </a:prstGeom>
          <a:ln w="12700">
            <a:solidFill>
              <a:srgbClr val="3950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to 58">
            <a:extLst>
              <a:ext uri="{FF2B5EF4-FFF2-40B4-BE49-F238E27FC236}">
                <a16:creationId xmlns:a16="http://schemas.microsoft.com/office/drawing/2014/main" id="{20612F26-A863-4257-A664-094918365FF8}"/>
              </a:ext>
            </a:extLst>
          </p:cNvPr>
          <p:cNvCxnSpPr/>
          <p:nvPr/>
        </p:nvCxnSpPr>
        <p:spPr>
          <a:xfrm>
            <a:off x="6301695" y="2986490"/>
            <a:ext cx="0" cy="1208289"/>
          </a:xfrm>
          <a:prstGeom prst="line">
            <a:avLst/>
          </a:prstGeom>
          <a:ln w="12700">
            <a:solidFill>
              <a:srgbClr val="3950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48650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914400" y="2747963"/>
            <a:ext cx="10363200" cy="1362075"/>
          </a:xfrm>
        </p:spPr>
        <p:txBody>
          <a:bodyPr/>
          <a:lstStyle/>
          <a:p>
            <a:pPr algn="ctr"/>
            <a:r>
              <a:rPr lang="pt-BR" sz="4500" dirty="0">
                <a:solidFill>
                  <a:schemeClr val="tx2">
                    <a:lumMod val="7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Estrutura de eventos</a:t>
            </a:r>
            <a:br>
              <a:rPr lang="pt-BR" sz="4500" dirty="0">
                <a:solidFill>
                  <a:schemeClr val="tx2">
                    <a:lumMod val="7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</a:br>
            <a:r>
              <a:rPr lang="pt-BR" sz="4500" dirty="0">
                <a:solidFill>
                  <a:schemeClr val="tx2">
                    <a:lumMod val="7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pt-BR" sz="4500" dirty="0" err="1">
                <a:solidFill>
                  <a:schemeClr val="tx2">
                    <a:lumMod val="7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nÃo</a:t>
            </a:r>
            <a:r>
              <a:rPr lang="pt-BR" sz="4500" dirty="0">
                <a:solidFill>
                  <a:schemeClr val="tx2">
                    <a:lumMod val="7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Periódicos</a:t>
            </a:r>
          </a:p>
        </p:txBody>
      </p:sp>
    </p:spTree>
    <p:extLst>
      <p:ext uri="{BB962C8B-B14F-4D97-AF65-F5344CB8AC3E}">
        <p14:creationId xmlns:p14="http://schemas.microsoft.com/office/powerpoint/2010/main" val="1354992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tângulo 32">
            <a:extLst>
              <a:ext uri="{FF2B5EF4-FFF2-40B4-BE49-F238E27FC236}">
                <a16:creationId xmlns:a16="http://schemas.microsoft.com/office/drawing/2014/main" id="{12E4206C-34B7-40C4-8314-3F5E459FF1B0}"/>
              </a:ext>
            </a:extLst>
          </p:cNvPr>
          <p:cNvSpPr/>
          <p:nvPr/>
        </p:nvSpPr>
        <p:spPr>
          <a:xfrm>
            <a:off x="765264" y="1727683"/>
            <a:ext cx="10738291" cy="758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CADASTRO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86DBFF69-7711-4C08-BC1F-043D9DF82072}"/>
              </a:ext>
            </a:extLst>
          </p:cNvPr>
          <p:cNvSpPr/>
          <p:nvPr/>
        </p:nvSpPr>
        <p:spPr>
          <a:xfrm>
            <a:off x="765264" y="2808338"/>
            <a:ext cx="10738291" cy="758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ALTERAÇÃO </a:t>
            </a: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1CAFC815-74FA-44A9-B424-E614D7ACB759}"/>
              </a:ext>
            </a:extLst>
          </p:cNvPr>
          <p:cNvSpPr/>
          <p:nvPr/>
        </p:nvSpPr>
        <p:spPr>
          <a:xfrm>
            <a:off x="765264" y="3872367"/>
            <a:ext cx="10738291" cy="758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NÃO PERIÓDICOS</a:t>
            </a:r>
          </a:p>
        </p:txBody>
      </p:sp>
      <p:sp>
        <p:nvSpPr>
          <p:cNvPr id="38" name="Forma livre 9">
            <a:extLst>
              <a:ext uri="{FF2B5EF4-FFF2-40B4-BE49-F238E27FC236}">
                <a16:creationId xmlns:a16="http://schemas.microsoft.com/office/drawing/2014/main" id="{DB474478-59F7-40FD-817F-2F4401260B36}"/>
              </a:ext>
            </a:extLst>
          </p:cNvPr>
          <p:cNvSpPr/>
          <p:nvPr/>
        </p:nvSpPr>
        <p:spPr>
          <a:xfrm>
            <a:off x="7030148" y="1733845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S-2200</a:t>
            </a:r>
          </a:p>
        </p:txBody>
      </p:sp>
      <p:sp>
        <p:nvSpPr>
          <p:cNvPr id="42" name="Forma livre 13">
            <a:extLst>
              <a:ext uri="{FF2B5EF4-FFF2-40B4-BE49-F238E27FC236}">
                <a16:creationId xmlns:a16="http://schemas.microsoft.com/office/drawing/2014/main" id="{D77CC1C4-3F46-4731-B262-D4B2F8CC9CD6}"/>
              </a:ext>
            </a:extLst>
          </p:cNvPr>
          <p:cNvSpPr/>
          <p:nvPr/>
        </p:nvSpPr>
        <p:spPr>
          <a:xfrm>
            <a:off x="5229367" y="3881493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S-2230</a:t>
            </a:r>
          </a:p>
        </p:txBody>
      </p:sp>
      <p:sp>
        <p:nvSpPr>
          <p:cNvPr id="43" name="Forma livre 15">
            <a:extLst>
              <a:ext uri="{FF2B5EF4-FFF2-40B4-BE49-F238E27FC236}">
                <a16:creationId xmlns:a16="http://schemas.microsoft.com/office/drawing/2014/main" id="{C6569255-9463-4D2A-8E92-886FA2932D92}"/>
              </a:ext>
            </a:extLst>
          </p:cNvPr>
          <p:cNvSpPr/>
          <p:nvPr/>
        </p:nvSpPr>
        <p:spPr>
          <a:xfrm>
            <a:off x="6928306" y="3892091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S-2231</a:t>
            </a:r>
          </a:p>
        </p:txBody>
      </p:sp>
      <p:sp>
        <p:nvSpPr>
          <p:cNvPr id="51" name="Forma livre 23">
            <a:extLst>
              <a:ext uri="{FF2B5EF4-FFF2-40B4-BE49-F238E27FC236}">
                <a16:creationId xmlns:a16="http://schemas.microsoft.com/office/drawing/2014/main" id="{04A15B2A-6AAF-45E4-9DEC-62F4EA729F07}"/>
              </a:ext>
            </a:extLst>
          </p:cNvPr>
          <p:cNvSpPr/>
          <p:nvPr/>
        </p:nvSpPr>
        <p:spPr>
          <a:xfrm>
            <a:off x="8627245" y="3872367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S-2298</a:t>
            </a:r>
          </a:p>
        </p:txBody>
      </p:sp>
      <p:sp>
        <p:nvSpPr>
          <p:cNvPr id="53" name="Forma livre 25">
            <a:extLst>
              <a:ext uri="{FF2B5EF4-FFF2-40B4-BE49-F238E27FC236}">
                <a16:creationId xmlns:a16="http://schemas.microsoft.com/office/drawing/2014/main" id="{17AD34A0-1DEE-4FC5-9EFF-05DE29C519EF}"/>
              </a:ext>
            </a:extLst>
          </p:cNvPr>
          <p:cNvSpPr/>
          <p:nvPr/>
        </p:nvSpPr>
        <p:spPr>
          <a:xfrm>
            <a:off x="10326183" y="3860534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S-2299</a:t>
            </a:r>
          </a:p>
        </p:txBody>
      </p:sp>
      <p:sp>
        <p:nvSpPr>
          <p:cNvPr id="66" name="Forma livre 13">
            <a:extLst>
              <a:ext uri="{FF2B5EF4-FFF2-40B4-BE49-F238E27FC236}">
                <a16:creationId xmlns:a16="http://schemas.microsoft.com/office/drawing/2014/main" id="{B7C51EFC-57C1-42A1-9F40-6B04073FE57E}"/>
              </a:ext>
            </a:extLst>
          </p:cNvPr>
          <p:cNvSpPr/>
          <p:nvPr/>
        </p:nvSpPr>
        <p:spPr>
          <a:xfrm>
            <a:off x="6193644" y="2834090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S-2205</a:t>
            </a:r>
          </a:p>
        </p:txBody>
      </p:sp>
      <p:sp>
        <p:nvSpPr>
          <p:cNvPr id="67" name="Forma livre 15">
            <a:extLst>
              <a:ext uri="{FF2B5EF4-FFF2-40B4-BE49-F238E27FC236}">
                <a16:creationId xmlns:a16="http://schemas.microsoft.com/office/drawing/2014/main" id="{86A54B90-F431-4608-8D3D-266970E85D13}"/>
              </a:ext>
            </a:extLst>
          </p:cNvPr>
          <p:cNvSpPr/>
          <p:nvPr/>
        </p:nvSpPr>
        <p:spPr>
          <a:xfrm>
            <a:off x="7892583" y="2844688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S-2206</a:t>
            </a:r>
          </a:p>
        </p:txBody>
      </p:sp>
      <p:cxnSp>
        <p:nvCxnSpPr>
          <p:cNvPr id="10" name="Conector: Angulado 9">
            <a:extLst>
              <a:ext uri="{FF2B5EF4-FFF2-40B4-BE49-F238E27FC236}">
                <a16:creationId xmlns:a16="http://schemas.microsoft.com/office/drawing/2014/main" id="{B8E31225-836F-44A0-B9AF-7ADC139D13F6}"/>
              </a:ext>
            </a:extLst>
          </p:cNvPr>
          <p:cNvCxnSpPr>
            <a:cxnSpLocks/>
            <a:stCxn id="38" idx="2"/>
            <a:endCxn id="67" idx="0"/>
          </p:cNvCxnSpPr>
          <p:nvPr/>
        </p:nvCxnSpPr>
        <p:spPr>
          <a:xfrm rot="16200000" flipH="1">
            <a:off x="7867693" y="2238571"/>
            <a:ext cx="349798" cy="862435"/>
          </a:xfrm>
          <a:prstGeom prst="bentConnector3">
            <a:avLst>
              <a:gd name="adj1" fmla="val 25103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: Angulado 14">
            <a:extLst>
              <a:ext uri="{FF2B5EF4-FFF2-40B4-BE49-F238E27FC236}">
                <a16:creationId xmlns:a16="http://schemas.microsoft.com/office/drawing/2014/main" id="{0466D6BC-060C-413A-BFC6-7888EAD30D30}"/>
              </a:ext>
            </a:extLst>
          </p:cNvPr>
          <p:cNvCxnSpPr>
            <a:stCxn id="67" idx="2"/>
            <a:endCxn id="51" idx="0"/>
          </p:cNvCxnSpPr>
          <p:nvPr/>
        </p:nvCxnSpPr>
        <p:spPr>
          <a:xfrm rot="16200000" flipH="1">
            <a:off x="8707824" y="3371719"/>
            <a:ext cx="266634" cy="734662"/>
          </a:xfrm>
          <a:prstGeom prst="bentConnector3">
            <a:avLst>
              <a:gd name="adj1" fmla="val 4374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ector: Angulado 67">
            <a:extLst>
              <a:ext uri="{FF2B5EF4-FFF2-40B4-BE49-F238E27FC236}">
                <a16:creationId xmlns:a16="http://schemas.microsoft.com/office/drawing/2014/main" id="{39BBA982-CB61-4A30-AFD2-9E714459ED38}"/>
              </a:ext>
            </a:extLst>
          </p:cNvPr>
          <p:cNvCxnSpPr>
            <a:cxnSpLocks/>
            <a:endCxn id="43" idx="0"/>
          </p:cNvCxnSpPr>
          <p:nvPr/>
        </p:nvCxnSpPr>
        <p:spPr>
          <a:xfrm rot="10800000" flipV="1">
            <a:off x="7509534" y="3717031"/>
            <a:ext cx="964277" cy="175059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ector: Angulado 74">
            <a:extLst>
              <a:ext uri="{FF2B5EF4-FFF2-40B4-BE49-F238E27FC236}">
                <a16:creationId xmlns:a16="http://schemas.microsoft.com/office/drawing/2014/main" id="{D9BFAE1C-6FEC-4C51-9624-4F538FBA9489}"/>
              </a:ext>
            </a:extLst>
          </p:cNvPr>
          <p:cNvCxnSpPr>
            <a:cxnSpLocks/>
            <a:stCxn id="38" idx="2"/>
            <a:endCxn id="66" idx="0"/>
          </p:cNvCxnSpPr>
          <p:nvPr/>
        </p:nvCxnSpPr>
        <p:spPr>
          <a:xfrm rot="5400000">
            <a:off x="7023523" y="2246238"/>
            <a:ext cx="339200" cy="836504"/>
          </a:xfrm>
          <a:prstGeom prst="bentConnector3">
            <a:avLst>
              <a:gd name="adj1" fmla="val 26599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ector: Angulado 80">
            <a:extLst>
              <a:ext uri="{FF2B5EF4-FFF2-40B4-BE49-F238E27FC236}">
                <a16:creationId xmlns:a16="http://schemas.microsoft.com/office/drawing/2014/main" id="{61A90AFD-AC7C-4777-A1F0-570FA2B05B7E}"/>
              </a:ext>
            </a:extLst>
          </p:cNvPr>
          <p:cNvCxnSpPr>
            <a:endCxn id="42" idx="0"/>
          </p:cNvCxnSpPr>
          <p:nvPr/>
        </p:nvCxnSpPr>
        <p:spPr>
          <a:xfrm rot="10800000" flipV="1">
            <a:off x="5810594" y="3717031"/>
            <a:ext cx="1698938" cy="164462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ctor: Angulado 82">
            <a:extLst>
              <a:ext uri="{FF2B5EF4-FFF2-40B4-BE49-F238E27FC236}">
                <a16:creationId xmlns:a16="http://schemas.microsoft.com/office/drawing/2014/main" id="{6A1DEFF7-3225-426B-9FE3-F81A66A6DB05}"/>
              </a:ext>
            </a:extLst>
          </p:cNvPr>
          <p:cNvCxnSpPr>
            <a:cxnSpLocks/>
            <a:endCxn id="53" idx="0"/>
          </p:cNvCxnSpPr>
          <p:nvPr/>
        </p:nvCxnSpPr>
        <p:spPr>
          <a:xfrm>
            <a:off x="9208472" y="3717031"/>
            <a:ext cx="1698938" cy="143503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ector: Angulado 85">
            <a:extLst>
              <a:ext uri="{FF2B5EF4-FFF2-40B4-BE49-F238E27FC236}">
                <a16:creationId xmlns:a16="http://schemas.microsoft.com/office/drawing/2014/main" id="{1CB8675A-A1A7-4E3B-BADB-F9A949BD2A0C}"/>
              </a:ext>
            </a:extLst>
          </p:cNvPr>
          <p:cNvCxnSpPr>
            <a:cxnSpLocks/>
            <a:endCxn id="53" idx="0"/>
          </p:cNvCxnSpPr>
          <p:nvPr/>
        </p:nvCxnSpPr>
        <p:spPr>
          <a:xfrm>
            <a:off x="8473808" y="2575490"/>
            <a:ext cx="2433602" cy="1285044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61730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tângulo 32">
            <a:extLst>
              <a:ext uri="{FF2B5EF4-FFF2-40B4-BE49-F238E27FC236}">
                <a16:creationId xmlns:a16="http://schemas.microsoft.com/office/drawing/2014/main" id="{12E4206C-34B7-40C4-8314-3F5E459FF1B0}"/>
              </a:ext>
            </a:extLst>
          </p:cNvPr>
          <p:cNvSpPr/>
          <p:nvPr/>
        </p:nvSpPr>
        <p:spPr>
          <a:xfrm>
            <a:off x="765264" y="1727683"/>
            <a:ext cx="10738291" cy="758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CADASTRO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86DBFF69-7711-4C08-BC1F-043D9DF82072}"/>
              </a:ext>
            </a:extLst>
          </p:cNvPr>
          <p:cNvSpPr/>
          <p:nvPr/>
        </p:nvSpPr>
        <p:spPr>
          <a:xfrm>
            <a:off x="765264" y="2808338"/>
            <a:ext cx="10738291" cy="758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ALTERAÇÃO </a:t>
            </a: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1CAFC815-74FA-44A9-B424-E614D7ACB759}"/>
              </a:ext>
            </a:extLst>
          </p:cNvPr>
          <p:cNvSpPr/>
          <p:nvPr/>
        </p:nvSpPr>
        <p:spPr>
          <a:xfrm>
            <a:off x="765264" y="3872367"/>
            <a:ext cx="10738291" cy="758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NÃO PERIÓDICOS</a:t>
            </a:r>
          </a:p>
        </p:txBody>
      </p:sp>
      <p:sp>
        <p:nvSpPr>
          <p:cNvPr id="38" name="Forma livre 9">
            <a:extLst>
              <a:ext uri="{FF2B5EF4-FFF2-40B4-BE49-F238E27FC236}">
                <a16:creationId xmlns:a16="http://schemas.microsoft.com/office/drawing/2014/main" id="{DB474478-59F7-40FD-817F-2F4401260B36}"/>
              </a:ext>
            </a:extLst>
          </p:cNvPr>
          <p:cNvSpPr/>
          <p:nvPr/>
        </p:nvSpPr>
        <p:spPr>
          <a:xfrm>
            <a:off x="7030148" y="1733845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S-2300</a:t>
            </a:r>
          </a:p>
        </p:txBody>
      </p:sp>
      <p:sp>
        <p:nvSpPr>
          <p:cNvPr id="51" name="Forma livre 23">
            <a:extLst>
              <a:ext uri="{FF2B5EF4-FFF2-40B4-BE49-F238E27FC236}">
                <a16:creationId xmlns:a16="http://schemas.microsoft.com/office/drawing/2014/main" id="{04A15B2A-6AAF-45E4-9DEC-62F4EA729F07}"/>
              </a:ext>
            </a:extLst>
          </p:cNvPr>
          <p:cNvSpPr/>
          <p:nvPr/>
        </p:nvSpPr>
        <p:spPr>
          <a:xfrm>
            <a:off x="8627245" y="3872367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S-2230</a:t>
            </a:r>
          </a:p>
        </p:txBody>
      </p:sp>
      <p:sp>
        <p:nvSpPr>
          <p:cNvPr id="53" name="Forma livre 25">
            <a:extLst>
              <a:ext uri="{FF2B5EF4-FFF2-40B4-BE49-F238E27FC236}">
                <a16:creationId xmlns:a16="http://schemas.microsoft.com/office/drawing/2014/main" id="{17AD34A0-1DEE-4FC5-9EFF-05DE29C519EF}"/>
              </a:ext>
            </a:extLst>
          </p:cNvPr>
          <p:cNvSpPr/>
          <p:nvPr/>
        </p:nvSpPr>
        <p:spPr>
          <a:xfrm>
            <a:off x="10326183" y="3860534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S-2399</a:t>
            </a:r>
          </a:p>
        </p:txBody>
      </p:sp>
      <p:sp>
        <p:nvSpPr>
          <p:cNvPr id="66" name="Forma livre 13">
            <a:extLst>
              <a:ext uri="{FF2B5EF4-FFF2-40B4-BE49-F238E27FC236}">
                <a16:creationId xmlns:a16="http://schemas.microsoft.com/office/drawing/2014/main" id="{B7C51EFC-57C1-42A1-9F40-6B04073FE57E}"/>
              </a:ext>
            </a:extLst>
          </p:cNvPr>
          <p:cNvSpPr/>
          <p:nvPr/>
        </p:nvSpPr>
        <p:spPr>
          <a:xfrm>
            <a:off x="6193644" y="2834090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S-2205</a:t>
            </a:r>
          </a:p>
        </p:txBody>
      </p:sp>
      <p:sp>
        <p:nvSpPr>
          <p:cNvPr id="67" name="Forma livre 15">
            <a:extLst>
              <a:ext uri="{FF2B5EF4-FFF2-40B4-BE49-F238E27FC236}">
                <a16:creationId xmlns:a16="http://schemas.microsoft.com/office/drawing/2014/main" id="{86A54B90-F431-4608-8D3D-266970E85D13}"/>
              </a:ext>
            </a:extLst>
          </p:cNvPr>
          <p:cNvSpPr/>
          <p:nvPr/>
        </p:nvSpPr>
        <p:spPr>
          <a:xfrm>
            <a:off x="7892583" y="2844688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S-2306</a:t>
            </a:r>
          </a:p>
        </p:txBody>
      </p:sp>
      <p:cxnSp>
        <p:nvCxnSpPr>
          <p:cNvPr id="10" name="Conector: Angulado 9">
            <a:extLst>
              <a:ext uri="{FF2B5EF4-FFF2-40B4-BE49-F238E27FC236}">
                <a16:creationId xmlns:a16="http://schemas.microsoft.com/office/drawing/2014/main" id="{B8E31225-836F-44A0-B9AF-7ADC139D13F6}"/>
              </a:ext>
            </a:extLst>
          </p:cNvPr>
          <p:cNvCxnSpPr>
            <a:cxnSpLocks/>
            <a:stCxn id="38" idx="2"/>
            <a:endCxn id="67" idx="0"/>
          </p:cNvCxnSpPr>
          <p:nvPr/>
        </p:nvCxnSpPr>
        <p:spPr>
          <a:xfrm rot="16200000" flipH="1">
            <a:off x="7867693" y="2238571"/>
            <a:ext cx="349798" cy="862435"/>
          </a:xfrm>
          <a:prstGeom prst="bentConnector3">
            <a:avLst>
              <a:gd name="adj1" fmla="val 25103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: Angulado 14">
            <a:extLst>
              <a:ext uri="{FF2B5EF4-FFF2-40B4-BE49-F238E27FC236}">
                <a16:creationId xmlns:a16="http://schemas.microsoft.com/office/drawing/2014/main" id="{0466D6BC-060C-413A-BFC6-7888EAD30D30}"/>
              </a:ext>
            </a:extLst>
          </p:cNvPr>
          <p:cNvCxnSpPr>
            <a:stCxn id="67" idx="2"/>
            <a:endCxn id="51" idx="0"/>
          </p:cNvCxnSpPr>
          <p:nvPr/>
        </p:nvCxnSpPr>
        <p:spPr>
          <a:xfrm rot="16200000" flipH="1">
            <a:off x="8707824" y="3371719"/>
            <a:ext cx="266634" cy="734662"/>
          </a:xfrm>
          <a:prstGeom prst="bentConnector3">
            <a:avLst>
              <a:gd name="adj1" fmla="val 4374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ector: Angulado 74">
            <a:extLst>
              <a:ext uri="{FF2B5EF4-FFF2-40B4-BE49-F238E27FC236}">
                <a16:creationId xmlns:a16="http://schemas.microsoft.com/office/drawing/2014/main" id="{D9BFAE1C-6FEC-4C51-9624-4F538FBA9489}"/>
              </a:ext>
            </a:extLst>
          </p:cNvPr>
          <p:cNvCxnSpPr>
            <a:cxnSpLocks/>
            <a:stCxn id="38" idx="2"/>
            <a:endCxn id="66" idx="0"/>
          </p:cNvCxnSpPr>
          <p:nvPr/>
        </p:nvCxnSpPr>
        <p:spPr>
          <a:xfrm rot="5400000">
            <a:off x="7023523" y="2246238"/>
            <a:ext cx="339200" cy="836504"/>
          </a:xfrm>
          <a:prstGeom prst="bentConnector3">
            <a:avLst>
              <a:gd name="adj1" fmla="val 26599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ctor: Angulado 82">
            <a:extLst>
              <a:ext uri="{FF2B5EF4-FFF2-40B4-BE49-F238E27FC236}">
                <a16:creationId xmlns:a16="http://schemas.microsoft.com/office/drawing/2014/main" id="{6A1DEFF7-3225-426B-9FE3-F81A66A6DB05}"/>
              </a:ext>
            </a:extLst>
          </p:cNvPr>
          <p:cNvCxnSpPr>
            <a:cxnSpLocks/>
            <a:endCxn id="53" idx="0"/>
          </p:cNvCxnSpPr>
          <p:nvPr/>
        </p:nvCxnSpPr>
        <p:spPr>
          <a:xfrm>
            <a:off x="9208472" y="3717031"/>
            <a:ext cx="1698938" cy="143503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ector: Angulado 85">
            <a:extLst>
              <a:ext uri="{FF2B5EF4-FFF2-40B4-BE49-F238E27FC236}">
                <a16:creationId xmlns:a16="http://schemas.microsoft.com/office/drawing/2014/main" id="{1CB8675A-A1A7-4E3B-BADB-F9A949BD2A0C}"/>
              </a:ext>
            </a:extLst>
          </p:cNvPr>
          <p:cNvCxnSpPr>
            <a:cxnSpLocks/>
            <a:endCxn id="53" idx="0"/>
          </p:cNvCxnSpPr>
          <p:nvPr/>
        </p:nvCxnSpPr>
        <p:spPr>
          <a:xfrm>
            <a:off x="8473808" y="2575490"/>
            <a:ext cx="2433602" cy="1285044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35262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2747963"/>
            <a:ext cx="10363200" cy="1362075"/>
          </a:xfrm>
        </p:spPr>
        <p:txBody>
          <a:bodyPr/>
          <a:lstStyle/>
          <a:p>
            <a:pPr algn="ctr"/>
            <a:r>
              <a:rPr lang="pt-BR" sz="4500" dirty="0">
                <a:solidFill>
                  <a:schemeClr val="tx2">
                    <a:lumMod val="7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Estrutura de Eventos </a:t>
            </a:r>
            <a:br>
              <a:rPr lang="pt-BR" sz="4500" dirty="0">
                <a:solidFill>
                  <a:schemeClr val="tx2">
                    <a:lumMod val="7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</a:br>
            <a:r>
              <a:rPr lang="pt-BR" sz="4500" dirty="0">
                <a:solidFill>
                  <a:schemeClr val="tx2">
                    <a:lumMod val="7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de Benefícios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240DF9-2625-480A-9595-0E2DB555426A}" type="slidenum">
              <a:rPr lang="pt-BR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4673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tângulo 30">
            <a:extLst>
              <a:ext uri="{FF2B5EF4-FFF2-40B4-BE49-F238E27FC236}">
                <a16:creationId xmlns:a16="http://schemas.microsoft.com/office/drawing/2014/main" id="{4E0F32EC-8625-4568-84FC-D302EFC6B125}"/>
              </a:ext>
            </a:extLst>
          </p:cNvPr>
          <p:cNvSpPr/>
          <p:nvPr/>
        </p:nvSpPr>
        <p:spPr>
          <a:xfrm>
            <a:off x="765264" y="946063"/>
            <a:ext cx="10738291" cy="758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ÓRGÃO PÚBLICO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386E4510-C968-4301-B88E-C39A47E7A42F}"/>
              </a:ext>
            </a:extLst>
          </p:cNvPr>
          <p:cNvSpPr/>
          <p:nvPr/>
        </p:nvSpPr>
        <p:spPr>
          <a:xfrm>
            <a:off x="765264" y="1993467"/>
            <a:ext cx="10738291" cy="758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TABELAS</a:t>
            </a: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12E4206C-34B7-40C4-8314-3F5E459FF1B0}"/>
              </a:ext>
            </a:extLst>
          </p:cNvPr>
          <p:cNvSpPr/>
          <p:nvPr/>
        </p:nvSpPr>
        <p:spPr>
          <a:xfrm>
            <a:off x="765264" y="3040871"/>
            <a:ext cx="10738291" cy="758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CADASTRO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86DBFF69-7711-4C08-BC1F-043D9DF82072}"/>
              </a:ext>
            </a:extLst>
          </p:cNvPr>
          <p:cNvSpPr/>
          <p:nvPr/>
        </p:nvSpPr>
        <p:spPr>
          <a:xfrm>
            <a:off x="765264" y="4121526"/>
            <a:ext cx="10738291" cy="758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FOLHA</a:t>
            </a: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1CAFC815-74FA-44A9-B424-E614D7ACB759}"/>
              </a:ext>
            </a:extLst>
          </p:cNvPr>
          <p:cNvSpPr/>
          <p:nvPr/>
        </p:nvSpPr>
        <p:spPr>
          <a:xfrm>
            <a:off x="765264" y="5185555"/>
            <a:ext cx="10738291" cy="758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PAGAMENTO</a:t>
            </a:r>
          </a:p>
        </p:txBody>
      </p:sp>
      <p:sp>
        <p:nvSpPr>
          <p:cNvPr id="38" name="Forma livre 9">
            <a:extLst>
              <a:ext uri="{FF2B5EF4-FFF2-40B4-BE49-F238E27FC236}">
                <a16:creationId xmlns:a16="http://schemas.microsoft.com/office/drawing/2014/main" id="{DB474478-59F7-40FD-817F-2F4401260B36}"/>
              </a:ext>
            </a:extLst>
          </p:cNvPr>
          <p:cNvSpPr/>
          <p:nvPr/>
        </p:nvSpPr>
        <p:spPr>
          <a:xfrm>
            <a:off x="8067363" y="926381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S-1000</a:t>
            </a:r>
          </a:p>
        </p:txBody>
      </p:sp>
      <p:sp>
        <p:nvSpPr>
          <p:cNvPr id="39" name="Forma livre 10">
            <a:extLst>
              <a:ext uri="{FF2B5EF4-FFF2-40B4-BE49-F238E27FC236}">
                <a16:creationId xmlns:a16="http://schemas.microsoft.com/office/drawing/2014/main" id="{69F13D3D-8BA2-4987-8939-455F11361D9E}"/>
              </a:ext>
            </a:extLst>
          </p:cNvPr>
          <p:cNvSpPr/>
          <p:nvPr/>
        </p:nvSpPr>
        <p:spPr>
          <a:xfrm>
            <a:off x="6381805" y="1687426"/>
            <a:ext cx="2092415" cy="30441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545184" y="0"/>
                </a:moveTo>
                <a:lnTo>
                  <a:pt x="2545184" y="174029"/>
                </a:lnTo>
                <a:lnTo>
                  <a:pt x="0" y="174029"/>
                </a:lnTo>
                <a:lnTo>
                  <a:pt x="0" y="348059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 dirty="0"/>
          </a:p>
        </p:txBody>
      </p:sp>
      <p:sp>
        <p:nvSpPr>
          <p:cNvPr id="40" name="Forma livre 11">
            <a:extLst>
              <a:ext uri="{FF2B5EF4-FFF2-40B4-BE49-F238E27FC236}">
                <a16:creationId xmlns:a16="http://schemas.microsoft.com/office/drawing/2014/main" id="{662F2535-4CFC-4863-AB85-97CF193387F1}"/>
              </a:ext>
            </a:extLst>
          </p:cNvPr>
          <p:cNvSpPr/>
          <p:nvPr/>
        </p:nvSpPr>
        <p:spPr>
          <a:xfrm>
            <a:off x="5800577" y="1991844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S-1005</a:t>
            </a:r>
          </a:p>
        </p:txBody>
      </p:sp>
      <p:sp>
        <p:nvSpPr>
          <p:cNvPr id="42" name="Forma livre 13">
            <a:extLst>
              <a:ext uri="{FF2B5EF4-FFF2-40B4-BE49-F238E27FC236}">
                <a16:creationId xmlns:a16="http://schemas.microsoft.com/office/drawing/2014/main" id="{D77CC1C4-3F46-4731-B262-D4B2F8CC9CD6}"/>
              </a:ext>
            </a:extLst>
          </p:cNvPr>
          <p:cNvSpPr/>
          <p:nvPr/>
        </p:nvSpPr>
        <p:spPr>
          <a:xfrm>
            <a:off x="3696281" y="3047381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S-2400</a:t>
            </a:r>
          </a:p>
        </p:txBody>
      </p:sp>
      <p:sp>
        <p:nvSpPr>
          <p:cNvPr id="43" name="Forma livre 15">
            <a:extLst>
              <a:ext uri="{FF2B5EF4-FFF2-40B4-BE49-F238E27FC236}">
                <a16:creationId xmlns:a16="http://schemas.microsoft.com/office/drawing/2014/main" id="{C6569255-9463-4D2A-8E92-886FA2932D92}"/>
              </a:ext>
            </a:extLst>
          </p:cNvPr>
          <p:cNvSpPr/>
          <p:nvPr/>
        </p:nvSpPr>
        <p:spPr>
          <a:xfrm>
            <a:off x="5053799" y="3047381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S-2410</a:t>
            </a:r>
          </a:p>
        </p:txBody>
      </p:sp>
      <p:sp>
        <p:nvSpPr>
          <p:cNvPr id="45" name="Forma livre 17">
            <a:extLst>
              <a:ext uri="{FF2B5EF4-FFF2-40B4-BE49-F238E27FC236}">
                <a16:creationId xmlns:a16="http://schemas.microsoft.com/office/drawing/2014/main" id="{3B8C5B0E-77A6-4F5D-94BC-D2CEE3A6B041}"/>
              </a:ext>
            </a:extLst>
          </p:cNvPr>
          <p:cNvSpPr/>
          <p:nvPr/>
        </p:nvSpPr>
        <p:spPr>
          <a:xfrm>
            <a:off x="3719737" y="4122771"/>
            <a:ext cx="7776864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S-1207</a:t>
            </a:r>
          </a:p>
        </p:txBody>
      </p:sp>
      <p:sp>
        <p:nvSpPr>
          <p:cNvPr id="46" name="Forma livre 18">
            <a:extLst>
              <a:ext uri="{FF2B5EF4-FFF2-40B4-BE49-F238E27FC236}">
                <a16:creationId xmlns:a16="http://schemas.microsoft.com/office/drawing/2014/main" id="{1053111E-C2A4-4827-B063-9424EAAE8BA3}"/>
              </a:ext>
            </a:extLst>
          </p:cNvPr>
          <p:cNvSpPr/>
          <p:nvPr/>
        </p:nvSpPr>
        <p:spPr>
          <a:xfrm>
            <a:off x="7481601" y="4840404"/>
            <a:ext cx="81438" cy="30441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348059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7" name="Forma livre 19">
            <a:extLst>
              <a:ext uri="{FF2B5EF4-FFF2-40B4-BE49-F238E27FC236}">
                <a16:creationId xmlns:a16="http://schemas.microsoft.com/office/drawing/2014/main" id="{FA12B242-34BF-405B-A624-D6C068860274}"/>
              </a:ext>
            </a:extLst>
          </p:cNvPr>
          <p:cNvSpPr/>
          <p:nvPr/>
        </p:nvSpPr>
        <p:spPr>
          <a:xfrm>
            <a:off x="3719737" y="5188235"/>
            <a:ext cx="777686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S-1210</a:t>
            </a:r>
          </a:p>
        </p:txBody>
      </p:sp>
      <p:sp>
        <p:nvSpPr>
          <p:cNvPr id="48" name="Forma livre 20">
            <a:extLst>
              <a:ext uri="{FF2B5EF4-FFF2-40B4-BE49-F238E27FC236}">
                <a16:creationId xmlns:a16="http://schemas.microsoft.com/office/drawing/2014/main" id="{2C0A582E-0BBB-4A43-884A-CADD65A3E6C5}"/>
              </a:ext>
            </a:extLst>
          </p:cNvPr>
          <p:cNvSpPr/>
          <p:nvPr/>
        </p:nvSpPr>
        <p:spPr>
          <a:xfrm>
            <a:off x="7805811" y="1678939"/>
            <a:ext cx="755594" cy="30441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848394" y="0"/>
                </a:moveTo>
                <a:lnTo>
                  <a:pt x="848394" y="174029"/>
                </a:lnTo>
                <a:lnTo>
                  <a:pt x="0" y="174029"/>
                </a:lnTo>
                <a:lnTo>
                  <a:pt x="0" y="348059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9" name="Forma livre 21">
            <a:extLst>
              <a:ext uri="{FF2B5EF4-FFF2-40B4-BE49-F238E27FC236}">
                <a16:creationId xmlns:a16="http://schemas.microsoft.com/office/drawing/2014/main" id="{B8D9D497-8C22-4F60-ADD1-933018CC3569}"/>
              </a:ext>
            </a:extLst>
          </p:cNvPr>
          <p:cNvSpPr/>
          <p:nvPr/>
        </p:nvSpPr>
        <p:spPr>
          <a:xfrm>
            <a:off x="7311767" y="1991844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S-1010</a:t>
            </a:r>
          </a:p>
        </p:txBody>
      </p:sp>
      <p:sp>
        <p:nvSpPr>
          <p:cNvPr id="50" name="Forma livre 22">
            <a:extLst>
              <a:ext uri="{FF2B5EF4-FFF2-40B4-BE49-F238E27FC236}">
                <a16:creationId xmlns:a16="http://schemas.microsoft.com/office/drawing/2014/main" id="{69AD3B05-5DF1-4A38-9D3C-B264B6C215AD}"/>
              </a:ext>
            </a:extLst>
          </p:cNvPr>
          <p:cNvSpPr/>
          <p:nvPr/>
        </p:nvSpPr>
        <p:spPr>
          <a:xfrm>
            <a:off x="8648589" y="1687426"/>
            <a:ext cx="755594" cy="30441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74029"/>
                </a:lnTo>
                <a:lnTo>
                  <a:pt x="848394" y="174029"/>
                </a:lnTo>
                <a:lnTo>
                  <a:pt x="848394" y="348059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1" name="Forma livre 23">
            <a:extLst>
              <a:ext uri="{FF2B5EF4-FFF2-40B4-BE49-F238E27FC236}">
                <a16:creationId xmlns:a16="http://schemas.microsoft.com/office/drawing/2014/main" id="{04A15B2A-6AAF-45E4-9DEC-62F4EA729F07}"/>
              </a:ext>
            </a:extLst>
          </p:cNvPr>
          <p:cNvSpPr/>
          <p:nvPr/>
        </p:nvSpPr>
        <p:spPr>
          <a:xfrm>
            <a:off x="8822957" y="1991844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S-1020</a:t>
            </a:r>
          </a:p>
        </p:txBody>
      </p:sp>
      <p:sp>
        <p:nvSpPr>
          <p:cNvPr id="52" name="Forma livre 24">
            <a:extLst>
              <a:ext uri="{FF2B5EF4-FFF2-40B4-BE49-F238E27FC236}">
                <a16:creationId xmlns:a16="http://schemas.microsoft.com/office/drawing/2014/main" id="{7BE128CD-3D85-4D72-B8BC-79ADC5312A99}"/>
              </a:ext>
            </a:extLst>
          </p:cNvPr>
          <p:cNvSpPr/>
          <p:nvPr/>
        </p:nvSpPr>
        <p:spPr>
          <a:xfrm>
            <a:off x="8648589" y="1687426"/>
            <a:ext cx="2266784" cy="30441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74029"/>
                </a:lnTo>
                <a:lnTo>
                  <a:pt x="2545184" y="174029"/>
                </a:lnTo>
                <a:lnTo>
                  <a:pt x="2545184" y="348059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3" name="Forma livre 25">
            <a:extLst>
              <a:ext uri="{FF2B5EF4-FFF2-40B4-BE49-F238E27FC236}">
                <a16:creationId xmlns:a16="http://schemas.microsoft.com/office/drawing/2014/main" id="{17AD34A0-1DEE-4FC5-9EFF-05DE29C519EF}"/>
              </a:ext>
            </a:extLst>
          </p:cNvPr>
          <p:cNvSpPr/>
          <p:nvPr/>
        </p:nvSpPr>
        <p:spPr>
          <a:xfrm>
            <a:off x="10334147" y="1991844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S-1070</a:t>
            </a:r>
          </a:p>
        </p:txBody>
      </p:sp>
      <p:sp>
        <p:nvSpPr>
          <p:cNvPr id="54" name="Forma livre 28">
            <a:extLst>
              <a:ext uri="{FF2B5EF4-FFF2-40B4-BE49-F238E27FC236}">
                <a16:creationId xmlns:a16="http://schemas.microsoft.com/office/drawing/2014/main" id="{95649A00-122E-4FCE-A9B7-9A8E1540C96C}"/>
              </a:ext>
            </a:extLst>
          </p:cNvPr>
          <p:cNvSpPr/>
          <p:nvPr/>
        </p:nvSpPr>
        <p:spPr>
          <a:xfrm>
            <a:off x="5580804" y="3798671"/>
            <a:ext cx="81438" cy="30441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348059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70887392-2287-43FD-80E9-85FA2CE55D21}"/>
              </a:ext>
            </a:extLst>
          </p:cNvPr>
          <p:cNvCxnSpPr/>
          <p:nvPr/>
        </p:nvCxnSpPr>
        <p:spPr>
          <a:xfrm>
            <a:off x="7898045" y="2752889"/>
            <a:ext cx="0" cy="1369882"/>
          </a:xfrm>
          <a:prstGeom prst="line">
            <a:avLst/>
          </a:pr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cxnSp>
        <p:nvCxnSpPr>
          <p:cNvPr id="56" name="Conector: Angulado 55">
            <a:extLst>
              <a:ext uri="{FF2B5EF4-FFF2-40B4-BE49-F238E27FC236}">
                <a16:creationId xmlns:a16="http://schemas.microsoft.com/office/drawing/2014/main" id="{C635E571-B3E8-4403-ACE3-50E5F5DB680A}"/>
              </a:ext>
            </a:extLst>
          </p:cNvPr>
          <p:cNvCxnSpPr>
            <a:cxnSpLocks/>
          </p:cNvCxnSpPr>
          <p:nvPr/>
        </p:nvCxnSpPr>
        <p:spPr>
          <a:xfrm rot="5400000">
            <a:off x="6172405" y="2268545"/>
            <a:ext cx="2760526" cy="1029392"/>
          </a:xfrm>
          <a:prstGeom prst="bentConnector3">
            <a:avLst>
              <a:gd name="adj1" fmla="val -2153"/>
            </a:avLst>
          </a:pr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cxnSp>
        <p:nvCxnSpPr>
          <p:cNvPr id="57" name="Conector: Angulado 56">
            <a:extLst>
              <a:ext uri="{FF2B5EF4-FFF2-40B4-BE49-F238E27FC236}">
                <a16:creationId xmlns:a16="http://schemas.microsoft.com/office/drawing/2014/main" id="{B3B0681B-7790-43AB-AC66-6D308776ED89}"/>
              </a:ext>
            </a:extLst>
          </p:cNvPr>
          <p:cNvCxnSpPr>
            <a:cxnSpLocks/>
          </p:cNvCxnSpPr>
          <p:nvPr/>
        </p:nvCxnSpPr>
        <p:spPr>
          <a:xfrm rot="10800000" flipV="1">
            <a:off x="5339721" y="1120960"/>
            <a:ext cx="2727641" cy="1936346"/>
          </a:xfrm>
          <a:prstGeom prst="bentConnector3">
            <a:avLst>
              <a:gd name="adj1" fmla="val 99440"/>
            </a:avLst>
          </a:pr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cxnSp>
        <p:nvCxnSpPr>
          <p:cNvPr id="59" name="Conector reto 58">
            <a:extLst>
              <a:ext uri="{FF2B5EF4-FFF2-40B4-BE49-F238E27FC236}">
                <a16:creationId xmlns:a16="http://schemas.microsoft.com/office/drawing/2014/main" id="{20612F26-A863-4257-A664-094918365FF8}"/>
              </a:ext>
            </a:extLst>
          </p:cNvPr>
          <p:cNvCxnSpPr>
            <a:cxnSpLocks/>
          </p:cNvCxnSpPr>
          <p:nvPr/>
        </p:nvCxnSpPr>
        <p:spPr>
          <a:xfrm>
            <a:off x="6301695" y="2751805"/>
            <a:ext cx="0" cy="1370966"/>
          </a:xfrm>
          <a:prstGeom prst="line">
            <a:avLst/>
          </a:pr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743F4B59-6DFC-4518-9E91-AFF7885A2CD3}"/>
              </a:ext>
            </a:extLst>
          </p:cNvPr>
          <p:cNvCxnSpPr>
            <a:stCxn id="42" idx="3"/>
            <a:endCxn id="43" idx="1"/>
          </p:cNvCxnSpPr>
          <p:nvPr/>
        </p:nvCxnSpPr>
        <p:spPr>
          <a:xfrm>
            <a:off x="4858734" y="3427904"/>
            <a:ext cx="195065" cy="0"/>
          </a:xfrm>
          <a:prstGeom prst="line">
            <a:avLst/>
          </a:pr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</p:spTree>
    <p:extLst>
      <p:ext uri="{BB962C8B-B14F-4D97-AF65-F5344CB8AC3E}">
        <p14:creationId xmlns:p14="http://schemas.microsoft.com/office/powerpoint/2010/main" val="41354538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tângulo 32">
            <a:extLst>
              <a:ext uri="{FF2B5EF4-FFF2-40B4-BE49-F238E27FC236}">
                <a16:creationId xmlns:a16="http://schemas.microsoft.com/office/drawing/2014/main" id="{12E4206C-34B7-40C4-8314-3F5E459FF1B0}"/>
              </a:ext>
            </a:extLst>
          </p:cNvPr>
          <p:cNvSpPr/>
          <p:nvPr/>
        </p:nvSpPr>
        <p:spPr>
          <a:xfrm>
            <a:off x="765264" y="1727683"/>
            <a:ext cx="10738291" cy="758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CADASTRO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86DBFF69-7711-4C08-BC1F-043D9DF82072}"/>
              </a:ext>
            </a:extLst>
          </p:cNvPr>
          <p:cNvSpPr/>
          <p:nvPr/>
        </p:nvSpPr>
        <p:spPr>
          <a:xfrm>
            <a:off x="765264" y="2808338"/>
            <a:ext cx="10738291" cy="758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ALTERAÇÃO </a:t>
            </a: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1CAFC815-74FA-44A9-B424-E614D7ACB759}"/>
              </a:ext>
            </a:extLst>
          </p:cNvPr>
          <p:cNvSpPr/>
          <p:nvPr/>
        </p:nvSpPr>
        <p:spPr>
          <a:xfrm>
            <a:off x="765264" y="3872367"/>
            <a:ext cx="10738291" cy="758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NÃO PERIÓDICOS</a:t>
            </a:r>
          </a:p>
        </p:txBody>
      </p:sp>
      <p:sp>
        <p:nvSpPr>
          <p:cNvPr id="38" name="Forma livre 9">
            <a:extLst>
              <a:ext uri="{FF2B5EF4-FFF2-40B4-BE49-F238E27FC236}">
                <a16:creationId xmlns:a16="http://schemas.microsoft.com/office/drawing/2014/main" id="{DB474478-59F7-40FD-817F-2F4401260B36}"/>
              </a:ext>
            </a:extLst>
          </p:cNvPr>
          <p:cNvSpPr/>
          <p:nvPr/>
        </p:nvSpPr>
        <p:spPr>
          <a:xfrm>
            <a:off x="4652248" y="1719645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S-2400</a:t>
            </a:r>
          </a:p>
        </p:txBody>
      </p:sp>
      <p:sp>
        <p:nvSpPr>
          <p:cNvPr id="42" name="Forma livre 13">
            <a:extLst>
              <a:ext uri="{FF2B5EF4-FFF2-40B4-BE49-F238E27FC236}">
                <a16:creationId xmlns:a16="http://schemas.microsoft.com/office/drawing/2014/main" id="{D77CC1C4-3F46-4731-B262-D4B2F8CC9CD6}"/>
              </a:ext>
            </a:extLst>
          </p:cNvPr>
          <p:cNvSpPr/>
          <p:nvPr/>
        </p:nvSpPr>
        <p:spPr>
          <a:xfrm>
            <a:off x="6576695" y="3872551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S-2418</a:t>
            </a:r>
            <a:endParaRPr lang="pt-BR" sz="2000" kern="1200" dirty="0"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43" name="Forma livre 15">
            <a:extLst>
              <a:ext uri="{FF2B5EF4-FFF2-40B4-BE49-F238E27FC236}">
                <a16:creationId xmlns:a16="http://schemas.microsoft.com/office/drawing/2014/main" id="{C6569255-9463-4D2A-8E92-886FA2932D92}"/>
              </a:ext>
            </a:extLst>
          </p:cNvPr>
          <p:cNvSpPr/>
          <p:nvPr/>
        </p:nvSpPr>
        <p:spPr>
          <a:xfrm>
            <a:off x="9208472" y="3872367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S-2420</a:t>
            </a:r>
          </a:p>
        </p:txBody>
      </p:sp>
      <p:sp>
        <p:nvSpPr>
          <p:cNvPr id="66" name="Forma livre 13">
            <a:extLst>
              <a:ext uri="{FF2B5EF4-FFF2-40B4-BE49-F238E27FC236}">
                <a16:creationId xmlns:a16="http://schemas.microsoft.com/office/drawing/2014/main" id="{B7C51EFC-57C1-42A1-9F40-6B04073FE57E}"/>
              </a:ext>
            </a:extLst>
          </p:cNvPr>
          <p:cNvSpPr/>
          <p:nvPr/>
        </p:nvSpPr>
        <p:spPr>
          <a:xfrm>
            <a:off x="4655840" y="2808338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S-2405</a:t>
            </a:r>
          </a:p>
        </p:txBody>
      </p:sp>
      <p:sp>
        <p:nvSpPr>
          <p:cNvPr id="67" name="Forma livre 15">
            <a:extLst>
              <a:ext uri="{FF2B5EF4-FFF2-40B4-BE49-F238E27FC236}">
                <a16:creationId xmlns:a16="http://schemas.microsoft.com/office/drawing/2014/main" id="{86A54B90-F431-4608-8D3D-266970E85D13}"/>
              </a:ext>
            </a:extLst>
          </p:cNvPr>
          <p:cNvSpPr/>
          <p:nvPr/>
        </p:nvSpPr>
        <p:spPr>
          <a:xfrm>
            <a:off x="7892583" y="2805631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S-2416</a:t>
            </a:r>
          </a:p>
        </p:txBody>
      </p:sp>
      <p:cxnSp>
        <p:nvCxnSpPr>
          <p:cNvPr id="10" name="Conector: Angulado 9">
            <a:extLst>
              <a:ext uri="{FF2B5EF4-FFF2-40B4-BE49-F238E27FC236}">
                <a16:creationId xmlns:a16="http://schemas.microsoft.com/office/drawing/2014/main" id="{B8E31225-836F-44A0-B9AF-7ADC139D13F6}"/>
              </a:ext>
            </a:extLst>
          </p:cNvPr>
          <p:cNvCxnSpPr>
            <a:cxnSpLocks/>
            <a:stCxn id="21" idx="2"/>
            <a:endCxn id="67" idx="0"/>
          </p:cNvCxnSpPr>
          <p:nvPr/>
        </p:nvCxnSpPr>
        <p:spPr>
          <a:xfrm rot="5400000">
            <a:off x="8311341" y="2643160"/>
            <a:ext cx="324941" cy="1"/>
          </a:xfrm>
          <a:prstGeom prst="bentConnector3">
            <a:avLst>
              <a:gd name="adj1" fmla="val 50000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: Angulado 14">
            <a:extLst>
              <a:ext uri="{FF2B5EF4-FFF2-40B4-BE49-F238E27FC236}">
                <a16:creationId xmlns:a16="http://schemas.microsoft.com/office/drawing/2014/main" id="{0466D6BC-060C-413A-BFC6-7888EAD30D30}"/>
              </a:ext>
            </a:extLst>
          </p:cNvPr>
          <p:cNvCxnSpPr>
            <a:cxnSpLocks/>
          </p:cNvCxnSpPr>
          <p:nvPr/>
        </p:nvCxnSpPr>
        <p:spPr>
          <a:xfrm rot="16200000" flipH="1">
            <a:off x="8998439" y="3081107"/>
            <a:ext cx="266634" cy="1315889"/>
          </a:xfrm>
          <a:prstGeom prst="bentConnector3">
            <a:avLst>
              <a:gd name="adj1" fmla="val 5364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orma livre 9">
            <a:extLst>
              <a:ext uri="{FF2B5EF4-FFF2-40B4-BE49-F238E27FC236}">
                <a16:creationId xmlns:a16="http://schemas.microsoft.com/office/drawing/2014/main" id="{27A0A11E-787C-4F95-A8F6-AFFFFD934A53}"/>
              </a:ext>
            </a:extLst>
          </p:cNvPr>
          <p:cNvSpPr/>
          <p:nvPr/>
        </p:nvSpPr>
        <p:spPr>
          <a:xfrm>
            <a:off x="7892584" y="1719645"/>
            <a:ext cx="1162453" cy="761045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976" tIns="135976" rIns="135976" bIns="13597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kern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S-2410</a:t>
            </a:r>
          </a:p>
        </p:txBody>
      </p:sp>
      <p:cxnSp>
        <p:nvCxnSpPr>
          <p:cNvPr id="35" name="Conector: Angulado 34">
            <a:extLst>
              <a:ext uri="{FF2B5EF4-FFF2-40B4-BE49-F238E27FC236}">
                <a16:creationId xmlns:a16="http://schemas.microsoft.com/office/drawing/2014/main" id="{D948F4B8-3DDD-415C-96C9-6E4EFDEAF6D8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7682548" y="3097731"/>
            <a:ext cx="266634" cy="1315889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EC95AEED-75F9-47D0-A415-B7448E812D35}"/>
              </a:ext>
            </a:extLst>
          </p:cNvPr>
          <p:cNvCxnSpPr>
            <a:endCxn id="66" idx="0"/>
          </p:cNvCxnSpPr>
          <p:nvPr/>
        </p:nvCxnSpPr>
        <p:spPr>
          <a:xfrm>
            <a:off x="5237066" y="2480690"/>
            <a:ext cx="1" cy="3276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49410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7A3992DE-C1BF-452C-A8EB-CEF82E810630}"/>
              </a:ext>
            </a:extLst>
          </p:cNvPr>
          <p:cNvSpPr/>
          <p:nvPr/>
        </p:nvSpPr>
        <p:spPr>
          <a:xfrm>
            <a:off x="680827" y="1515081"/>
            <a:ext cx="6999349" cy="657182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highlight>
                <a:srgbClr val="033267"/>
              </a:highlight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67434BF-5785-4800-ADC7-508659E9DCCF}"/>
              </a:ext>
            </a:extLst>
          </p:cNvPr>
          <p:cNvSpPr/>
          <p:nvPr/>
        </p:nvSpPr>
        <p:spPr>
          <a:xfrm>
            <a:off x="666313" y="611578"/>
            <a:ext cx="4997639" cy="657182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highlight>
                <a:srgbClr val="033267"/>
              </a:highligh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DD61E6D-6D1F-4E88-A885-16504A4AD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827" y="734425"/>
            <a:ext cx="11497800" cy="1143000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pt-BR" sz="40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QUAIS BENEFÍCIOS </a:t>
            </a:r>
            <a:br>
              <a:rPr lang="pt-BR" sz="40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</a:br>
            <a:r>
              <a:rPr lang="pt-BR" sz="40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DEVEM SER INFORMADOS?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E5B9B48-9FAD-481B-9810-F1DAFDAE3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669279"/>
            <a:ext cx="10972800" cy="2179538"/>
          </a:xfrm>
        </p:spPr>
        <p:txBody>
          <a:bodyPr/>
          <a:lstStyle/>
          <a:p>
            <a:pPr>
              <a:lnSpc>
                <a:spcPct val="20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§"/>
            </a:pP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"/>
                <a:ea typeface="Open Sans Extrabold" panose="020B0906030804020204" pitchFamily="34" charset="0"/>
                <a:cs typeface="Open Sans Extrabold" panose="020B0906030804020204" pitchFamily="34" charset="0"/>
              </a:rPr>
              <a:t>Todos os beneficiários dos Regimes Próprios de Previdência Social – RPPS;</a:t>
            </a:r>
          </a:p>
          <a:p>
            <a:pPr>
              <a:lnSpc>
                <a:spcPct val="20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§"/>
            </a:pP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"/>
                <a:ea typeface="Open Sans Extrabold" panose="020B0906030804020204" pitchFamily="34" charset="0"/>
                <a:cs typeface="Open Sans Extrabold" panose="020B0906030804020204" pitchFamily="34" charset="0"/>
              </a:rPr>
              <a:t>Todos os beneficiários do Regime Militar;</a:t>
            </a:r>
          </a:p>
          <a:p>
            <a:pPr>
              <a:lnSpc>
                <a:spcPct val="20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§"/>
            </a:pP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"/>
                <a:ea typeface="Open Sans Extrabold" panose="020B0906030804020204" pitchFamily="34" charset="0"/>
                <a:cs typeface="Open Sans Extrabold" panose="020B0906030804020204" pitchFamily="34" charset="0"/>
              </a:rPr>
              <a:t>Os Parlamentares;</a:t>
            </a:r>
          </a:p>
          <a:p>
            <a:pPr>
              <a:lnSpc>
                <a:spcPct val="20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§"/>
            </a:pP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"/>
                <a:ea typeface="Open Sans Extrabold" panose="020B0906030804020204" pitchFamily="34" charset="0"/>
                <a:cs typeface="Open Sans Extrabold" panose="020B0906030804020204" pitchFamily="34" charset="0"/>
              </a:rPr>
              <a:t>Os benefícios especiais, com ou sem vínculo previdenciário, que são mantidos pelo Tesouro do Município, Estado, Distrito Federal e União.</a:t>
            </a:r>
          </a:p>
        </p:txBody>
      </p:sp>
    </p:spTree>
    <p:extLst>
      <p:ext uri="{BB962C8B-B14F-4D97-AF65-F5344CB8AC3E}">
        <p14:creationId xmlns:p14="http://schemas.microsoft.com/office/powerpoint/2010/main" val="21953365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A99123-6EA2-45A0-8FA8-7EFC35EEA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747963"/>
            <a:ext cx="10363200" cy="13620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pt-BR" sz="4500" dirty="0">
                <a:solidFill>
                  <a:schemeClr val="tx2">
                    <a:lumMod val="7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Ganhos após implantação</a:t>
            </a:r>
          </a:p>
        </p:txBody>
      </p:sp>
    </p:spTree>
    <p:extLst>
      <p:ext uri="{BB962C8B-B14F-4D97-AF65-F5344CB8AC3E}">
        <p14:creationId xmlns:p14="http://schemas.microsoft.com/office/powerpoint/2010/main" val="3243963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3696D6BC-7BE3-4048-B8C2-3DCB5C468804}"/>
              </a:ext>
            </a:extLst>
          </p:cNvPr>
          <p:cNvSpPr/>
          <p:nvPr/>
        </p:nvSpPr>
        <p:spPr>
          <a:xfrm>
            <a:off x="666313" y="620688"/>
            <a:ext cx="6941855" cy="657182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highlight>
                <a:srgbClr val="033267"/>
              </a:highlight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26BF0FFB-5544-4B21-B516-4A29DFB15CE3}"/>
              </a:ext>
            </a:extLst>
          </p:cNvPr>
          <p:cNvSpPr/>
          <p:nvPr/>
        </p:nvSpPr>
        <p:spPr>
          <a:xfrm>
            <a:off x="685363" y="1547682"/>
            <a:ext cx="5698669" cy="657182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highlight>
                <a:srgbClr val="033267"/>
              </a:highlight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F3AA5A6-ABE3-438D-AD77-0F9AB3894FAC}"/>
              </a:ext>
            </a:extLst>
          </p:cNvPr>
          <p:cNvSpPr txBox="1"/>
          <p:nvPr/>
        </p:nvSpPr>
        <p:spPr>
          <a:xfrm>
            <a:off x="666313" y="404664"/>
            <a:ext cx="7301895" cy="1840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40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 FORMAÇÃO DO SISTEMA </a:t>
            </a:r>
          </a:p>
          <a:p>
            <a:pPr>
              <a:lnSpc>
                <a:spcPct val="150000"/>
              </a:lnSpc>
            </a:pPr>
            <a:r>
              <a:rPr lang="pt-BR" sz="40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INTEGRADO DE DADO</a:t>
            </a:r>
          </a:p>
        </p:txBody>
      </p:sp>
      <p:sp>
        <p:nvSpPr>
          <p:cNvPr id="20483" name="Espaço Reservado para Conteúdo 2"/>
          <p:cNvSpPr>
            <a:spLocks noGrp="1"/>
          </p:cNvSpPr>
          <p:nvPr>
            <p:ph idx="1"/>
          </p:nvPr>
        </p:nvSpPr>
        <p:spPr>
          <a:xfrm>
            <a:off x="685363" y="2994707"/>
            <a:ext cx="10972800" cy="247300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t-BR" sz="1800" b="1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Open Sans "/>
                <a:ea typeface="Open Sans Extrabold" panose="020B0906030804020204" pitchFamily="34" charset="0"/>
                <a:cs typeface="Open Sans Extrabold" panose="020B0906030804020204" pitchFamily="34" charset="0"/>
              </a:rPr>
              <a:t>CONSTRUÇÃO DO CADASTRO NACIONAL DOS SERVIDORES PÚBLICOS:</a:t>
            </a:r>
          </a:p>
          <a:p>
            <a:pPr lv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pt-BR" alt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"/>
                <a:ea typeface="Open Sans Extrabold" panose="020B0906030804020204" pitchFamily="34" charset="0"/>
                <a:cs typeface="Open Sans Extrabold" panose="020B0906030804020204" pitchFamily="34" charset="0"/>
              </a:rPr>
              <a:t>Identificar a acumulação indevida de cargos, independente do tipo de regime previdenciário;</a:t>
            </a:r>
            <a:endParaRPr lang="pt-BR" sz="1800" dirty="0">
              <a:solidFill>
                <a:schemeClr val="tx1">
                  <a:lumMod val="75000"/>
                  <a:lumOff val="25000"/>
                </a:schemeClr>
              </a:solidFill>
              <a:latin typeface="Open Sans 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lv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pt-BR" alt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"/>
                <a:ea typeface="Open Sans Extrabold" panose="020B0906030804020204" pitchFamily="34" charset="0"/>
                <a:cs typeface="Open Sans Extrabold" panose="020B0906030804020204" pitchFamily="34" charset="0"/>
              </a:rPr>
              <a:t>Verificar o acúmulo de benefícios previdenciários (art. 24 da EC nº 103/2019);</a:t>
            </a:r>
            <a:endParaRPr lang="pt-BR" sz="1800" dirty="0">
              <a:solidFill>
                <a:schemeClr val="tx1">
                  <a:lumMod val="75000"/>
                  <a:lumOff val="25000"/>
                </a:schemeClr>
              </a:solidFill>
              <a:latin typeface="Open Sans 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lv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"/>
                <a:ea typeface="Open Sans Extrabold" panose="020B0906030804020204" pitchFamily="34" charset="0"/>
                <a:cs typeface="Open Sans Extrabold" panose="020B0906030804020204" pitchFamily="34" charset="0"/>
              </a:rPr>
              <a:t>Indício de recebimento acima do teto remuneratório;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§"/>
            </a:pPr>
            <a:endParaRPr lang="pt-BR" b="1" spc="-1" dirty="0">
              <a:solidFill>
                <a:srgbClr val="033267"/>
              </a:solidFill>
              <a:uFill>
                <a:solidFill>
                  <a:srgbClr val="FFFFFF"/>
                </a:solidFill>
              </a:uFill>
              <a:ea typeface="Verdana"/>
            </a:endParaRPr>
          </a:p>
          <a:p>
            <a:endParaRPr lang="pt-BR" b="1" spc="-1" dirty="0">
              <a:solidFill>
                <a:schemeClr val="tx2"/>
              </a:solidFill>
              <a:uFill>
                <a:solidFill>
                  <a:srgbClr val="FFFFFF"/>
                </a:solidFill>
              </a:uFill>
              <a:ea typeface="Verdana"/>
            </a:endParaRPr>
          </a:p>
          <a:p>
            <a:endParaRPr lang="pt-BR" b="1" spc="-1" dirty="0">
              <a:solidFill>
                <a:schemeClr val="tx2"/>
              </a:solidFill>
              <a:uFill>
                <a:solidFill>
                  <a:srgbClr val="FFFFFF"/>
                </a:solidFill>
              </a:uFill>
              <a:ea typeface="Verdana"/>
            </a:endParaRPr>
          </a:p>
          <a:p>
            <a:endParaRPr lang="pt-BR" b="1" spc="-1" dirty="0">
              <a:solidFill>
                <a:schemeClr val="tx2"/>
              </a:solidFill>
              <a:uFill>
                <a:solidFill>
                  <a:srgbClr val="FFFFFF"/>
                </a:solidFill>
              </a:uFill>
              <a:ea typeface="Verdana"/>
            </a:endParaRPr>
          </a:p>
          <a:p>
            <a:endParaRPr lang="pt-BR" b="1" spc="-1" dirty="0">
              <a:solidFill>
                <a:schemeClr val="tx2"/>
              </a:solidFill>
              <a:uFill>
                <a:solidFill>
                  <a:srgbClr val="FFFFFF"/>
                </a:solidFill>
              </a:uFill>
              <a:ea typeface="Verdana"/>
            </a:endParaRPr>
          </a:p>
          <a:p>
            <a:endParaRPr lang="pt-BR" b="1" spc="-1" dirty="0">
              <a:solidFill>
                <a:schemeClr val="tx2"/>
              </a:solidFill>
              <a:uFill>
                <a:solidFill>
                  <a:srgbClr val="FFFFFF"/>
                </a:solidFill>
              </a:uFill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24509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Espaço Reservado para Conteúdo 2"/>
          <p:cNvSpPr>
            <a:spLocks noGrp="1"/>
          </p:cNvSpPr>
          <p:nvPr>
            <p:ph idx="1"/>
          </p:nvPr>
        </p:nvSpPr>
        <p:spPr>
          <a:xfrm>
            <a:off x="657198" y="1376771"/>
            <a:ext cx="10683066" cy="410445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pt-BR" sz="1800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Open Sans "/>
                <a:ea typeface="Verdana"/>
              </a:rPr>
              <a:t>Redução tempo, custos e pessoas envolvidas no cumprimento obrigações acessórias previdenciárias, trabalhistas e fiscais/tributárias;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pt-BR" sz="1800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Open Sans "/>
                <a:ea typeface="Verdana"/>
              </a:rPr>
              <a:t>Melhora na qualidade das informações para fins gerenciais e estratégicos;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pt-BR" sz="1800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Open Sans "/>
                <a:ea typeface="Verdana"/>
              </a:rPr>
              <a:t>Necessário para a compensação financeira (</a:t>
            </a:r>
            <a:r>
              <a:rPr lang="pt-BR" sz="1800" b="1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Open Sans "/>
                <a:ea typeface="Verdana"/>
              </a:rPr>
              <a:t>COMPREV</a:t>
            </a:r>
            <a:r>
              <a:rPr lang="pt-BR" sz="1800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Open Sans "/>
                <a:ea typeface="Verdana"/>
              </a:rPr>
              <a:t>);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pt-BR" altLang="pt-BR" sz="1800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Open Sans "/>
                <a:ea typeface="Verdana"/>
              </a:rPr>
              <a:t>Indicativos de inconsistências ( </a:t>
            </a:r>
            <a:r>
              <a:rPr lang="pt-BR" altLang="pt-BR" sz="1800" b="1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Open Sans "/>
                <a:ea typeface="Verdana"/>
              </a:rPr>
              <a:t>existência de óbitos, recebimento de outros benefícios (emergencial, assistencial da LOAS, etc...)</a:t>
            </a:r>
            <a:endParaRPr lang="pt-BR" b="1" spc="-1" dirty="0">
              <a:solidFill>
                <a:schemeClr val="tx2"/>
              </a:solidFill>
              <a:uFill>
                <a:solidFill>
                  <a:srgbClr val="FFFFFF"/>
                </a:solidFill>
              </a:uFill>
              <a:ea typeface="Verdana"/>
            </a:endParaRPr>
          </a:p>
          <a:p>
            <a:endParaRPr lang="pt-BR" b="1" spc="-1" dirty="0">
              <a:solidFill>
                <a:schemeClr val="tx2"/>
              </a:solidFill>
              <a:uFill>
                <a:solidFill>
                  <a:srgbClr val="FFFFFF"/>
                </a:solidFill>
              </a:uFill>
              <a:ea typeface="Verdana"/>
            </a:endParaRPr>
          </a:p>
          <a:p>
            <a:endParaRPr lang="pt-BR" b="1" spc="-1" dirty="0">
              <a:solidFill>
                <a:schemeClr val="tx2"/>
              </a:solidFill>
              <a:uFill>
                <a:solidFill>
                  <a:srgbClr val="FFFFFF"/>
                </a:solidFill>
              </a:uFill>
              <a:ea typeface="Verdana"/>
            </a:endParaRPr>
          </a:p>
          <a:p>
            <a:endParaRPr lang="pt-BR" b="1" spc="-1" dirty="0">
              <a:solidFill>
                <a:schemeClr val="tx2"/>
              </a:solidFill>
              <a:uFill>
                <a:solidFill>
                  <a:srgbClr val="FFFFFF"/>
                </a:solidFill>
              </a:uFill>
              <a:ea typeface="Verdana"/>
            </a:endParaRPr>
          </a:p>
          <a:p>
            <a:endParaRPr lang="pt-BR" b="1" spc="-1" dirty="0">
              <a:solidFill>
                <a:schemeClr val="tx2"/>
              </a:solidFill>
              <a:uFill>
                <a:solidFill>
                  <a:srgbClr val="FFFFFF"/>
                </a:solidFill>
              </a:uFill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13288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SIG-RPPS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Demonstrando o uso do sistema</a:t>
            </a:r>
          </a:p>
        </p:txBody>
      </p:sp>
    </p:spTree>
    <p:extLst>
      <p:ext uri="{BB962C8B-B14F-4D97-AF65-F5344CB8AC3E}">
        <p14:creationId xmlns:p14="http://schemas.microsoft.com/office/powerpoint/2010/main" val="239995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319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2192000" cy="6849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568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" y="1"/>
            <a:ext cx="1218729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064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01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893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84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601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" y="1"/>
            <a:ext cx="12188103" cy="687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200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862"/>
            <a:ext cx="12192000" cy="68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952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862"/>
            <a:ext cx="12192000" cy="68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5445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69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1197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863"/>
            <a:ext cx="12192000" cy="6869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351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75"/>
            <a:ext cx="12192000" cy="686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774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862"/>
            <a:ext cx="12192000" cy="68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616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49"/>
            <a:ext cx="12192000" cy="6854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191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75"/>
            <a:ext cx="12192000" cy="6860075"/>
          </a:xfrm>
          <a:prstGeom prst="rect">
            <a:avLst/>
          </a:prstGeom>
          <a:solidFill>
            <a:srgbClr val="3060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563" y="2823394"/>
            <a:ext cx="9419155" cy="3441613"/>
          </a:xfrm>
          <a:prstGeom prst="rect">
            <a:avLst/>
          </a:prstGeom>
          <a:solidFill>
            <a:srgbClr val="3060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758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708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862"/>
            <a:ext cx="12192000" cy="68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433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705000" y="2747963"/>
            <a:ext cx="8782000" cy="1362075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lang="pt-BR" sz="4500" dirty="0">
                <a:solidFill>
                  <a:schemeClr val="tx2">
                    <a:lumMod val="7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Onde Posso tirar Dúvidas?</a:t>
            </a:r>
          </a:p>
        </p:txBody>
      </p:sp>
    </p:spTree>
    <p:extLst>
      <p:ext uri="{BB962C8B-B14F-4D97-AF65-F5344CB8AC3E}">
        <p14:creationId xmlns:p14="http://schemas.microsoft.com/office/powerpoint/2010/main" val="613096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id="{5E8FF432-2C4C-408D-A8D2-3C3B3AAF70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776" y="789819"/>
            <a:ext cx="4149764" cy="3982218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EAD36F4E-88FF-4036-89BD-F163ECEF7CBE}"/>
              </a:ext>
            </a:extLst>
          </p:cNvPr>
          <p:cNvSpPr/>
          <p:nvPr/>
        </p:nvSpPr>
        <p:spPr>
          <a:xfrm>
            <a:off x="2099742" y="4317676"/>
            <a:ext cx="2925628" cy="9087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ATENDIMENTO SOBRE ESOCIAL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6A39F10-0F98-4A64-AC71-04ADB98C196F}"/>
              </a:ext>
            </a:extLst>
          </p:cNvPr>
          <p:cNvSpPr/>
          <p:nvPr/>
        </p:nvSpPr>
        <p:spPr>
          <a:xfrm>
            <a:off x="6248105" y="2175420"/>
            <a:ext cx="4608512" cy="11521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 "/>
                <a:cs typeface="Arial" pitchFamily="34" charset="0"/>
              </a:rPr>
              <a:t>Telegram</a:t>
            </a:r>
            <a:r>
              <a:rPr 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"/>
                <a:cs typeface="Arial" pitchFamily="34" charset="0"/>
              </a:rPr>
              <a:t>: https://t.me/eSocialOP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4A36839-12E0-404F-BEB6-659C354A3EA6}"/>
              </a:ext>
            </a:extLst>
          </p:cNvPr>
          <p:cNvSpPr/>
          <p:nvPr/>
        </p:nvSpPr>
        <p:spPr>
          <a:xfrm>
            <a:off x="5872202" y="2175420"/>
            <a:ext cx="720080" cy="1152128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Gráfico 10" descr="Smartphone com preenchimento sólido">
            <a:extLst>
              <a:ext uri="{FF2B5EF4-FFF2-40B4-BE49-F238E27FC236}">
                <a16:creationId xmlns:a16="http://schemas.microsoft.com/office/drawing/2014/main" id="{B36FFED4-ABA2-403F-A04A-1BE7604A21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90905" y="2294284"/>
            <a:ext cx="914400" cy="914400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5E8A9FBA-4FB3-4001-A6B0-447128ADFDE0}"/>
              </a:ext>
            </a:extLst>
          </p:cNvPr>
          <p:cNvSpPr/>
          <p:nvPr/>
        </p:nvSpPr>
        <p:spPr>
          <a:xfrm>
            <a:off x="6255879" y="3429000"/>
            <a:ext cx="4608512" cy="11521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"/>
                <a:cs typeface="Arial" pitchFamily="34" charset="0"/>
              </a:rPr>
              <a:t>Atendimento virtual: </a:t>
            </a:r>
          </a:p>
          <a:p>
            <a:pPr algn="ctr"/>
            <a:r>
              <a:rPr 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"/>
                <a:cs typeface="Arial" pitchFamily="34" charset="0"/>
              </a:rPr>
              <a:t>Ter/</a:t>
            </a:r>
            <a:r>
              <a:rPr lang="pt-BR" sz="1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 "/>
                <a:cs typeface="Arial" pitchFamily="34" charset="0"/>
              </a:rPr>
              <a:t>Qui</a:t>
            </a:r>
            <a:r>
              <a:rPr 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"/>
                <a:cs typeface="Arial" pitchFamily="34" charset="0"/>
              </a:rPr>
              <a:t> das 14:30 as 17:00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A13AA7A1-900F-4ED3-88E1-47BF5FEB2CFA}"/>
              </a:ext>
            </a:extLst>
          </p:cNvPr>
          <p:cNvSpPr/>
          <p:nvPr/>
        </p:nvSpPr>
        <p:spPr>
          <a:xfrm>
            <a:off x="5879976" y="3429000"/>
            <a:ext cx="720080" cy="1152128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 descr="Logotipo, Ícone, nome da empresa&#10;&#10;Descrição gerada automaticamente">
            <a:extLst>
              <a:ext uri="{FF2B5EF4-FFF2-40B4-BE49-F238E27FC236}">
                <a16:creationId xmlns:a16="http://schemas.microsoft.com/office/drawing/2014/main" id="{F898B794-FB79-44FF-A7BD-BE616FDE78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500" y="3731177"/>
            <a:ext cx="617210" cy="54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7022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ctrTitle"/>
          </p:nvPr>
        </p:nvSpPr>
        <p:spPr>
          <a:xfrm>
            <a:off x="914400" y="1412776"/>
            <a:ext cx="10363200" cy="1470025"/>
          </a:xfrm>
        </p:spPr>
        <p:txBody>
          <a:bodyPr anchor="ctr"/>
          <a:lstStyle/>
          <a:p>
            <a:pPr algn="ctr"/>
            <a:r>
              <a:rPr lang="pt-BR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Muito Obrigado!</a:t>
            </a:r>
          </a:p>
        </p:txBody>
      </p:sp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914400" y="2996952"/>
            <a:ext cx="10363200" cy="2971800"/>
          </a:xfrm>
        </p:spPr>
        <p:txBody>
          <a:bodyPr/>
          <a:lstStyle/>
          <a:p>
            <a:endParaRPr lang="pt-BR" dirty="0">
              <a:solidFill>
                <a:schemeClr val="tx2"/>
              </a:solidFill>
            </a:endParaRPr>
          </a:p>
          <a:p>
            <a:r>
              <a:rPr lang="pt-BR" dirty="0">
                <a:solidFill>
                  <a:schemeClr val="tx2">
                    <a:lumMod val="75000"/>
                  </a:schemeClr>
                </a:solidFill>
              </a:rPr>
              <a:t>Thomas Costa</a:t>
            </a:r>
          </a:p>
          <a:p>
            <a:r>
              <a:rPr lang="pt-BR" dirty="0">
                <a:solidFill>
                  <a:schemeClr val="tx2">
                    <a:lumMod val="75000"/>
                  </a:schemeClr>
                </a:solidFill>
              </a:rPr>
              <a:t>Coordenador de Gerenciamento e Estruturação de Cadastros</a:t>
            </a:r>
          </a:p>
          <a:p>
            <a:r>
              <a:rPr lang="pt-BR" dirty="0">
                <a:solidFill>
                  <a:schemeClr val="tx2">
                    <a:lumMod val="75000"/>
                  </a:schemeClr>
                </a:solidFill>
              </a:rPr>
              <a:t>Secretaria de Previdência</a:t>
            </a:r>
          </a:p>
        </p:txBody>
      </p:sp>
    </p:spTree>
    <p:extLst>
      <p:ext uri="{BB962C8B-B14F-4D97-AF65-F5344CB8AC3E}">
        <p14:creationId xmlns:p14="http://schemas.microsoft.com/office/powerpoint/2010/main" val="1811425941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o Office">
  <a:themeElements>
    <a:clrScheme name="Azul Quent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19990</TotalTime>
  <Words>885</Words>
  <Application>Microsoft Office PowerPoint</Application>
  <PresentationFormat>Widescreen</PresentationFormat>
  <Paragraphs>202</Paragraphs>
  <Slides>50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50</vt:i4>
      </vt:variant>
    </vt:vector>
  </HeadingPairs>
  <TitlesOfParts>
    <vt:vector size="58" baseType="lpstr">
      <vt:lpstr>Arial</vt:lpstr>
      <vt:lpstr>Calibri</vt:lpstr>
      <vt:lpstr>Courier New</vt:lpstr>
      <vt:lpstr>Open Sans</vt:lpstr>
      <vt:lpstr>Open Sans </vt:lpstr>
      <vt:lpstr>Open Sans Extrabold</vt:lpstr>
      <vt:lpstr>Wingdings</vt:lpstr>
      <vt:lpstr>1_Tema do Office</vt:lpstr>
      <vt:lpstr>eSocial para Órgãos Públicos</vt:lpstr>
      <vt:lpstr>BASE NORMATIVA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DOCUMENTAÇÃO TÉCNICA</vt:lpstr>
      <vt:lpstr>Apresentação do PowerPoint</vt:lpstr>
      <vt:lpstr>FASEAMENTO DE IMPLANTAÇÃO DO eSOCIAL</vt:lpstr>
      <vt:lpstr>Apresentação do PowerPoint</vt:lpstr>
      <vt:lpstr>ARQUITETURA DO ESOCIAL</vt:lpstr>
      <vt:lpstr>Apresentação do PowerPoint</vt:lpstr>
      <vt:lpstr>CERTIFICADO DIGITAL</vt:lpstr>
      <vt:lpstr>Apresentação do PowerPoint</vt:lpstr>
      <vt:lpstr>ESTRUTURA DE  EVENTOS PARA O RGPS</vt:lpstr>
      <vt:lpstr>Apresentação do PowerPoint</vt:lpstr>
      <vt:lpstr>Estrutura de eventos  para o RPPS</vt:lpstr>
      <vt:lpstr>Apresentação do PowerPoint</vt:lpstr>
      <vt:lpstr>Estrutura de eventos  nÃo Periódicos</vt:lpstr>
      <vt:lpstr>Apresentação do PowerPoint</vt:lpstr>
      <vt:lpstr>Apresentação do PowerPoint</vt:lpstr>
      <vt:lpstr>Estrutura de Eventos  de Benefícios</vt:lpstr>
      <vt:lpstr>Apresentação do PowerPoint</vt:lpstr>
      <vt:lpstr>Apresentação do PowerPoint</vt:lpstr>
      <vt:lpstr>QUAIS BENEFÍCIOS  DEVEM SER INFORMADOS?</vt:lpstr>
      <vt:lpstr>Ganhos após implantação</vt:lpstr>
      <vt:lpstr>Apresentação do PowerPoint</vt:lpstr>
      <vt:lpstr>Apresentação do PowerPoint</vt:lpstr>
      <vt:lpstr>SISTEMA SIG-RPPS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Onde Posso tirar Dúvidas?</vt:lpstr>
      <vt:lpstr>Apresentação do PowerPoint</vt:lpstr>
      <vt:lpstr>Muito Obrigado!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Demografia</dc:title>
  <dc:creator>46163212134</dc:creator>
  <cp:lastModifiedBy>Thomas Costa</cp:lastModifiedBy>
  <cp:revision>887</cp:revision>
  <cp:lastPrinted>2017-08-23T21:50:06Z</cp:lastPrinted>
  <dcterms:created xsi:type="dcterms:W3CDTF">2016-02-12T16:57:42Z</dcterms:created>
  <dcterms:modified xsi:type="dcterms:W3CDTF">2021-10-22T11:15:11Z</dcterms:modified>
</cp:coreProperties>
</file>