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71" r:id="rId5"/>
    <p:sldId id="274" r:id="rId6"/>
    <p:sldId id="269" r:id="rId7"/>
    <p:sldId id="272" r:id="rId8"/>
    <p:sldId id="273" r:id="rId9"/>
    <p:sldId id="261" r:id="rId10"/>
    <p:sldId id="264" r:id="rId11"/>
    <p:sldId id="258" r:id="rId12"/>
    <p:sldId id="260" r:id="rId13"/>
    <p:sldId id="267" r:id="rId14"/>
    <p:sldId id="268" r:id="rId15"/>
    <p:sldId id="270" r:id="rId16"/>
    <p:sldId id="275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0" autoAdjust="0"/>
    <p:restoredTop sz="94061" autoAdjust="0"/>
  </p:normalViewPr>
  <p:slideViewPr>
    <p:cSldViewPr snapToGrid="0">
      <p:cViewPr varScale="1">
        <p:scale>
          <a:sx n="74" d="100"/>
          <a:sy n="74" d="100"/>
        </p:scale>
        <p:origin x="10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98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49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28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64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97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299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27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71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304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5229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964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78BB8-C6BA-4D00-AB66-919596DDD1DF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02A93-A44D-4EE6-84A0-D7DEA0B61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28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802FA553-4B2E-47E7-9E6A-636B8BFDE3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" r="64833" b="-1"/>
          <a:stretch/>
        </p:blipFill>
        <p:spPr>
          <a:xfrm>
            <a:off x="884132" y="825086"/>
            <a:ext cx="10515600" cy="5050151"/>
          </a:xfrm>
          <a:prstGeom prst="rect">
            <a:avLst/>
          </a:prstGeom>
        </p:spPr>
      </p:pic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xmlns="" id="{6C6F800F-1151-4A26-85D8-E86456D6A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54783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10" name="CaixaDeTexto 7">
            <a:extLst>
              <a:ext uri="{FF2B5EF4-FFF2-40B4-BE49-F238E27FC236}">
                <a16:creationId xmlns:a16="http://schemas.microsoft.com/office/drawing/2014/main" xmlns="" id="{12DD7940-1E6E-49E6-A2B3-5EE24DBED6E2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3491675" y="1332191"/>
            <a:ext cx="7258050" cy="459670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Sócio Fundador da </a:t>
            </a:r>
            <a:r>
              <a:rPr lang="pt-BR" sz="18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 BLASI Consultoria Financeira:</a:t>
            </a:r>
            <a:endParaRPr lang="pt-BR" sz="1800" dirty="0"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b="1" dirty="0">
                <a:highlight>
                  <a:srgbClr val="FFFF00"/>
                </a:highligh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ESPECIALISTA EM RPPS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b="1" dirty="0">
                <a:highlight>
                  <a:srgbClr val="FFFF00"/>
                </a:highligh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FUNDOS DE PENSÃO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b="1" dirty="0">
                <a:highlight>
                  <a:srgbClr val="FFFF00"/>
                </a:highlight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EMPRESAS FAMILIARES</a:t>
            </a:r>
            <a:endParaRPr lang="pt-BR" sz="1800" b="1" dirty="0"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Consultor de Valores Mobiliários </a:t>
            </a:r>
            <a:r>
              <a:rPr lang="pt-BR" sz="18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pela Comissão de Valores Mobiliários – CVM.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Professor da Fundação Getúlio Vargas – FGV e do Instituto Brasileiro de Mercado de Capitais – IBMEC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Fone: (21) 98200-6716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18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E-mail: prblasi@hotmail.com</a:t>
            </a:r>
          </a:p>
        </p:txBody>
      </p:sp>
      <p:pic>
        <p:nvPicPr>
          <p:cNvPr id="11" name="Imagem 2" descr="Homem pousando para foto&#10;&#10;Descrição gerada automaticamente">
            <a:extLst>
              <a:ext uri="{FF2B5EF4-FFF2-40B4-BE49-F238E27FC236}">
                <a16:creationId xmlns:a16="http://schemas.microsoft.com/office/drawing/2014/main" xmlns="" id="{4E2534AF-E7D4-4249-9990-21D399219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147" y="2965818"/>
            <a:ext cx="1980308" cy="198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ixaDeTexto 6">
            <a:extLst>
              <a:ext uri="{FF2B5EF4-FFF2-40B4-BE49-F238E27FC236}">
                <a16:creationId xmlns:a16="http://schemas.microsoft.com/office/drawing/2014/main" xmlns="" id="{E5B732A8-2BE7-428F-9476-555297827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018" y="2400861"/>
            <a:ext cx="1906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 dirty="0">
                <a:latin typeface="Montserrat" panose="00000500000000000000" pitchFamily="2" charset="0"/>
              </a:rPr>
              <a:t>Paulo Di Blasi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7C084A55-91F8-4B96-90CD-CBEED8EE3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379746" cy="1231233"/>
          </a:xfrm>
          <a:prstGeom prst="rect">
            <a:avLst/>
          </a:prstGeom>
        </p:spPr>
      </p:pic>
      <p:pic>
        <p:nvPicPr>
          <p:cNvPr id="9" name="Imagem 8" descr="Texto&#10;&#10;Descrição gerada automaticamente">
            <a:extLst>
              <a:ext uri="{FF2B5EF4-FFF2-40B4-BE49-F238E27FC236}">
                <a16:creationId xmlns:a16="http://schemas.microsoft.com/office/drawing/2014/main" xmlns="" id="{81309B40-773A-4455-A7CE-36430420A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881" y="6072791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24720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815263" y="3911330"/>
            <a:ext cx="82766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latin typeface="Montserrat" panose="00000500000000000000" pitchFamily="2" charset="0"/>
              </a:rPr>
              <a:t>Meta Atuarial </a:t>
            </a:r>
          </a:p>
          <a:p>
            <a:r>
              <a:rPr lang="pt-BR" sz="5400" b="1" dirty="0">
                <a:latin typeface="Montserrat" panose="00000500000000000000" pitchFamily="2" charset="0"/>
              </a:rPr>
              <a:t>&amp; </a:t>
            </a:r>
          </a:p>
          <a:p>
            <a:r>
              <a:rPr lang="pt-BR" sz="5400" b="1" dirty="0">
                <a:latin typeface="Montserrat" panose="00000500000000000000" pitchFamily="2" charset="0"/>
              </a:rPr>
              <a:t>Investimentos</a:t>
            </a:r>
          </a:p>
          <a:p>
            <a:pPr>
              <a:lnSpc>
                <a:spcPct val="100000"/>
              </a:lnSpc>
            </a:pPr>
            <a:endParaRPr lang="pt-BR" sz="5400" b="1" dirty="0">
              <a:latin typeface="Montserrat" panose="00000500000000000000" pitchFamily="2" charset="0"/>
            </a:endParaRPr>
          </a:p>
          <a:p>
            <a:endParaRPr lang="pt-BR" sz="44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</a:endParaRPr>
          </a:p>
          <a:p>
            <a:r>
              <a:rPr lang="pt-BR" sz="4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“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SIGA OS JUROS</a:t>
            </a:r>
            <a:r>
              <a:rPr lang="pt-BR" sz="4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”</a:t>
            </a:r>
          </a:p>
          <a:p>
            <a:r>
              <a:rPr lang="pt-BR" sz="44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(se for capaz)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77B4C179-C1D4-4029-8947-07592F95C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8005" y="-13153"/>
            <a:ext cx="1793995" cy="1325563"/>
          </a:xfrm>
          <a:prstGeom prst="rect">
            <a:avLst/>
          </a:prstGeom>
        </p:spPr>
      </p:pic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xmlns="" id="{48849B87-6B01-4B7A-A5BB-076367BD1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78760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8B749A92-1EFA-4243-ADF9-4108DD342E24}"/>
              </a:ext>
            </a:extLst>
          </p:cNvPr>
          <p:cNvSpPr txBox="1"/>
          <p:nvPr/>
        </p:nvSpPr>
        <p:spPr>
          <a:xfrm>
            <a:off x="3124079" y="440858"/>
            <a:ext cx="600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002060"/>
                </a:solidFill>
              </a:rPr>
              <a:t>“PÍLULAS” FINANCEIRAS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89C0ACBC-3B4F-4D67-8219-031F0AB2F540}"/>
              </a:ext>
            </a:extLst>
          </p:cNvPr>
          <p:cNvSpPr txBox="1"/>
          <p:nvPr/>
        </p:nvSpPr>
        <p:spPr>
          <a:xfrm>
            <a:off x="961886" y="1310327"/>
            <a:ext cx="108031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Motivação &amp; Evidências;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Oscilações versus Perdas; // Política de Investimentos;</a:t>
            </a:r>
          </a:p>
          <a:p>
            <a:endParaRPr lang="pt-BR" sz="28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Renda Fixa: 1% ao mês;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Diversificação (Curto / Médio / Longo Prazo);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 “O Futuro...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Reversão?</a:t>
            </a:r>
          </a:p>
          <a:p>
            <a:endParaRPr lang="pt-BR" sz="2800" b="1" dirty="0">
              <a:solidFill>
                <a:srgbClr val="FF000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BEAEE547-DF45-4AA3-96B5-A1A660168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664" y="102729"/>
            <a:ext cx="1634343" cy="1207598"/>
          </a:xfrm>
          <a:prstGeom prst="rect">
            <a:avLst/>
          </a:prstGeom>
        </p:spPr>
      </p:pic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xmlns="" id="{274F212F-4EB7-4317-866D-25A29D2B3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78744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8B749A92-1EFA-4243-ADF9-4108DD342E24}"/>
              </a:ext>
            </a:extLst>
          </p:cNvPr>
          <p:cNvSpPr txBox="1"/>
          <p:nvPr/>
        </p:nvSpPr>
        <p:spPr>
          <a:xfrm>
            <a:off x="3398295" y="290730"/>
            <a:ext cx="6702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002060"/>
                </a:solidFill>
              </a:rPr>
              <a:t>TAXAS DE JURO NTN-B (08/MARÇO)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1FB1C5C4-0963-45E0-8B7C-6E26AD1DE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77" y="1527974"/>
            <a:ext cx="10960780" cy="48885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4902CC19-D9F7-4F38-A9E4-7812FF767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162" y="164348"/>
            <a:ext cx="1489975" cy="1100926"/>
          </a:xfrm>
          <a:prstGeom prst="rect">
            <a:avLst/>
          </a:prstGeom>
        </p:spPr>
      </p:pic>
      <p:pic>
        <p:nvPicPr>
          <p:cNvPr id="9" name="Imagem 8" descr="Texto&#10;&#10;Descrição gerada automaticamente">
            <a:extLst>
              <a:ext uri="{FF2B5EF4-FFF2-40B4-BE49-F238E27FC236}">
                <a16:creationId xmlns:a16="http://schemas.microsoft.com/office/drawing/2014/main" xmlns="" id="{A4FE16CA-AD42-477B-8B3A-3D4F0B803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695" y="6197237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913429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22832" y="824552"/>
            <a:ext cx="10736735" cy="4583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dirty="0">
                <a:latin typeface="Montserrat" panose="00000500000000000000" pitchFamily="2" charset="0"/>
              </a:rPr>
              <a:t>Demonstrativo de correlação entre diversas classes de investimentos.</a:t>
            </a:r>
          </a:p>
          <a:p>
            <a:pPr algn="l"/>
            <a:endParaRPr lang="pt-BR" sz="2000" b="1" dirty="0">
              <a:solidFill>
                <a:srgbClr val="FF0000"/>
              </a:solidFill>
              <a:latin typeface="Montserrat" panose="00000500000000000000" pitchFamily="2" charset="0"/>
            </a:endParaRPr>
          </a:p>
          <a:p>
            <a:pPr algn="l"/>
            <a:r>
              <a:rPr lang="pt-BR" sz="2000" b="1" dirty="0">
                <a:latin typeface="Montserrat" panose="00000500000000000000" pitchFamily="2" charset="0"/>
              </a:rPr>
              <a:t>TAXA DE JURO SELIC EM ELEVAÇÃO 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xmlns="" id="{DE2A7536-3AF8-4010-B84F-902B3C1C8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783937"/>
              </p:ext>
            </p:extLst>
          </p:nvPr>
        </p:nvGraphicFramePr>
        <p:xfrm>
          <a:off x="854172" y="1614616"/>
          <a:ext cx="10005395" cy="4477208"/>
        </p:xfrm>
        <a:graphic>
          <a:graphicData uri="http://schemas.openxmlformats.org/drawingml/2006/table">
            <a:tbl>
              <a:tblPr/>
              <a:tblGrid>
                <a:gridCol w="2513055">
                  <a:extLst>
                    <a:ext uri="{9D8B030D-6E8A-4147-A177-3AD203B41FA5}">
                      <a16:colId xmlns:a16="http://schemas.microsoft.com/office/drawing/2014/main" xmlns="" val="259425505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3345671217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2767479593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843149369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2358886358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1339726726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108702574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1257421618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352019684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2930930646"/>
                    </a:ext>
                  </a:extLst>
                </a:gridCol>
                <a:gridCol w="749234">
                  <a:extLst>
                    <a:ext uri="{9D8B030D-6E8A-4147-A177-3AD203B41FA5}">
                      <a16:colId xmlns:a16="http://schemas.microsoft.com/office/drawing/2014/main" xmlns="" val="795991614"/>
                    </a:ext>
                  </a:extLst>
                </a:gridCol>
              </a:tblGrid>
              <a:tr h="1001602">
                <a:tc>
                  <a:txBody>
                    <a:bodyPr/>
                    <a:lstStyle/>
                    <a:p>
                      <a:pPr marL="342900" indent="-342900" algn="ctr" fontAlgn="ctr">
                        <a:buFont typeface="+mj-lt"/>
                        <a:buAutoNum type="arabicPeriod"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Matriz das Correlações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Liquidez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Variável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CDI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Inflação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Mult. Estruturados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IMA-B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IRF-M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Investimento no Exterior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Financeiro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NTN-</a:t>
                      </a:r>
                      <a:r>
                        <a:rPr lang="pt-BR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Bs</a:t>
                      </a:r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 Curva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844894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Liquidez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(11,89)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(2,05)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(1,95)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(3,87)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(15,41)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49,43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(10,08)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(10,26)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(14,39)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8546507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Variável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(11,89)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68,45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83,56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92,68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77,22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35,42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23,14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45,48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34,51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441270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CDI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(2,05)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68,45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73,69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69,27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28,94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24,05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6,51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(2,58)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(4,06)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8781637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Inflação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(1,95)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83,56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73,69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85,10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51,96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2,50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36,02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42,94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6068940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Mult. Estruturados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(3,87)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92,68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69,27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85,10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69,56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46,76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14,89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44,56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29,95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49546963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IMA-B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(15,41)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77,22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28,94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69,56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28,96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0,42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79,81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61,81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1019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IRF-M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49,43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35,42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24,05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51,96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46,76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28,96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(26,18)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4,67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(13,16)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61273551"/>
                  </a:ext>
                </a:extLst>
              </a:tr>
              <a:tr h="3418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Investimento no Exterior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(10,08)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23,14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6,51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2,50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14,89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0,42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(26,18)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6,85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13,56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9397451"/>
                  </a:ext>
                </a:extLst>
              </a:tr>
              <a:tr h="38192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Financeiro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(10,26)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45,48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(2,58)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36,02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44,56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79,81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4,67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6,85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70,05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3377209"/>
                  </a:ext>
                </a:extLst>
              </a:tr>
              <a:tr h="3589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NTN-Bs Curva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(14,39)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34,51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(4,06)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42,94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29,95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61,81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(13,16)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13,56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70,05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7960897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A14741A7-576E-4D6D-99AD-DC6F8BDD0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233" y="0"/>
            <a:ext cx="1542935" cy="1140058"/>
          </a:xfrm>
          <a:prstGeom prst="rect">
            <a:avLst/>
          </a:prstGeom>
        </p:spPr>
      </p:pic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xmlns="" id="{E7A2B442-8365-41A7-A93B-95D3A894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8353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3251630" y="951834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xmlns="" id="{167C9401-1EBA-42B1-8F73-89BE092F6B42}"/>
              </a:ext>
            </a:extLst>
          </p:cNvPr>
          <p:cNvSpPr/>
          <p:nvPr/>
        </p:nvSpPr>
        <p:spPr>
          <a:xfrm>
            <a:off x="2333767" y="1293030"/>
            <a:ext cx="6367475" cy="49543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xmlns="" id="{2327DD4E-56DC-435B-A219-FC87B601C1AD}"/>
              </a:ext>
            </a:extLst>
          </p:cNvPr>
          <p:cNvCxnSpPr>
            <a:cxnSpLocks/>
            <a:stCxn id="2" idx="0"/>
          </p:cNvCxnSpPr>
          <p:nvPr/>
        </p:nvCxnSpPr>
        <p:spPr>
          <a:xfrm flipH="1">
            <a:off x="5517503" y="1293030"/>
            <a:ext cx="2" cy="2804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xmlns="" id="{E099A856-935E-4297-8281-182056E6ABB4}"/>
              </a:ext>
            </a:extLst>
          </p:cNvPr>
          <p:cNvCxnSpPr>
            <a:cxnSpLocks/>
          </p:cNvCxnSpPr>
          <p:nvPr/>
        </p:nvCxnSpPr>
        <p:spPr>
          <a:xfrm>
            <a:off x="2333767" y="4111390"/>
            <a:ext cx="6367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A3A6B57A-0169-4437-A8F6-30B2345DC9C8}"/>
              </a:ext>
            </a:extLst>
          </p:cNvPr>
          <p:cNvSpPr/>
          <p:nvPr/>
        </p:nvSpPr>
        <p:spPr>
          <a:xfrm>
            <a:off x="3533295" y="1962614"/>
            <a:ext cx="1699428" cy="618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CURTO PRAZO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98DAE709-350D-4F04-98E6-D91BB108D65E}"/>
              </a:ext>
            </a:extLst>
          </p:cNvPr>
          <p:cNvSpPr/>
          <p:nvPr/>
        </p:nvSpPr>
        <p:spPr>
          <a:xfrm>
            <a:off x="5802286" y="2003557"/>
            <a:ext cx="1749076" cy="556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MÉDIO PRAZO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AD7DAD6F-42AA-4D40-8B6A-DFFD77C35F3D}"/>
              </a:ext>
            </a:extLst>
          </p:cNvPr>
          <p:cNvSpPr/>
          <p:nvPr/>
        </p:nvSpPr>
        <p:spPr>
          <a:xfrm>
            <a:off x="4638731" y="4231017"/>
            <a:ext cx="1812137" cy="564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LONGO PRAZO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C2FE7C71-6A81-43F2-A272-55DAAD4BA69D}"/>
              </a:ext>
            </a:extLst>
          </p:cNvPr>
          <p:cNvSpPr txBox="1">
            <a:spLocks/>
          </p:cNvSpPr>
          <p:nvPr/>
        </p:nvSpPr>
        <p:spPr>
          <a:xfrm>
            <a:off x="286603" y="205134"/>
            <a:ext cx="10736735" cy="499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000" dirty="0">
              <a:latin typeface="Montserrat" panose="00000500000000000000" pitchFamily="2" charset="0"/>
            </a:endParaRPr>
          </a:p>
          <a:p>
            <a:r>
              <a:rPr lang="pt-BR" sz="2000" b="1" dirty="0">
                <a:latin typeface="Montserrat" panose="00000500000000000000" pitchFamily="2" charset="0"/>
              </a:rPr>
              <a:t>ROTAÇÃO DA CARTEIRA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4543E5BF-5A86-4F02-B270-1963694A7720}"/>
              </a:ext>
            </a:extLst>
          </p:cNvPr>
          <p:cNvSpPr/>
          <p:nvPr/>
        </p:nvSpPr>
        <p:spPr>
          <a:xfrm>
            <a:off x="3533295" y="2794376"/>
            <a:ext cx="1637729" cy="9793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CDI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IRF-M 1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49422F43-F5D4-442D-9850-DDA70EAD3596}"/>
              </a:ext>
            </a:extLst>
          </p:cNvPr>
          <p:cNvSpPr/>
          <p:nvPr/>
        </p:nvSpPr>
        <p:spPr>
          <a:xfrm>
            <a:off x="5944028" y="2808024"/>
            <a:ext cx="1637729" cy="9793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IDKA 2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IMA-B 5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IRF-M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49778793-6B2D-4AC3-BE82-4DC23F92BCDA}"/>
              </a:ext>
            </a:extLst>
          </p:cNvPr>
          <p:cNvSpPr/>
          <p:nvPr/>
        </p:nvSpPr>
        <p:spPr>
          <a:xfrm>
            <a:off x="4244452" y="4888013"/>
            <a:ext cx="2593076" cy="10898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IRF-M 1+</a:t>
            </a:r>
          </a:p>
          <a:p>
            <a:pPr algn="ctr"/>
            <a:r>
              <a:rPr lang="pt-BR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IMA-B 5+</a:t>
            </a:r>
          </a:p>
          <a:p>
            <a:pPr algn="ctr"/>
            <a:r>
              <a:rPr lang="pt-BR" b="1" dirty="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AÇÕES (Brasil e Exterior</a:t>
            </a:r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xmlns="" id="{C65CD004-4A6B-403A-8D78-FF06B1E34FDD}"/>
              </a:ext>
            </a:extLst>
          </p:cNvPr>
          <p:cNvSpPr/>
          <p:nvPr/>
        </p:nvSpPr>
        <p:spPr>
          <a:xfrm>
            <a:off x="5022376" y="731714"/>
            <a:ext cx="1073624" cy="432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xmlns="" id="{258E70D1-79B4-4EF3-A6F5-2275D1A30BED}"/>
              </a:ext>
            </a:extLst>
          </p:cNvPr>
          <p:cNvSpPr/>
          <p:nvPr/>
        </p:nvSpPr>
        <p:spPr>
          <a:xfrm rot="5400000">
            <a:off x="8632632" y="3746073"/>
            <a:ext cx="1073624" cy="432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Seta: para a Direita 23">
            <a:extLst>
              <a:ext uri="{FF2B5EF4-FFF2-40B4-BE49-F238E27FC236}">
                <a16:creationId xmlns:a16="http://schemas.microsoft.com/office/drawing/2014/main" xmlns="" id="{E50C46FF-F49A-4A47-8CD2-026A0C93F896}"/>
              </a:ext>
            </a:extLst>
          </p:cNvPr>
          <p:cNvSpPr/>
          <p:nvPr/>
        </p:nvSpPr>
        <p:spPr>
          <a:xfrm rot="16200000">
            <a:off x="1264663" y="3835303"/>
            <a:ext cx="1073624" cy="432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xmlns="" id="{A510B3B0-EF68-4833-BCDA-E078B9E1EB9B}"/>
              </a:ext>
            </a:extLst>
          </p:cNvPr>
          <p:cNvSpPr/>
          <p:nvPr/>
        </p:nvSpPr>
        <p:spPr>
          <a:xfrm rot="10800000">
            <a:off x="5008974" y="6390557"/>
            <a:ext cx="1073624" cy="432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5F4FF82B-B126-4BF9-AA52-14A57EB56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191" y="-1"/>
            <a:ext cx="1455005" cy="1075087"/>
          </a:xfrm>
          <a:prstGeom prst="rect">
            <a:avLst/>
          </a:prstGeom>
        </p:spPr>
      </p:pic>
      <p:pic>
        <p:nvPicPr>
          <p:cNvPr id="22" name="Imagem 21" descr="Texto&#10;&#10;Descrição gerada automaticamente">
            <a:extLst>
              <a:ext uri="{FF2B5EF4-FFF2-40B4-BE49-F238E27FC236}">
                <a16:creationId xmlns:a16="http://schemas.microsoft.com/office/drawing/2014/main" xmlns="" id="{02A48372-C557-46F4-9437-26284B807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39719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920" y="0"/>
            <a:ext cx="2100079" cy="1614616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7AE738BB-A1B5-435C-8F80-8FF91CBD7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899730"/>
              </p:ext>
            </p:extLst>
          </p:nvPr>
        </p:nvGraphicFramePr>
        <p:xfrm>
          <a:off x="0" y="0"/>
          <a:ext cx="12187452" cy="6714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7190">
                  <a:extLst>
                    <a:ext uri="{9D8B030D-6E8A-4147-A177-3AD203B41FA5}">
                      <a16:colId xmlns:a16="http://schemas.microsoft.com/office/drawing/2014/main" xmlns="" val="424972408"/>
                    </a:ext>
                  </a:extLst>
                </a:gridCol>
                <a:gridCol w="2213353">
                  <a:extLst>
                    <a:ext uri="{9D8B030D-6E8A-4147-A177-3AD203B41FA5}">
                      <a16:colId xmlns:a16="http://schemas.microsoft.com/office/drawing/2014/main" xmlns="" val="3367308951"/>
                    </a:ext>
                  </a:extLst>
                </a:gridCol>
                <a:gridCol w="1801304">
                  <a:extLst>
                    <a:ext uri="{9D8B030D-6E8A-4147-A177-3AD203B41FA5}">
                      <a16:colId xmlns:a16="http://schemas.microsoft.com/office/drawing/2014/main" xmlns="" val="2709186369"/>
                    </a:ext>
                  </a:extLst>
                </a:gridCol>
                <a:gridCol w="1910966">
                  <a:extLst>
                    <a:ext uri="{9D8B030D-6E8A-4147-A177-3AD203B41FA5}">
                      <a16:colId xmlns:a16="http://schemas.microsoft.com/office/drawing/2014/main" xmlns="" val="251410468"/>
                    </a:ext>
                  </a:extLst>
                </a:gridCol>
                <a:gridCol w="1696206">
                  <a:extLst>
                    <a:ext uri="{9D8B030D-6E8A-4147-A177-3AD203B41FA5}">
                      <a16:colId xmlns:a16="http://schemas.microsoft.com/office/drawing/2014/main" xmlns="" val="959988079"/>
                    </a:ext>
                  </a:extLst>
                </a:gridCol>
                <a:gridCol w="2618433">
                  <a:extLst>
                    <a:ext uri="{9D8B030D-6E8A-4147-A177-3AD203B41FA5}">
                      <a16:colId xmlns:a16="http://schemas.microsoft.com/office/drawing/2014/main" xmlns="" val="1179841703"/>
                    </a:ext>
                  </a:extLst>
                </a:gridCol>
              </a:tblGrid>
              <a:tr h="873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PERFIL INDICATIVO DA CARTEIRA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ALOCAÇÃO RECURSOS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>
                          <a:effectLst/>
                        </a:rPr>
                        <a:t>VANTAGEM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DESVANTAGEM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extLst>
                  <a:ext uri="{0D108BD9-81ED-4DB2-BD59-A6C34878D82A}">
                    <a16:rowId xmlns:a16="http://schemas.microsoft.com/office/drawing/2014/main" xmlns="" val="857708665"/>
                  </a:ext>
                </a:extLst>
              </a:tr>
              <a:tr h="1719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Defensiva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100% em fundos CDI + fundos IRF-M 1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Retornos mais estáveis,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Primeiro semestre de 2022).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não alongamento da carteira e deixar de capturar retornos maiores a médio e longo  prazo.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extLst>
                  <a:ext uri="{0D108BD9-81ED-4DB2-BD59-A6C34878D82A}">
                    <a16:rowId xmlns:a16="http://schemas.microsoft.com/office/drawing/2014/main" xmlns="" val="3850126558"/>
                  </a:ext>
                </a:extLst>
              </a:tr>
              <a:tr h="17639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Conservadora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Mínimo de 60% em fundos CDI + fundos IRF-M 1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Até 25% em fundos IDKA 2 e/ou IMA-B 5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Até 15% em fundos família IMA-B, e/ou IMA-B 5+, e/ou Bolsa Brasil e/ou Exterior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Capturar a reversão de mercado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Oscilações nos fundos individualmente, com impactos pequenos a moderados na carteira total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extLst>
                  <a:ext uri="{0D108BD9-81ED-4DB2-BD59-A6C34878D82A}">
                    <a16:rowId xmlns:a16="http://schemas.microsoft.com/office/drawing/2014/main" xmlns="" val="3884344101"/>
                  </a:ext>
                </a:extLst>
              </a:tr>
              <a:tr h="23577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Moderada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Mínimo de 40% fundos CDI + fundos IRF-M 1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Até 30% em fundos IDKA 2 e/ou IMA-B 5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Até 30% em fundos família  IMA-B, e/ou IMA-B 5+, e/ou IRF-M e/ou IRF-M 1+ e/ou Bolsa Brasil e/ou Exterior 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Capturar a reversão de  mercado a médio e  longo prazo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800" dirty="0">
                          <a:effectLst/>
                        </a:rPr>
                        <a:t>Oscilações nos fundos individualmente, com impactos moderados a grandes na carteira total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/>
                </a:tc>
                <a:extLst>
                  <a:ext uri="{0D108BD9-81ED-4DB2-BD59-A6C34878D82A}">
                    <a16:rowId xmlns:a16="http://schemas.microsoft.com/office/drawing/2014/main" xmlns="" val="1385318554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C0FCBF2D-9E14-4DA2-A45F-72CCDEE36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" y="5875744"/>
            <a:ext cx="1335960" cy="987126"/>
          </a:xfrm>
          <a:prstGeom prst="rect">
            <a:avLst/>
          </a:prstGeom>
        </p:spPr>
      </p:pic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xmlns="" id="{2D006A52-3F3C-4A61-A3BD-1A2BDB178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869" y="6197237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994046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551137" y="660776"/>
            <a:ext cx="9650137" cy="9813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000" dirty="0">
                <a:latin typeface="Montserrat" panose="00000500000000000000" pitchFamily="2" charset="0"/>
              </a:rPr>
              <a:t>Fronteira Eficiente – RENDA FIXA</a:t>
            </a:r>
          </a:p>
          <a:p>
            <a:pPr algn="l"/>
            <a:r>
              <a:rPr lang="pt-BR" sz="4000" dirty="0">
                <a:latin typeface="Montserrat" panose="00000500000000000000" pitchFamily="2" charset="0"/>
              </a:rPr>
              <a:t> 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848BED5F-75A6-44EA-83A7-A2BA41CAE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63379"/>
              </p:ext>
            </p:extLst>
          </p:nvPr>
        </p:nvGraphicFramePr>
        <p:xfrm>
          <a:off x="1190818" y="1616994"/>
          <a:ext cx="9619862" cy="4642338"/>
        </p:xfrm>
        <a:graphic>
          <a:graphicData uri="http://schemas.openxmlformats.org/drawingml/2006/table">
            <a:tbl>
              <a:tblPr/>
              <a:tblGrid>
                <a:gridCol w="1925231">
                  <a:extLst>
                    <a:ext uri="{9D8B030D-6E8A-4147-A177-3AD203B41FA5}">
                      <a16:colId xmlns:a16="http://schemas.microsoft.com/office/drawing/2014/main" xmlns="" val="2020531091"/>
                    </a:ext>
                  </a:extLst>
                </a:gridCol>
                <a:gridCol w="1925231">
                  <a:extLst>
                    <a:ext uri="{9D8B030D-6E8A-4147-A177-3AD203B41FA5}">
                      <a16:colId xmlns:a16="http://schemas.microsoft.com/office/drawing/2014/main" xmlns="" val="2224691973"/>
                    </a:ext>
                  </a:extLst>
                </a:gridCol>
                <a:gridCol w="1006657">
                  <a:extLst>
                    <a:ext uri="{9D8B030D-6E8A-4147-A177-3AD203B41FA5}">
                      <a16:colId xmlns:a16="http://schemas.microsoft.com/office/drawing/2014/main" xmlns="" val="532767506"/>
                    </a:ext>
                  </a:extLst>
                </a:gridCol>
                <a:gridCol w="1006657">
                  <a:extLst>
                    <a:ext uri="{9D8B030D-6E8A-4147-A177-3AD203B41FA5}">
                      <a16:colId xmlns:a16="http://schemas.microsoft.com/office/drawing/2014/main" xmlns="" val="1484198618"/>
                    </a:ext>
                  </a:extLst>
                </a:gridCol>
                <a:gridCol w="556808">
                  <a:extLst>
                    <a:ext uri="{9D8B030D-6E8A-4147-A177-3AD203B41FA5}">
                      <a16:colId xmlns:a16="http://schemas.microsoft.com/office/drawing/2014/main" xmlns="" val="1733457161"/>
                    </a:ext>
                  </a:extLst>
                </a:gridCol>
                <a:gridCol w="519056">
                  <a:extLst>
                    <a:ext uri="{9D8B030D-6E8A-4147-A177-3AD203B41FA5}">
                      <a16:colId xmlns:a16="http://schemas.microsoft.com/office/drawing/2014/main" xmlns="" val="1346322465"/>
                    </a:ext>
                  </a:extLst>
                </a:gridCol>
                <a:gridCol w="509618">
                  <a:extLst>
                    <a:ext uri="{9D8B030D-6E8A-4147-A177-3AD203B41FA5}">
                      <a16:colId xmlns:a16="http://schemas.microsoft.com/office/drawing/2014/main" xmlns="" val="1205452531"/>
                    </a:ext>
                  </a:extLst>
                </a:gridCol>
                <a:gridCol w="490745">
                  <a:extLst>
                    <a:ext uri="{9D8B030D-6E8A-4147-A177-3AD203B41FA5}">
                      <a16:colId xmlns:a16="http://schemas.microsoft.com/office/drawing/2014/main" xmlns="" val="4157854303"/>
                    </a:ext>
                  </a:extLst>
                </a:gridCol>
                <a:gridCol w="556808">
                  <a:extLst>
                    <a:ext uri="{9D8B030D-6E8A-4147-A177-3AD203B41FA5}">
                      <a16:colId xmlns:a16="http://schemas.microsoft.com/office/drawing/2014/main" xmlns="" val="1290560554"/>
                    </a:ext>
                  </a:extLst>
                </a:gridCol>
                <a:gridCol w="1123051">
                  <a:extLst>
                    <a:ext uri="{9D8B030D-6E8A-4147-A177-3AD203B41FA5}">
                      <a16:colId xmlns:a16="http://schemas.microsoft.com/office/drawing/2014/main" xmlns="" val="2879608163"/>
                    </a:ext>
                  </a:extLst>
                </a:gridCol>
              </a:tblGrid>
              <a:tr h="111531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Cenários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Mandatos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Retorno Esperado 12 meses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Volatilidade anual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Índice de Sharpe / Pesos de cada Mandato / Retorno médio Mensal esperado / Retorno médio Anual esperado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1806599"/>
                  </a:ext>
                </a:extLst>
              </a:tr>
              <a:tr h="399744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Otimista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Índice de Sharpe (Retorno/Desvio Padrão)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157,09%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125,49%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50,30%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34,72%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 solução para rentabilidades maiores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9382011"/>
                  </a:ext>
                </a:extLst>
              </a:tr>
              <a:tr h="2871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Liquidez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8412653"/>
                  </a:ext>
                </a:extLst>
              </a:tr>
              <a:tr h="2871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CDI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1242055"/>
                  </a:ext>
                </a:extLst>
              </a:tr>
              <a:tr h="39974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Inflação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1183790"/>
                  </a:ext>
                </a:extLst>
              </a:tr>
              <a:tr h="39974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IMA-B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7243344"/>
                  </a:ext>
                </a:extLst>
              </a:tr>
              <a:tr h="39974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IRF-M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2903597"/>
                  </a:ext>
                </a:extLst>
              </a:tr>
              <a:tr h="3423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Financeiro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5554399"/>
                  </a:ext>
                </a:extLst>
              </a:tr>
              <a:tr h="5057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Retorno médio Mensal para os próximos 12 meses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4763550"/>
                  </a:ext>
                </a:extLst>
              </a:tr>
              <a:tr h="5057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Retorno médio Anual para os próximos 12 meses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6100545"/>
                  </a:ext>
                </a:extLst>
              </a:tr>
            </a:tbl>
          </a:graphicData>
        </a:graphic>
      </p:graphicFrame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DB320AB5-382C-4705-9CB8-88C55E1C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221" y="-4870"/>
            <a:ext cx="1517779" cy="1121470"/>
          </a:xfrm>
          <a:prstGeom prst="rect">
            <a:avLst/>
          </a:prstGeom>
        </p:spPr>
      </p:pic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xmlns="" id="{E37CF1EC-7BDA-47C4-959C-68EE14021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6" y="6356727"/>
            <a:ext cx="1792016" cy="50127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067999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46387" y="488693"/>
            <a:ext cx="9445531" cy="9813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000" dirty="0">
                <a:latin typeface="Montserrat" panose="00000500000000000000" pitchFamily="2" charset="0"/>
              </a:rPr>
              <a:t>Fronteira Eficiente – CARTEIRA TOTAL</a:t>
            </a:r>
          </a:p>
          <a:p>
            <a:pPr algn="l"/>
            <a:r>
              <a:rPr lang="pt-BR" sz="4000" dirty="0">
                <a:latin typeface="Montserrat" panose="00000500000000000000" pitchFamily="2" charset="0"/>
              </a:rPr>
              <a:t> 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939C32DD-5E6B-4F73-8B1C-526249BDD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867836"/>
              </p:ext>
            </p:extLst>
          </p:nvPr>
        </p:nvGraphicFramePr>
        <p:xfrm>
          <a:off x="1402304" y="1496488"/>
          <a:ext cx="9114435" cy="4720329"/>
        </p:xfrm>
        <a:graphic>
          <a:graphicData uri="http://schemas.openxmlformats.org/drawingml/2006/table">
            <a:tbl>
              <a:tblPr/>
              <a:tblGrid>
                <a:gridCol w="1808115">
                  <a:extLst>
                    <a:ext uri="{9D8B030D-6E8A-4147-A177-3AD203B41FA5}">
                      <a16:colId xmlns:a16="http://schemas.microsoft.com/office/drawing/2014/main" xmlns="" val="1784055963"/>
                    </a:ext>
                  </a:extLst>
                </a:gridCol>
                <a:gridCol w="1808115">
                  <a:extLst>
                    <a:ext uri="{9D8B030D-6E8A-4147-A177-3AD203B41FA5}">
                      <a16:colId xmlns:a16="http://schemas.microsoft.com/office/drawing/2014/main" xmlns="" val="540302406"/>
                    </a:ext>
                  </a:extLst>
                </a:gridCol>
                <a:gridCol w="945419">
                  <a:extLst>
                    <a:ext uri="{9D8B030D-6E8A-4147-A177-3AD203B41FA5}">
                      <a16:colId xmlns:a16="http://schemas.microsoft.com/office/drawing/2014/main" xmlns="" val="280553284"/>
                    </a:ext>
                  </a:extLst>
                </a:gridCol>
                <a:gridCol w="945419">
                  <a:extLst>
                    <a:ext uri="{9D8B030D-6E8A-4147-A177-3AD203B41FA5}">
                      <a16:colId xmlns:a16="http://schemas.microsoft.com/office/drawing/2014/main" xmlns="" val="3385294266"/>
                    </a:ext>
                  </a:extLst>
                </a:gridCol>
                <a:gridCol w="522935">
                  <a:extLst>
                    <a:ext uri="{9D8B030D-6E8A-4147-A177-3AD203B41FA5}">
                      <a16:colId xmlns:a16="http://schemas.microsoft.com/office/drawing/2014/main" xmlns="" val="1658409215"/>
                    </a:ext>
                  </a:extLst>
                </a:gridCol>
                <a:gridCol w="487482">
                  <a:extLst>
                    <a:ext uri="{9D8B030D-6E8A-4147-A177-3AD203B41FA5}">
                      <a16:colId xmlns:a16="http://schemas.microsoft.com/office/drawing/2014/main" xmlns="" val="3105242265"/>
                    </a:ext>
                  </a:extLst>
                </a:gridCol>
                <a:gridCol w="531798">
                  <a:extLst>
                    <a:ext uri="{9D8B030D-6E8A-4147-A177-3AD203B41FA5}">
                      <a16:colId xmlns:a16="http://schemas.microsoft.com/office/drawing/2014/main" xmlns="" val="3916001164"/>
                    </a:ext>
                  </a:extLst>
                </a:gridCol>
                <a:gridCol w="505209">
                  <a:extLst>
                    <a:ext uri="{9D8B030D-6E8A-4147-A177-3AD203B41FA5}">
                      <a16:colId xmlns:a16="http://schemas.microsoft.com/office/drawing/2014/main" xmlns="" val="3337682402"/>
                    </a:ext>
                  </a:extLst>
                </a:gridCol>
                <a:gridCol w="505209">
                  <a:extLst>
                    <a:ext uri="{9D8B030D-6E8A-4147-A177-3AD203B41FA5}">
                      <a16:colId xmlns:a16="http://schemas.microsoft.com/office/drawing/2014/main" xmlns="" val="672352023"/>
                    </a:ext>
                  </a:extLst>
                </a:gridCol>
                <a:gridCol w="567252">
                  <a:extLst>
                    <a:ext uri="{9D8B030D-6E8A-4147-A177-3AD203B41FA5}">
                      <a16:colId xmlns:a16="http://schemas.microsoft.com/office/drawing/2014/main" xmlns="" val="2314120025"/>
                    </a:ext>
                  </a:extLst>
                </a:gridCol>
                <a:gridCol w="487482">
                  <a:extLst>
                    <a:ext uri="{9D8B030D-6E8A-4147-A177-3AD203B41FA5}">
                      <a16:colId xmlns:a16="http://schemas.microsoft.com/office/drawing/2014/main" xmlns="" val="3541763919"/>
                    </a:ext>
                  </a:extLst>
                </a:gridCol>
              </a:tblGrid>
              <a:tr h="956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Cenários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Mandatos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Retorno Esperado 12 meses (%)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Volatilidade anual (%)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Índice de Sharpe / Pesos de cada Mandato / Retorno médio Mensal esperado / Retorno médio Anual esperado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5282567"/>
                  </a:ext>
                </a:extLst>
              </a:tr>
              <a:tr h="342694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Otimista</a:t>
                      </a:r>
                    </a:p>
                  </a:txBody>
                  <a:tcPr marL="8745" marR="8745" marT="874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Índice de Sharpe (Retorno/Desvio Padrão)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181,27%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192,50%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192,69%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137,32%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100,10%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77,59%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58,80%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8412296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Liquidez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9,05%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2741961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Variável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0,76%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1,44%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2,75%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3936887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CDI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8158900"/>
                  </a:ext>
                </a:extLst>
              </a:tr>
              <a:tr h="28210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Inflação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12,49%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24,38%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38,23%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3886885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Mult. Estruturados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0,92%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71185096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IMA-B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0455301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IRF-M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16,83%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18,68%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17,26%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16,68%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20,59%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9,01%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61567606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Investimento no Exterior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4,77%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7,81%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0287420"/>
                  </a:ext>
                </a:extLst>
              </a:tr>
              <a:tr h="2934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Renda Fixa Crédito Financeiro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0,44%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25,31%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5,78%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0763241"/>
                  </a:ext>
                </a:extLst>
              </a:tr>
              <a:tr h="2461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NTN-Bs Curva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80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15,06%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25,99%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35,00%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00727290"/>
                  </a:ext>
                </a:extLst>
              </a:tr>
              <a:tr h="4384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Retorno médio Mensal para os próximos 12 meses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1,15%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1,30%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4426270"/>
                  </a:ext>
                </a:extLst>
              </a:tr>
              <a:tr h="4384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Retorno médio Anual para os próximos 12 meses</a:t>
                      </a:r>
                    </a:p>
                  </a:txBody>
                  <a:tcPr marL="8745" marR="8745" marT="87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12,68%</a:t>
                      </a:r>
                    </a:p>
                  </a:txBody>
                  <a:tcPr marL="8745" marR="8745" marT="874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13,35%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14,03%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14,71%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15,39%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16,08%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16,77%</a:t>
                      </a:r>
                    </a:p>
                  </a:txBody>
                  <a:tcPr marL="8745" marR="8745" marT="8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4474445"/>
                  </a:ext>
                </a:extLst>
              </a:tr>
            </a:tbl>
          </a:graphicData>
        </a:graphic>
      </p:graphicFrame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942EC26A-E8C4-42EA-B989-8AB80E996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6040" y="-7735"/>
            <a:ext cx="1335960" cy="987126"/>
          </a:xfrm>
          <a:prstGeom prst="rect">
            <a:avLst/>
          </a:prstGeom>
        </p:spPr>
      </p:pic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xmlns="" id="{E7E087DB-4A03-4032-8788-1D663C3F3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298319"/>
            <a:ext cx="1940872" cy="542912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6670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3251630" y="951834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latin typeface="Montserrat" panose="00000500000000000000" pitchFamily="2" charset="0"/>
              </a:rPr>
              <a:t>Obrigado (a)</a:t>
            </a:r>
          </a:p>
        </p:txBody>
      </p:sp>
      <p:sp>
        <p:nvSpPr>
          <p:cNvPr id="7" name="CaixaDeTexto 7">
            <a:extLst>
              <a:ext uri="{FF2B5EF4-FFF2-40B4-BE49-F238E27FC236}">
                <a16:creationId xmlns:a16="http://schemas.microsoft.com/office/drawing/2014/main" xmlns="" id="{2C853C2A-DE0E-4B88-8850-6C2B96A9E5BF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1076325" y="3300519"/>
            <a:ext cx="10391774" cy="32301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60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Fone: (21) 98200-6716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r>
              <a:rPr lang="pt-BR" sz="60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E-mail: prblasi@hotmail.com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52232127-273A-4D7E-8B6E-A8D7496FE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327" y="-1"/>
            <a:ext cx="1611673" cy="1190847"/>
          </a:xfrm>
          <a:prstGeom prst="rect">
            <a:avLst/>
          </a:prstGeom>
        </p:spPr>
      </p:pic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xmlns="" id="{C350940E-1034-4284-B416-D1A39D15B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485484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0" y="865496"/>
            <a:ext cx="10736735" cy="499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dirty="0">
                <a:latin typeface="Montserrat" panose="00000500000000000000" pitchFamily="2" charset="0"/>
              </a:rPr>
              <a:t>Demonstrativo de correlação entre diversas classes de investimentos.</a:t>
            </a:r>
          </a:p>
          <a:p>
            <a:pPr algn="l"/>
            <a:endParaRPr lang="pt-BR" sz="2000" dirty="0">
              <a:latin typeface="Montserrat" panose="00000500000000000000" pitchFamily="2" charset="0"/>
            </a:endParaRPr>
          </a:p>
          <a:p>
            <a:pPr algn="l"/>
            <a:r>
              <a:rPr lang="pt-BR" sz="2000" b="1" dirty="0">
                <a:latin typeface="Montserrat" panose="00000500000000000000" pitchFamily="2" charset="0"/>
              </a:rPr>
              <a:t>TAXA DE JURO SELIC ESTÁVEL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1455F94E-7741-46A9-AF6D-64FB3E6EA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8" y="1788804"/>
            <a:ext cx="1142365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5FDFF676-A2D7-4195-A452-B19647D10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6040" y="0"/>
            <a:ext cx="1335960" cy="987126"/>
          </a:xfrm>
          <a:prstGeom prst="rect">
            <a:avLst/>
          </a:prstGeom>
        </p:spPr>
      </p:pic>
      <p:pic>
        <p:nvPicPr>
          <p:cNvPr id="11" name="Imagem 10" descr="Texto&#10;&#10;Descrição gerada automaticamente">
            <a:extLst>
              <a:ext uri="{FF2B5EF4-FFF2-40B4-BE49-F238E27FC236}">
                <a16:creationId xmlns:a16="http://schemas.microsoft.com/office/drawing/2014/main" xmlns="" id="{DBDC5EF1-39B2-4882-AA39-8E1A035A20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729964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48777770-4150-4BFC-850B-47FA01AD9E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01855" y="836612"/>
            <a:ext cx="8188290" cy="569277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7B6DEC06-26E9-4EB1-BFA7-9BE6AA303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6040" y="0"/>
            <a:ext cx="1335960" cy="987126"/>
          </a:xfrm>
          <a:prstGeom prst="rect">
            <a:avLst/>
          </a:prstGeom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xmlns="" id="{06A1E56D-2F79-4B99-B61D-BABCBC2DC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6" y="6281725"/>
            <a:ext cx="1770751" cy="49532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300874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51A1868C-125A-4355-8296-6988071EC1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97943" y="138224"/>
            <a:ext cx="11166736" cy="601216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BAF40B54-3E51-4D40-803E-E438C8D8F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482" y="6075965"/>
            <a:ext cx="1058394" cy="782035"/>
          </a:xfrm>
          <a:prstGeom prst="rect">
            <a:avLst/>
          </a:prstGeom>
        </p:spPr>
      </p:pic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xmlns="" id="{EEE3E028-337F-4A1B-A855-04E166E320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4" y="6215528"/>
            <a:ext cx="1802649" cy="504248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51974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F6027096-17FE-4CD9-AA55-54474FB9168D}"/>
              </a:ext>
            </a:extLst>
          </p:cNvPr>
          <p:cNvSpPr txBox="1"/>
          <p:nvPr/>
        </p:nvSpPr>
        <p:spPr>
          <a:xfrm>
            <a:off x="1345968" y="1288734"/>
            <a:ext cx="9563615" cy="4280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DPIN &amp; DAIR Janeiro (31 de março 2022);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Estratégias de Alocação: DE-PARA (3.922      4.963);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Pró-Gestão: Flexibilidade;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Consignado (regulamentação);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0000"/>
                </a:solidFill>
              </a:rPr>
              <a:t>Nova Resolução 4.963 (início 03 janeiro 2022).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8B749A92-1EFA-4243-ADF9-4108DD342E24}"/>
              </a:ext>
            </a:extLst>
          </p:cNvPr>
          <p:cNvSpPr txBox="1"/>
          <p:nvPr/>
        </p:nvSpPr>
        <p:spPr>
          <a:xfrm>
            <a:off x="3124079" y="440858"/>
            <a:ext cx="600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002060"/>
                </a:solidFill>
              </a:rPr>
              <a:t>“PÍLULAS” REGULATÓRIAS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xmlns="" id="{3EB1CC76-4247-4CBD-90B8-CD07967ED248}"/>
              </a:ext>
            </a:extLst>
          </p:cNvPr>
          <p:cNvSpPr/>
          <p:nvPr/>
        </p:nvSpPr>
        <p:spPr>
          <a:xfrm rot="16200000" flipH="1">
            <a:off x="7907732" y="2576529"/>
            <a:ext cx="212273" cy="2935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2C4AE213-0325-44EF-AE8A-73AB777AB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327" y="-1"/>
            <a:ext cx="1611673" cy="1190847"/>
          </a:xfrm>
          <a:prstGeom prst="rect">
            <a:avLst/>
          </a:prstGeom>
        </p:spPr>
      </p:pic>
      <p:pic>
        <p:nvPicPr>
          <p:cNvPr id="9" name="Imagem 8" descr="Texto&#10;&#10;Descrição gerada automaticamente">
            <a:extLst>
              <a:ext uri="{FF2B5EF4-FFF2-40B4-BE49-F238E27FC236}">
                <a16:creationId xmlns:a16="http://schemas.microsoft.com/office/drawing/2014/main" xmlns="" id="{C73D95AB-9788-4752-87DB-2E070F6C5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48784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378941" y="488693"/>
            <a:ext cx="544961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Montserrat" panose="00000500000000000000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2C4AE213-0325-44EF-AE8A-73AB777AB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327" y="-1"/>
            <a:ext cx="1611673" cy="1190847"/>
          </a:xfrm>
          <a:prstGeom prst="rect">
            <a:avLst/>
          </a:prstGeom>
        </p:spPr>
      </p:pic>
      <p:pic>
        <p:nvPicPr>
          <p:cNvPr id="9" name="Imagem 8" descr="Texto&#10;&#10;Descrição gerada automaticamente">
            <a:extLst>
              <a:ext uri="{FF2B5EF4-FFF2-40B4-BE49-F238E27FC236}">
                <a16:creationId xmlns:a16="http://schemas.microsoft.com/office/drawing/2014/main" xmlns="" id="{C73D95AB-9788-4752-87DB-2E070F6C5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7" y="6180468"/>
            <a:ext cx="2362180" cy="66076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1518596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1217</Words>
  <Application>Microsoft Office PowerPoint</Application>
  <PresentationFormat>Widescreen</PresentationFormat>
  <Paragraphs>409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Pró Empresa</dc:creator>
  <cp:lastModifiedBy>Usuário do Windows</cp:lastModifiedBy>
  <cp:revision>37</cp:revision>
  <dcterms:created xsi:type="dcterms:W3CDTF">2022-02-18T18:51:31Z</dcterms:created>
  <dcterms:modified xsi:type="dcterms:W3CDTF">2022-04-04T22:27:53Z</dcterms:modified>
</cp:coreProperties>
</file>