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</p:sldMasterIdLst>
  <p:notesMasterIdLst>
    <p:notesMasterId r:id="rId47"/>
  </p:notesMasterIdLst>
  <p:sldIdLst>
    <p:sldId id="256" r:id="rId2"/>
    <p:sldId id="273" r:id="rId3"/>
    <p:sldId id="258" r:id="rId4"/>
    <p:sldId id="267" r:id="rId5"/>
    <p:sldId id="269" r:id="rId6"/>
    <p:sldId id="259" r:id="rId7"/>
    <p:sldId id="268" r:id="rId8"/>
    <p:sldId id="260" r:id="rId9"/>
    <p:sldId id="265" r:id="rId10"/>
    <p:sldId id="266" r:id="rId11"/>
    <p:sldId id="261" r:id="rId12"/>
    <p:sldId id="284" r:id="rId13"/>
    <p:sldId id="289" r:id="rId14"/>
    <p:sldId id="292" r:id="rId15"/>
    <p:sldId id="293" r:id="rId16"/>
    <p:sldId id="272" r:id="rId17"/>
    <p:sldId id="262" r:id="rId18"/>
    <p:sldId id="288" r:id="rId19"/>
    <p:sldId id="263" r:id="rId20"/>
    <p:sldId id="270" r:id="rId21"/>
    <p:sldId id="257" r:id="rId22"/>
    <p:sldId id="280" r:id="rId23"/>
    <p:sldId id="282" r:id="rId24"/>
    <p:sldId id="281" r:id="rId25"/>
    <p:sldId id="283" r:id="rId26"/>
    <p:sldId id="271" r:id="rId27"/>
    <p:sldId id="291" r:id="rId28"/>
    <p:sldId id="277" r:id="rId29"/>
    <p:sldId id="290" r:id="rId30"/>
    <p:sldId id="279" r:id="rId31"/>
    <p:sldId id="285" r:id="rId32"/>
    <p:sldId id="287" r:id="rId33"/>
    <p:sldId id="297" r:id="rId34"/>
    <p:sldId id="302" r:id="rId35"/>
    <p:sldId id="276" r:id="rId36"/>
    <p:sldId id="298" r:id="rId37"/>
    <p:sldId id="301" r:id="rId38"/>
    <p:sldId id="299" r:id="rId39"/>
    <p:sldId id="300" r:id="rId40"/>
    <p:sldId id="305" r:id="rId41"/>
    <p:sldId id="303" r:id="rId42"/>
    <p:sldId id="304" r:id="rId43"/>
    <p:sldId id="306" r:id="rId44"/>
    <p:sldId id="307" r:id="rId45"/>
    <p:sldId id="264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BIANO MURILO MELO" initials="FMM" lastIdx="1" clrIdx="0">
    <p:extLst>
      <p:ext uri="{19B8F6BF-5375-455C-9EA6-DF929625EA0E}">
        <p15:presenceInfo xmlns:p15="http://schemas.microsoft.com/office/powerpoint/2012/main" userId="S::fabiano.melo@tce.mg.gov.br::cfded6aa-421e-4453-b1f6-e9402ffbe1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24E36C-DB6C-48CB-8991-D90264254EC3}" type="doc">
      <dgm:prSet loTypeId="urn:microsoft.com/office/officeart/2005/8/layout/hProcess9" loCatId="process" qsTypeId="urn:microsoft.com/office/officeart/2005/8/quickstyle/simple1" qsCatId="simple" csTypeId="urn:microsoft.com/office/officeart/2005/8/colors/accent4_4" csCatId="accent4" phldr="1"/>
      <dgm:spPr/>
    </dgm:pt>
    <dgm:pt modelId="{F8FB3C5C-6AA9-45C9-B00E-B5FF4C177AB7}">
      <dgm:prSet phldrT="[Texto]"/>
      <dgm:spPr/>
      <dgm:t>
        <a:bodyPr/>
        <a:lstStyle/>
        <a:p>
          <a:r>
            <a:rPr lang="pt-BR" dirty="0"/>
            <a:t>CRFB/88</a:t>
          </a:r>
        </a:p>
      </dgm:t>
    </dgm:pt>
    <dgm:pt modelId="{9C6A571E-0743-4D7D-BC8E-6A9F4E17EE48}" type="parTrans" cxnId="{66448DCD-ED62-4005-82DF-34325C0C2E48}">
      <dgm:prSet/>
      <dgm:spPr/>
      <dgm:t>
        <a:bodyPr/>
        <a:lstStyle/>
        <a:p>
          <a:endParaRPr lang="pt-BR"/>
        </a:p>
      </dgm:t>
    </dgm:pt>
    <dgm:pt modelId="{0F2936BF-4420-4C51-A3AD-6937A9E4ECDD}" type="sibTrans" cxnId="{66448DCD-ED62-4005-82DF-34325C0C2E48}">
      <dgm:prSet/>
      <dgm:spPr/>
      <dgm:t>
        <a:bodyPr/>
        <a:lstStyle/>
        <a:p>
          <a:endParaRPr lang="pt-BR"/>
        </a:p>
      </dgm:t>
    </dgm:pt>
    <dgm:pt modelId="{74BF27FA-4018-4C6E-B1A9-235A8B5EA0D1}">
      <dgm:prSet phldrT="[Texto]"/>
      <dgm:spPr/>
      <dgm:t>
        <a:bodyPr/>
        <a:lstStyle/>
        <a:p>
          <a:r>
            <a:rPr lang="pt-BR" dirty="0"/>
            <a:t>EC 20/1998</a:t>
          </a:r>
        </a:p>
      </dgm:t>
    </dgm:pt>
    <dgm:pt modelId="{16692789-E61C-48FB-B798-C6F500CBC5EA}" type="parTrans" cxnId="{A760E8E0-9DE0-4917-AD4E-D556673AE76B}">
      <dgm:prSet/>
      <dgm:spPr/>
      <dgm:t>
        <a:bodyPr/>
        <a:lstStyle/>
        <a:p>
          <a:endParaRPr lang="pt-BR"/>
        </a:p>
      </dgm:t>
    </dgm:pt>
    <dgm:pt modelId="{9BC2AD92-D9AA-4A73-A3DE-89D420C4ABCB}" type="sibTrans" cxnId="{A760E8E0-9DE0-4917-AD4E-D556673AE76B}">
      <dgm:prSet/>
      <dgm:spPr/>
      <dgm:t>
        <a:bodyPr/>
        <a:lstStyle/>
        <a:p>
          <a:endParaRPr lang="pt-BR"/>
        </a:p>
      </dgm:t>
    </dgm:pt>
    <dgm:pt modelId="{F6A3970A-A771-4DF2-921C-DACA3E1867F7}">
      <dgm:prSet phldrT="[Texto]"/>
      <dgm:spPr/>
      <dgm:t>
        <a:bodyPr/>
        <a:lstStyle/>
        <a:p>
          <a:r>
            <a:rPr lang="pt-BR" dirty="0"/>
            <a:t>EC 41/2033</a:t>
          </a:r>
        </a:p>
      </dgm:t>
    </dgm:pt>
    <dgm:pt modelId="{2820F3BA-239F-4B3B-B8E6-5E969932FF8C}" type="parTrans" cxnId="{3B920F2D-B67E-442A-BB3B-787C6EC82A0D}">
      <dgm:prSet/>
      <dgm:spPr/>
      <dgm:t>
        <a:bodyPr/>
        <a:lstStyle/>
        <a:p>
          <a:endParaRPr lang="pt-BR"/>
        </a:p>
      </dgm:t>
    </dgm:pt>
    <dgm:pt modelId="{CE621135-2789-4F4C-B3F0-B8AF1B024113}" type="sibTrans" cxnId="{3B920F2D-B67E-442A-BB3B-787C6EC82A0D}">
      <dgm:prSet/>
      <dgm:spPr/>
      <dgm:t>
        <a:bodyPr/>
        <a:lstStyle/>
        <a:p>
          <a:endParaRPr lang="pt-BR"/>
        </a:p>
      </dgm:t>
    </dgm:pt>
    <dgm:pt modelId="{3C7ED0CC-5067-451E-BAE4-F2A73DEA6FCB}">
      <dgm:prSet/>
      <dgm:spPr/>
      <dgm:t>
        <a:bodyPr/>
        <a:lstStyle/>
        <a:p>
          <a:r>
            <a:rPr lang="pt-BR" dirty="0"/>
            <a:t>EC 103/2019</a:t>
          </a:r>
        </a:p>
      </dgm:t>
    </dgm:pt>
    <dgm:pt modelId="{1AC1DD1A-881F-4753-AEDC-C605A3C92724}" type="parTrans" cxnId="{B40272D1-CC8B-4799-B507-1966B285BF9A}">
      <dgm:prSet/>
      <dgm:spPr/>
      <dgm:t>
        <a:bodyPr/>
        <a:lstStyle/>
        <a:p>
          <a:endParaRPr lang="pt-BR"/>
        </a:p>
      </dgm:t>
    </dgm:pt>
    <dgm:pt modelId="{E4E5A88D-D172-4735-AA4A-F0D16BDC6537}" type="sibTrans" cxnId="{B40272D1-CC8B-4799-B507-1966B285BF9A}">
      <dgm:prSet/>
      <dgm:spPr/>
      <dgm:t>
        <a:bodyPr/>
        <a:lstStyle/>
        <a:p>
          <a:endParaRPr lang="pt-BR"/>
        </a:p>
      </dgm:t>
    </dgm:pt>
    <dgm:pt modelId="{36957FC9-FB2C-4E9C-8908-4440E478619A}">
      <dgm:prSet/>
      <dgm:spPr/>
      <dgm:t>
        <a:bodyPr/>
        <a:lstStyle/>
        <a:p>
          <a:r>
            <a:rPr lang="pt-BR" dirty="0"/>
            <a:t>EC 47/2005</a:t>
          </a:r>
        </a:p>
      </dgm:t>
    </dgm:pt>
    <dgm:pt modelId="{525E3DA3-862E-4DA3-A1B3-C601C4BB118C}" type="parTrans" cxnId="{4DCD846B-1728-4D97-9C8D-4BE17570B9B3}">
      <dgm:prSet/>
      <dgm:spPr/>
      <dgm:t>
        <a:bodyPr/>
        <a:lstStyle/>
        <a:p>
          <a:endParaRPr lang="pt-BR"/>
        </a:p>
      </dgm:t>
    </dgm:pt>
    <dgm:pt modelId="{7C405179-7292-4EA1-B655-D744298FD154}" type="sibTrans" cxnId="{4DCD846B-1728-4D97-9C8D-4BE17570B9B3}">
      <dgm:prSet/>
      <dgm:spPr/>
      <dgm:t>
        <a:bodyPr/>
        <a:lstStyle/>
        <a:p>
          <a:endParaRPr lang="pt-BR"/>
        </a:p>
      </dgm:t>
    </dgm:pt>
    <dgm:pt modelId="{DAA7AC1F-307F-45BF-A34E-B5E315C4504C}">
      <dgm:prSet/>
      <dgm:spPr/>
      <dgm:t>
        <a:bodyPr/>
        <a:lstStyle/>
        <a:p>
          <a:r>
            <a:rPr lang="pt-BR" dirty="0"/>
            <a:t>EC 70/2012</a:t>
          </a:r>
        </a:p>
      </dgm:t>
    </dgm:pt>
    <dgm:pt modelId="{4B8D5EE2-A495-43C6-B25D-DD8390EFE796}" type="parTrans" cxnId="{993EE698-3CCF-4254-945A-C62686DBC7A2}">
      <dgm:prSet/>
      <dgm:spPr/>
      <dgm:t>
        <a:bodyPr/>
        <a:lstStyle/>
        <a:p>
          <a:endParaRPr lang="pt-BR"/>
        </a:p>
      </dgm:t>
    </dgm:pt>
    <dgm:pt modelId="{F3414977-50FD-475F-B1C5-CAD3D58C8A5B}" type="sibTrans" cxnId="{993EE698-3CCF-4254-945A-C62686DBC7A2}">
      <dgm:prSet/>
      <dgm:spPr/>
      <dgm:t>
        <a:bodyPr/>
        <a:lstStyle/>
        <a:p>
          <a:endParaRPr lang="pt-BR"/>
        </a:p>
      </dgm:t>
    </dgm:pt>
    <dgm:pt modelId="{170D66CB-D650-4502-AAF2-52ED5530AE5F}" type="pres">
      <dgm:prSet presAssocID="{E124E36C-DB6C-48CB-8991-D90264254EC3}" presName="CompostProcess" presStyleCnt="0">
        <dgm:presLayoutVars>
          <dgm:dir/>
          <dgm:resizeHandles val="exact"/>
        </dgm:presLayoutVars>
      </dgm:prSet>
      <dgm:spPr/>
    </dgm:pt>
    <dgm:pt modelId="{1E44B58F-2FD6-4C8D-97AB-08EF8976C630}" type="pres">
      <dgm:prSet presAssocID="{E124E36C-DB6C-48CB-8991-D90264254EC3}" presName="arrow" presStyleLbl="bgShp" presStyleIdx="0" presStyleCnt="1"/>
      <dgm:spPr/>
    </dgm:pt>
    <dgm:pt modelId="{6B178585-FB9C-468A-9588-8422C8F0910B}" type="pres">
      <dgm:prSet presAssocID="{E124E36C-DB6C-48CB-8991-D90264254EC3}" presName="linearProcess" presStyleCnt="0"/>
      <dgm:spPr/>
    </dgm:pt>
    <dgm:pt modelId="{BEB137A8-2EE0-4576-8DD3-3D9E046E4A69}" type="pres">
      <dgm:prSet presAssocID="{F8FB3C5C-6AA9-45C9-B00E-B5FF4C177AB7}" presName="textNode" presStyleLbl="node1" presStyleIdx="0" presStyleCnt="6">
        <dgm:presLayoutVars>
          <dgm:bulletEnabled val="1"/>
        </dgm:presLayoutVars>
      </dgm:prSet>
      <dgm:spPr/>
    </dgm:pt>
    <dgm:pt modelId="{573B3441-4E55-4BF2-8D81-36EBE41FD529}" type="pres">
      <dgm:prSet presAssocID="{0F2936BF-4420-4C51-A3AD-6937A9E4ECDD}" presName="sibTrans" presStyleCnt="0"/>
      <dgm:spPr/>
    </dgm:pt>
    <dgm:pt modelId="{9895FAF6-F089-455B-B6F7-5F62F82A72B9}" type="pres">
      <dgm:prSet presAssocID="{74BF27FA-4018-4C6E-B1A9-235A8B5EA0D1}" presName="textNode" presStyleLbl="node1" presStyleIdx="1" presStyleCnt="6">
        <dgm:presLayoutVars>
          <dgm:bulletEnabled val="1"/>
        </dgm:presLayoutVars>
      </dgm:prSet>
      <dgm:spPr/>
    </dgm:pt>
    <dgm:pt modelId="{6AE6CE56-E745-4A9B-828C-2C2E3FA6537B}" type="pres">
      <dgm:prSet presAssocID="{9BC2AD92-D9AA-4A73-A3DE-89D420C4ABCB}" presName="sibTrans" presStyleCnt="0"/>
      <dgm:spPr/>
    </dgm:pt>
    <dgm:pt modelId="{256EDDCA-7406-4C34-8AB5-5F2D2135AF34}" type="pres">
      <dgm:prSet presAssocID="{F6A3970A-A771-4DF2-921C-DACA3E1867F7}" presName="textNode" presStyleLbl="node1" presStyleIdx="2" presStyleCnt="6">
        <dgm:presLayoutVars>
          <dgm:bulletEnabled val="1"/>
        </dgm:presLayoutVars>
      </dgm:prSet>
      <dgm:spPr/>
    </dgm:pt>
    <dgm:pt modelId="{A0845278-4277-4AA0-9668-E7AD9A8C3637}" type="pres">
      <dgm:prSet presAssocID="{CE621135-2789-4F4C-B3F0-B8AF1B024113}" presName="sibTrans" presStyleCnt="0"/>
      <dgm:spPr/>
    </dgm:pt>
    <dgm:pt modelId="{519CD3F9-591B-464B-A864-AC25FAA9740D}" type="pres">
      <dgm:prSet presAssocID="{36957FC9-FB2C-4E9C-8908-4440E478619A}" presName="textNode" presStyleLbl="node1" presStyleIdx="3" presStyleCnt="6">
        <dgm:presLayoutVars>
          <dgm:bulletEnabled val="1"/>
        </dgm:presLayoutVars>
      </dgm:prSet>
      <dgm:spPr/>
    </dgm:pt>
    <dgm:pt modelId="{1D008BEA-77C2-48A6-BBBF-D291003A225B}" type="pres">
      <dgm:prSet presAssocID="{7C405179-7292-4EA1-B655-D744298FD154}" presName="sibTrans" presStyleCnt="0"/>
      <dgm:spPr/>
    </dgm:pt>
    <dgm:pt modelId="{81F51046-5EFF-420D-AE59-36A5E594AF55}" type="pres">
      <dgm:prSet presAssocID="{DAA7AC1F-307F-45BF-A34E-B5E315C4504C}" presName="textNode" presStyleLbl="node1" presStyleIdx="4" presStyleCnt="6">
        <dgm:presLayoutVars>
          <dgm:bulletEnabled val="1"/>
        </dgm:presLayoutVars>
      </dgm:prSet>
      <dgm:spPr/>
    </dgm:pt>
    <dgm:pt modelId="{1181FF32-BCEF-4336-AF6C-454B68D3DC9B}" type="pres">
      <dgm:prSet presAssocID="{F3414977-50FD-475F-B1C5-CAD3D58C8A5B}" presName="sibTrans" presStyleCnt="0"/>
      <dgm:spPr/>
    </dgm:pt>
    <dgm:pt modelId="{A8913A67-0EDC-483F-9E5F-4874C5BAAD46}" type="pres">
      <dgm:prSet presAssocID="{3C7ED0CC-5067-451E-BAE4-F2A73DEA6FCB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9CD4BA17-612F-4B98-A31F-3FCD73B44E8C}" type="presOf" srcId="{74BF27FA-4018-4C6E-B1A9-235A8B5EA0D1}" destId="{9895FAF6-F089-455B-B6F7-5F62F82A72B9}" srcOrd="0" destOrd="0" presId="urn:microsoft.com/office/officeart/2005/8/layout/hProcess9"/>
    <dgm:cxn modelId="{41A99723-0515-4E5C-AE04-D9E8857D752C}" type="presOf" srcId="{36957FC9-FB2C-4E9C-8908-4440E478619A}" destId="{519CD3F9-591B-464B-A864-AC25FAA9740D}" srcOrd="0" destOrd="0" presId="urn:microsoft.com/office/officeart/2005/8/layout/hProcess9"/>
    <dgm:cxn modelId="{3B920F2D-B67E-442A-BB3B-787C6EC82A0D}" srcId="{E124E36C-DB6C-48CB-8991-D90264254EC3}" destId="{F6A3970A-A771-4DF2-921C-DACA3E1867F7}" srcOrd="2" destOrd="0" parTransId="{2820F3BA-239F-4B3B-B8E6-5E969932FF8C}" sibTransId="{CE621135-2789-4F4C-B3F0-B8AF1B024113}"/>
    <dgm:cxn modelId="{4DCD846B-1728-4D97-9C8D-4BE17570B9B3}" srcId="{E124E36C-DB6C-48CB-8991-D90264254EC3}" destId="{36957FC9-FB2C-4E9C-8908-4440E478619A}" srcOrd="3" destOrd="0" parTransId="{525E3DA3-862E-4DA3-A1B3-C601C4BB118C}" sibTransId="{7C405179-7292-4EA1-B655-D744298FD154}"/>
    <dgm:cxn modelId="{4F32EA51-275A-4962-8043-3137E448E932}" type="presOf" srcId="{F6A3970A-A771-4DF2-921C-DACA3E1867F7}" destId="{256EDDCA-7406-4C34-8AB5-5F2D2135AF34}" srcOrd="0" destOrd="0" presId="urn:microsoft.com/office/officeart/2005/8/layout/hProcess9"/>
    <dgm:cxn modelId="{C78A1D52-262F-4BA4-97A2-B63C1114257F}" type="presOf" srcId="{3C7ED0CC-5067-451E-BAE4-F2A73DEA6FCB}" destId="{A8913A67-0EDC-483F-9E5F-4874C5BAAD46}" srcOrd="0" destOrd="0" presId="urn:microsoft.com/office/officeart/2005/8/layout/hProcess9"/>
    <dgm:cxn modelId="{993EE698-3CCF-4254-945A-C62686DBC7A2}" srcId="{E124E36C-DB6C-48CB-8991-D90264254EC3}" destId="{DAA7AC1F-307F-45BF-A34E-B5E315C4504C}" srcOrd="4" destOrd="0" parTransId="{4B8D5EE2-A495-43C6-B25D-DD8390EFE796}" sibTransId="{F3414977-50FD-475F-B1C5-CAD3D58C8A5B}"/>
    <dgm:cxn modelId="{AE0C9FB2-5739-4AFE-838A-7F275F34B3E7}" type="presOf" srcId="{F8FB3C5C-6AA9-45C9-B00E-B5FF4C177AB7}" destId="{BEB137A8-2EE0-4576-8DD3-3D9E046E4A69}" srcOrd="0" destOrd="0" presId="urn:microsoft.com/office/officeart/2005/8/layout/hProcess9"/>
    <dgm:cxn modelId="{66448DCD-ED62-4005-82DF-34325C0C2E48}" srcId="{E124E36C-DB6C-48CB-8991-D90264254EC3}" destId="{F8FB3C5C-6AA9-45C9-B00E-B5FF4C177AB7}" srcOrd="0" destOrd="0" parTransId="{9C6A571E-0743-4D7D-BC8E-6A9F4E17EE48}" sibTransId="{0F2936BF-4420-4C51-A3AD-6937A9E4ECDD}"/>
    <dgm:cxn modelId="{B40272D1-CC8B-4799-B507-1966B285BF9A}" srcId="{E124E36C-DB6C-48CB-8991-D90264254EC3}" destId="{3C7ED0CC-5067-451E-BAE4-F2A73DEA6FCB}" srcOrd="5" destOrd="0" parTransId="{1AC1DD1A-881F-4753-AEDC-C605A3C92724}" sibTransId="{E4E5A88D-D172-4735-AA4A-F0D16BDC6537}"/>
    <dgm:cxn modelId="{CD6078DA-ABA1-4870-A348-B5C1DB7CAE68}" type="presOf" srcId="{DAA7AC1F-307F-45BF-A34E-B5E315C4504C}" destId="{81F51046-5EFF-420D-AE59-36A5E594AF55}" srcOrd="0" destOrd="0" presId="urn:microsoft.com/office/officeart/2005/8/layout/hProcess9"/>
    <dgm:cxn modelId="{A760E8E0-9DE0-4917-AD4E-D556673AE76B}" srcId="{E124E36C-DB6C-48CB-8991-D90264254EC3}" destId="{74BF27FA-4018-4C6E-B1A9-235A8B5EA0D1}" srcOrd="1" destOrd="0" parTransId="{16692789-E61C-48FB-B798-C6F500CBC5EA}" sibTransId="{9BC2AD92-D9AA-4A73-A3DE-89D420C4ABCB}"/>
    <dgm:cxn modelId="{AE4C65F9-AFE8-4045-834F-9F8B84FBBB64}" type="presOf" srcId="{E124E36C-DB6C-48CB-8991-D90264254EC3}" destId="{170D66CB-D650-4502-AAF2-52ED5530AE5F}" srcOrd="0" destOrd="0" presId="urn:microsoft.com/office/officeart/2005/8/layout/hProcess9"/>
    <dgm:cxn modelId="{5CECB425-5860-4953-81D4-B4EB5D9E7F20}" type="presParOf" srcId="{170D66CB-D650-4502-AAF2-52ED5530AE5F}" destId="{1E44B58F-2FD6-4C8D-97AB-08EF8976C630}" srcOrd="0" destOrd="0" presId="urn:microsoft.com/office/officeart/2005/8/layout/hProcess9"/>
    <dgm:cxn modelId="{74E30602-16C1-4CEF-A3CF-D673435ECC8C}" type="presParOf" srcId="{170D66CB-D650-4502-AAF2-52ED5530AE5F}" destId="{6B178585-FB9C-468A-9588-8422C8F0910B}" srcOrd="1" destOrd="0" presId="urn:microsoft.com/office/officeart/2005/8/layout/hProcess9"/>
    <dgm:cxn modelId="{34049227-B772-49ED-B586-93CE5E02ACC0}" type="presParOf" srcId="{6B178585-FB9C-468A-9588-8422C8F0910B}" destId="{BEB137A8-2EE0-4576-8DD3-3D9E046E4A69}" srcOrd="0" destOrd="0" presId="urn:microsoft.com/office/officeart/2005/8/layout/hProcess9"/>
    <dgm:cxn modelId="{624C2DF4-F2C7-4E18-AF6A-B6A21BE5EC4A}" type="presParOf" srcId="{6B178585-FB9C-468A-9588-8422C8F0910B}" destId="{573B3441-4E55-4BF2-8D81-36EBE41FD529}" srcOrd="1" destOrd="0" presId="urn:microsoft.com/office/officeart/2005/8/layout/hProcess9"/>
    <dgm:cxn modelId="{4FF23527-6423-49E7-AED8-F9E81B487266}" type="presParOf" srcId="{6B178585-FB9C-468A-9588-8422C8F0910B}" destId="{9895FAF6-F089-455B-B6F7-5F62F82A72B9}" srcOrd="2" destOrd="0" presId="urn:microsoft.com/office/officeart/2005/8/layout/hProcess9"/>
    <dgm:cxn modelId="{FC67F639-4F7A-444D-9515-986AC0260FFF}" type="presParOf" srcId="{6B178585-FB9C-468A-9588-8422C8F0910B}" destId="{6AE6CE56-E745-4A9B-828C-2C2E3FA6537B}" srcOrd="3" destOrd="0" presId="urn:microsoft.com/office/officeart/2005/8/layout/hProcess9"/>
    <dgm:cxn modelId="{2D030984-76F2-4A13-BCB6-A7A4C0EC3414}" type="presParOf" srcId="{6B178585-FB9C-468A-9588-8422C8F0910B}" destId="{256EDDCA-7406-4C34-8AB5-5F2D2135AF34}" srcOrd="4" destOrd="0" presId="urn:microsoft.com/office/officeart/2005/8/layout/hProcess9"/>
    <dgm:cxn modelId="{A99EFE89-CCBF-4B1B-99A3-589695A8F0F9}" type="presParOf" srcId="{6B178585-FB9C-468A-9588-8422C8F0910B}" destId="{A0845278-4277-4AA0-9668-E7AD9A8C3637}" srcOrd="5" destOrd="0" presId="urn:microsoft.com/office/officeart/2005/8/layout/hProcess9"/>
    <dgm:cxn modelId="{436BE058-ECDE-490C-8B14-EBB8639DD868}" type="presParOf" srcId="{6B178585-FB9C-468A-9588-8422C8F0910B}" destId="{519CD3F9-591B-464B-A864-AC25FAA9740D}" srcOrd="6" destOrd="0" presId="urn:microsoft.com/office/officeart/2005/8/layout/hProcess9"/>
    <dgm:cxn modelId="{F4E43661-3360-4269-82DD-CEBC34B9B221}" type="presParOf" srcId="{6B178585-FB9C-468A-9588-8422C8F0910B}" destId="{1D008BEA-77C2-48A6-BBBF-D291003A225B}" srcOrd="7" destOrd="0" presId="urn:microsoft.com/office/officeart/2005/8/layout/hProcess9"/>
    <dgm:cxn modelId="{8982F1FB-FAF2-4587-BD54-D10E5E43F8FE}" type="presParOf" srcId="{6B178585-FB9C-468A-9588-8422C8F0910B}" destId="{81F51046-5EFF-420D-AE59-36A5E594AF55}" srcOrd="8" destOrd="0" presId="urn:microsoft.com/office/officeart/2005/8/layout/hProcess9"/>
    <dgm:cxn modelId="{38FD3E2A-0CA5-493F-8D9D-6B6B3EFB1831}" type="presParOf" srcId="{6B178585-FB9C-468A-9588-8422C8F0910B}" destId="{1181FF32-BCEF-4336-AF6C-454B68D3DC9B}" srcOrd="9" destOrd="0" presId="urn:microsoft.com/office/officeart/2005/8/layout/hProcess9"/>
    <dgm:cxn modelId="{6F7A12EC-7A28-42A5-B6AF-0F38BCFC7EBC}" type="presParOf" srcId="{6B178585-FB9C-468A-9588-8422C8F0910B}" destId="{A8913A67-0EDC-483F-9E5F-4874C5BAAD46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3D08A0-89B9-4D67-8822-87A8EB8C26E7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204E500-6326-4AAD-ACDF-82D0AF32DB5C}">
      <dgm:prSet phldrT="[Texto]"/>
      <dgm:spPr/>
      <dgm:t>
        <a:bodyPr/>
        <a:lstStyle/>
        <a:p>
          <a:r>
            <a:rPr lang="pt-BR" dirty="0"/>
            <a:t>Regras transitórias</a:t>
          </a:r>
        </a:p>
      </dgm:t>
    </dgm:pt>
    <dgm:pt modelId="{8167ED9F-0A03-4763-9EB7-44AB72B99C82}" type="parTrans" cxnId="{6B653159-5044-484C-BD2F-9770EB3FC526}">
      <dgm:prSet/>
      <dgm:spPr/>
      <dgm:t>
        <a:bodyPr/>
        <a:lstStyle/>
        <a:p>
          <a:endParaRPr lang="pt-BR"/>
        </a:p>
      </dgm:t>
    </dgm:pt>
    <dgm:pt modelId="{35EF998C-5FF0-4E9F-8986-368F965ABF4B}" type="sibTrans" cxnId="{6B653159-5044-484C-BD2F-9770EB3FC526}">
      <dgm:prSet/>
      <dgm:spPr/>
      <dgm:t>
        <a:bodyPr/>
        <a:lstStyle/>
        <a:p>
          <a:endParaRPr lang="pt-BR"/>
        </a:p>
      </dgm:t>
    </dgm:pt>
    <dgm:pt modelId="{4529EFDC-15AA-47DD-997D-432C4487B399}">
      <dgm:prSet phldrT="[Texto]"/>
      <dgm:spPr/>
      <dgm:t>
        <a:bodyPr/>
        <a:lstStyle/>
        <a:p>
          <a:pPr algn="just"/>
          <a:r>
            <a:rPr lang="pt-BR" b="0" i="0" dirty="0"/>
            <a:t>Também chamadas de direito intertemporal, são aquelas elaboradas pelo legislador no próprio texto normativo, para disciplinar, durante certo tempo, a migração do sistema antigo para o futuro.</a:t>
          </a:r>
          <a:endParaRPr lang="pt-BR" dirty="0"/>
        </a:p>
      </dgm:t>
    </dgm:pt>
    <dgm:pt modelId="{D62B51A4-214B-47AF-9051-9C13114437F4}" type="parTrans" cxnId="{6C6EDC09-2DCE-457F-9E8F-D7B13AFBE04E}">
      <dgm:prSet/>
      <dgm:spPr/>
      <dgm:t>
        <a:bodyPr/>
        <a:lstStyle/>
        <a:p>
          <a:endParaRPr lang="pt-BR"/>
        </a:p>
      </dgm:t>
    </dgm:pt>
    <dgm:pt modelId="{A6CEEB04-293B-441E-A860-CC8420FEBCCE}" type="sibTrans" cxnId="{6C6EDC09-2DCE-457F-9E8F-D7B13AFBE04E}">
      <dgm:prSet/>
      <dgm:spPr/>
      <dgm:t>
        <a:bodyPr/>
        <a:lstStyle/>
        <a:p>
          <a:endParaRPr lang="pt-BR"/>
        </a:p>
      </dgm:t>
    </dgm:pt>
    <dgm:pt modelId="{8617F781-D9C3-4A68-BC1D-4520A399B504}">
      <dgm:prSet phldrT="[Texto]"/>
      <dgm:spPr/>
      <dgm:t>
        <a:bodyPr/>
        <a:lstStyle/>
        <a:p>
          <a:r>
            <a:rPr lang="pt-BR" dirty="0"/>
            <a:t>Regras de transição</a:t>
          </a:r>
        </a:p>
      </dgm:t>
    </dgm:pt>
    <dgm:pt modelId="{3CDED78F-82F6-4C2C-AD00-00C773AC9F1D}" type="parTrans" cxnId="{7E7E2E38-E791-42DD-8730-96A6522860DF}">
      <dgm:prSet/>
      <dgm:spPr/>
      <dgm:t>
        <a:bodyPr/>
        <a:lstStyle/>
        <a:p>
          <a:endParaRPr lang="pt-BR"/>
        </a:p>
      </dgm:t>
    </dgm:pt>
    <dgm:pt modelId="{6E3C5D37-61A1-43FD-8BDC-C5FC7260E5C4}" type="sibTrans" cxnId="{7E7E2E38-E791-42DD-8730-96A6522860DF}">
      <dgm:prSet/>
      <dgm:spPr/>
      <dgm:t>
        <a:bodyPr/>
        <a:lstStyle/>
        <a:p>
          <a:endParaRPr lang="pt-BR"/>
        </a:p>
      </dgm:t>
    </dgm:pt>
    <dgm:pt modelId="{688E07AE-942B-492B-82D4-173105212FA3}">
      <dgm:prSet phldrT="[Texto]"/>
      <dgm:spPr/>
      <dgm:t>
        <a:bodyPr/>
        <a:lstStyle/>
        <a:p>
          <a:pPr algn="just"/>
          <a:r>
            <a:rPr lang="pt-BR" b="0" i="0" dirty="0"/>
            <a:t>São uma espécie de regras meio termo (mais benéficas) para os segurados que estavam contribuindo, mas que ainda não possuem os requisitos para se aposentar.</a:t>
          </a:r>
          <a:endParaRPr lang="pt-BR" dirty="0"/>
        </a:p>
      </dgm:t>
    </dgm:pt>
    <dgm:pt modelId="{209B0B10-6AC5-4CEC-9466-6F02F511B550}" type="parTrans" cxnId="{F0EF9D75-F99E-4AE0-86ED-572BC0981EC6}">
      <dgm:prSet/>
      <dgm:spPr/>
      <dgm:t>
        <a:bodyPr/>
        <a:lstStyle/>
        <a:p>
          <a:endParaRPr lang="pt-BR"/>
        </a:p>
      </dgm:t>
    </dgm:pt>
    <dgm:pt modelId="{58D4F00A-42AD-4269-83B7-0356F19CC62B}" type="sibTrans" cxnId="{F0EF9D75-F99E-4AE0-86ED-572BC0981EC6}">
      <dgm:prSet/>
      <dgm:spPr/>
      <dgm:t>
        <a:bodyPr/>
        <a:lstStyle/>
        <a:p>
          <a:endParaRPr lang="pt-BR"/>
        </a:p>
      </dgm:t>
    </dgm:pt>
    <dgm:pt modelId="{000D2B7A-AE04-4DBC-9ABD-6426CDB7B587}">
      <dgm:prSet phldrT="[Texto]"/>
      <dgm:spPr/>
      <dgm:t>
        <a:bodyPr/>
        <a:lstStyle/>
        <a:p>
          <a:pPr algn="l"/>
          <a:r>
            <a:rPr lang="pt-BR" dirty="0"/>
            <a:t>Ex. </a:t>
          </a:r>
          <a:r>
            <a:rPr lang="pt-BR" dirty="0" err="1"/>
            <a:t>arts</a:t>
          </a:r>
          <a:r>
            <a:rPr lang="pt-BR" dirty="0"/>
            <a:t>. 4º, 5º, 20 e 21, da EC 103/2019</a:t>
          </a:r>
        </a:p>
      </dgm:t>
    </dgm:pt>
    <dgm:pt modelId="{B3FE6F59-B5AD-4504-A1B6-3A06AD03602E}" type="parTrans" cxnId="{80C56665-49DD-4C70-8142-D015DFD0B759}">
      <dgm:prSet/>
      <dgm:spPr/>
      <dgm:t>
        <a:bodyPr/>
        <a:lstStyle/>
        <a:p>
          <a:endParaRPr lang="pt-BR"/>
        </a:p>
      </dgm:t>
    </dgm:pt>
    <dgm:pt modelId="{A2F82971-2EC9-483D-8821-FA8A64912ED9}" type="sibTrans" cxnId="{80C56665-49DD-4C70-8142-D015DFD0B759}">
      <dgm:prSet/>
      <dgm:spPr/>
      <dgm:t>
        <a:bodyPr/>
        <a:lstStyle/>
        <a:p>
          <a:endParaRPr lang="pt-BR"/>
        </a:p>
      </dgm:t>
    </dgm:pt>
    <dgm:pt modelId="{7517DA34-8C81-4CBA-92C8-A74478F3F725}">
      <dgm:prSet phldrT="[Texto]"/>
      <dgm:spPr/>
      <dgm:t>
        <a:bodyPr/>
        <a:lstStyle/>
        <a:p>
          <a:pPr algn="l"/>
          <a:r>
            <a:rPr lang="pt-BR" dirty="0"/>
            <a:t>Ex. 10 e 22, da EC 103/2019</a:t>
          </a:r>
        </a:p>
      </dgm:t>
    </dgm:pt>
    <dgm:pt modelId="{D825F47B-C9A1-4BDC-8A25-6633163791E6}" type="sibTrans" cxnId="{0F4E94E0-4DAB-417D-BFC3-49815A64D7C0}">
      <dgm:prSet/>
      <dgm:spPr/>
      <dgm:t>
        <a:bodyPr/>
        <a:lstStyle/>
        <a:p>
          <a:endParaRPr lang="pt-BR"/>
        </a:p>
      </dgm:t>
    </dgm:pt>
    <dgm:pt modelId="{E20586E5-2A46-4958-BCA6-9C4CD7273303}" type="parTrans" cxnId="{0F4E94E0-4DAB-417D-BFC3-49815A64D7C0}">
      <dgm:prSet/>
      <dgm:spPr/>
      <dgm:t>
        <a:bodyPr/>
        <a:lstStyle/>
        <a:p>
          <a:endParaRPr lang="pt-BR"/>
        </a:p>
      </dgm:t>
    </dgm:pt>
    <dgm:pt modelId="{84AA1756-D09D-4411-8701-6E5C0FF26683}" type="pres">
      <dgm:prSet presAssocID="{F33D08A0-89B9-4D67-8822-87A8EB8C26E7}" presName="Name0" presStyleCnt="0">
        <dgm:presLayoutVars>
          <dgm:dir/>
          <dgm:animLvl val="lvl"/>
          <dgm:resizeHandles/>
        </dgm:presLayoutVars>
      </dgm:prSet>
      <dgm:spPr/>
    </dgm:pt>
    <dgm:pt modelId="{32C968F9-5AEB-4FA6-A64F-DCA6E4E3BC15}" type="pres">
      <dgm:prSet presAssocID="{1204E500-6326-4AAD-ACDF-82D0AF32DB5C}" presName="linNode" presStyleCnt="0"/>
      <dgm:spPr/>
    </dgm:pt>
    <dgm:pt modelId="{B8C0E528-04A7-4A77-88BD-34265203F705}" type="pres">
      <dgm:prSet presAssocID="{1204E500-6326-4AAD-ACDF-82D0AF32DB5C}" presName="parentShp" presStyleLbl="node1" presStyleIdx="0" presStyleCnt="2">
        <dgm:presLayoutVars>
          <dgm:bulletEnabled val="1"/>
        </dgm:presLayoutVars>
      </dgm:prSet>
      <dgm:spPr/>
    </dgm:pt>
    <dgm:pt modelId="{752A8157-071E-44F5-BF6E-02EC0187C688}" type="pres">
      <dgm:prSet presAssocID="{1204E500-6326-4AAD-ACDF-82D0AF32DB5C}" presName="childShp" presStyleLbl="bgAccFollowNode1" presStyleIdx="0" presStyleCnt="2">
        <dgm:presLayoutVars>
          <dgm:bulletEnabled val="1"/>
        </dgm:presLayoutVars>
      </dgm:prSet>
      <dgm:spPr/>
    </dgm:pt>
    <dgm:pt modelId="{BBE056E1-AFAC-4240-BE35-551F50518F14}" type="pres">
      <dgm:prSet presAssocID="{35EF998C-5FF0-4E9F-8986-368F965ABF4B}" presName="spacing" presStyleCnt="0"/>
      <dgm:spPr/>
    </dgm:pt>
    <dgm:pt modelId="{EFA311DB-440C-4AF2-8DA9-609A0A5D4B8B}" type="pres">
      <dgm:prSet presAssocID="{8617F781-D9C3-4A68-BC1D-4520A399B504}" presName="linNode" presStyleCnt="0"/>
      <dgm:spPr/>
    </dgm:pt>
    <dgm:pt modelId="{30D247B9-ACC1-4F97-8331-6116BAAFA00F}" type="pres">
      <dgm:prSet presAssocID="{8617F781-D9C3-4A68-BC1D-4520A399B504}" presName="parentShp" presStyleLbl="node1" presStyleIdx="1" presStyleCnt="2">
        <dgm:presLayoutVars>
          <dgm:bulletEnabled val="1"/>
        </dgm:presLayoutVars>
      </dgm:prSet>
      <dgm:spPr/>
    </dgm:pt>
    <dgm:pt modelId="{CBF2F2AE-29E3-4801-A75E-C0DCD2954A22}" type="pres">
      <dgm:prSet presAssocID="{8617F781-D9C3-4A68-BC1D-4520A399B504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6C6EDC09-2DCE-457F-9E8F-D7B13AFBE04E}" srcId="{1204E500-6326-4AAD-ACDF-82D0AF32DB5C}" destId="{4529EFDC-15AA-47DD-997D-432C4487B399}" srcOrd="0" destOrd="0" parTransId="{D62B51A4-214B-47AF-9051-9C13114437F4}" sibTransId="{A6CEEB04-293B-441E-A860-CC8420FEBCCE}"/>
    <dgm:cxn modelId="{0E344416-D916-4E24-8293-1F1506FBD326}" type="presOf" srcId="{688E07AE-942B-492B-82D4-173105212FA3}" destId="{CBF2F2AE-29E3-4801-A75E-C0DCD2954A22}" srcOrd="0" destOrd="0" presId="urn:microsoft.com/office/officeart/2005/8/layout/vList6"/>
    <dgm:cxn modelId="{AB9C251D-DE14-48F0-9A8C-44AC4D9C57C5}" type="presOf" srcId="{000D2B7A-AE04-4DBC-9ABD-6426CDB7B587}" destId="{CBF2F2AE-29E3-4801-A75E-C0DCD2954A22}" srcOrd="0" destOrd="1" presId="urn:microsoft.com/office/officeart/2005/8/layout/vList6"/>
    <dgm:cxn modelId="{7E7E2E38-E791-42DD-8730-96A6522860DF}" srcId="{F33D08A0-89B9-4D67-8822-87A8EB8C26E7}" destId="{8617F781-D9C3-4A68-BC1D-4520A399B504}" srcOrd="1" destOrd="0" parTransId="{3CDED78F-82F6-4C2C-AD00-00C773AC9F1D}" sibTransId="{6E3C5D37-61A1-43FD-8BDC-C5FC7260E5C4}"/>
    <dgm:cxn modelId="{80C56665-49DD-4C70-8142-D015DFD0B759}" srcId="{8617F781-D9C3-4A68-BC1D-4520A399B504}" destId="{000D2B7A-AE04-4DBC-9ABD-6426CDB7B587}" srcOrd="1" destOrd="0" parTransId="{B3FE6F59-B5AD-4504-A1B6-3A06AD03602E}" sibTransId="{A2F82971-2EC9-483D-8821-FA8A64912ED9}"/>
    <dgm:cxn modelId="{F0EF9D75-F99E-4AE0-86ED-572BC0981EC6}" srcId="{8617F781-D9C3-4A68-BC1D-4520A399B504}" destId="{688E07AE-942B-492B-82D4-173105212FA3}" srcOrd="0" destOrd="0" parTransId="{209B0B10-6AC5-4CEC-9466-6F02F511B550}" sibTransId="{58D4F00A-42AD-4269-83B7-0356F19CC62B}"/>
    <dgm:cxn modelId="{6B653159-5044-484C-BD2F-9770EB3FC526}" srcId="{F33D08A0-89B9-4D67-8822-87A8EB8C26E7}" destId="{1204E500-6326-4AAD-ACDF-82D0AF32DB5C}" srcOrd="0" destOrd="0" parTransId="{8167ED9F-0A03-4763-9EB7-44AB72B99C82}" sibTransId="{35EF998C-5FF0-4E9F-8986-368F965ABF4B}"/>
    <dgm:cxn modelId="{41057281-597D-46F1-A8E8-FB274E2F9201}" type="presOf" srcId="{1204E500-6326-4AAD-ACDF-82D0AF32DB5C}" destId="{B8C0E528-04A7-4A77-88BD-34265203F705}" srcOrd="0" destOrd="0" presId="urn:microsoft.com/office/officeart/2005/8/layout/vList6"/>
    <dgm:cxn modelId="{1B56C281-3FEE-4C3F-AA8C-EC2ACEB71583}" type="presOf" srcId="{4529EFDC-15AA-47DD-997D-432C4487B399}" destId="{752A8157-071E-44F5-BF6E-02EC0187C688}" srcOrd="0" destOrd="0" presId="urn:microsoft.com/office/officeart/2005/8/layout/vList6"/>
    <dgm:cxn modelId="{F9631E88-0588-4A61-AF2A-2D6EAD808D37}" type="presOf" srcId="{7517DA34-8C81-4CBA-92C8-A74478F3F725}" destId="{752A8157-071E-44F5-BF6E-02EC0187C688}" srcOrd="0" destOrd="1" presId="urn:microsoft.com/office/officeart/2005/8/layout/vList6"/>
    <dgm:cxn modelId="{67BDE792-6226-49E6-B8F0-F5204D9E82FE}" type="presOf" srcId="{F33D08A0-89B9-4D67-8822-87A8EB8C26E7}" destId="{84AA1756-D09D-4411-8701-6E5C0FF26683}" srcOrd="0" destOrd="0" presId="urn:microsoft.com/office/officeart/2005/8/layout/vList6"/>
    <dgm:cxn modelId="{F9B29FB0-602E-4C69-A907-87E33C1BDCB7}" type="presOf" srcId="{8617F781-D9C3-4A68-BC1D-4520A399B504}" destId="{30D247B9-ACC1-4F97-8331-6116BAAFA00F}" srcOrd="0" destOrd="0" presId="urn:microsoft.com/office/officeart/2005/8/layout/vList6"/>
    <dgm:cxn modelId="{0F4E94E0-4DAB-417D-BFC3-49815A64D7C0}" srcId="{1204E500-6326-4AAD-ACDF-82D0AF32DB5C}" destId="{7517DA34-8C81-4CBA-92C8-A74478F3F725}" srcOrd="1" destOrd="0" parTransId="{E20586E5-2A46-4958-BCA6-9C4CD7273303}" sibTransId="{D825F47B-C9A1-4BDC-8A25-6633163791E6}"/>
    <dgm:cxn modelId="{3E82FB5B-B6B1-4DFE-8D93-7188EA15838D}" type="presParOf" srcId="{84AA1756-D09D-4411-8701-6E5C0FF26683}" destId="{32C968F9-5AEB-4FA6-A64F-DCA6E4E3BC15}" srcOrd="0" destOrd="0" presId="urn:microsoft.com/office/officeart/2005/8/layout/vList6"/>
    <dgm:cxn modelId="{43C5D51D-4EE8-4515-8272-06DB1F3D5A0E}" type="presParOf" srcId="{32C968F9-5AEB-4FA6-A64F-DCA6E4E3BC15}" destId="{B8C0E528-04A7-4A77-88BD-34265203F705}" srcOrd="0" destOrd="0" presId="urn:microsoft.com/office/officeart/2005/8/layout/vList6"/>
    <dgm:cxn modelId="{32C69478-ABB8-48CF-A8F8-985BDA9E5876}" type="presParOf" srcId="{32C968F9-5AEB-4FA6-A64F-DCA6E4E3BC15}" destId="{752A8157-071E-44F5-BF6E-02EC0187C688}" srcOrd="1" destOrd="0" presId="urn:microsoft.com/office/officeart/2005/8/layout/vList6"/>
    <dgm:cxn modelId="{DC317A7F-F0AF-4917-99FA-C99CA66F5EB7}" type="presParOf" srcId="{84AA1756-D09D-4411-8701-6E5C0FF26683}" destId="{BBE056E1-AFAC-4240-BE35-551F50518F14}" srcOrd="1" destOrd="0" presId="urn:microsoft.com/office/officeart/2005/8/layout/vList6"/>
    <dgm:cxn modelId="{7A6977C9-4288-4508-891B-0E7F763BD9E4}" type="presParOf" srcId="{84AA1756-D09D-4411-8701-6E5C0FF26683}" destId="{EFA311DB-440C-4AF2-8DA9-609A0A5D4B8B}" srcOrd="2" destOrd="0" presId="urn:microsoft.com/office/officeart/2005/8/layout/vList6"/>
    <dgm:cxn modelId="{9C75C7B6-B16B-46A9-B132-F14E1E5CD796}" type="presParOf" srcId="{EFA311DB-440C-4AF2-8DA9-609A0A5D4B8B}" destId="{30D247B9-ACC1-4F97-8331-6116BAAFA00F}" srcOrd="0" destOrd="0" presId="urn:microsoft.com/office/officeart/2005/8/layout/vList6"/>
    <dgm:cxn modelId="{C656BD7A-D6F7-4DFA-B049-3BCEBA5AC9D6}" type="presParOf" srcId="{EFA311DB-440C-4AF2-8DA9-609A0A5D4B8B}" destId="{CBF2F2AE-29E3-4801-A75E-C0DCD2954A2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44B58F-2FD6-4C8D-97AB-08EF8976C630}">
      <dsp:nvSpPr>
        <dsp:cNvPr id="0" name=""/>
        <dsp:cNvSpPr/>
      </dsp:nvSpPr>
      <dsp:spPr>
        <a:xfrm>
          <a:off x="823208" y="0"/>
          <a:ext cx="9329696" cy="3311524"/>
        </a:xfrm>
        <a:prstGeom prst="rightArrow">
          <a:avLst/>
        </a:prstGeom>
        <a:solidFill>
          <a:schemeClr val="accent4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137A8-2EE0-4576-8DD3-3D9E046E4A69}">
      <dsp:nvSpPr>
        <dsp:cNvPr id="0" name=""/>
        <dsp:cNvSpPr/>
      </dsp:nvSpPr>
      <dsp:spPr>
        <a:xfrm>
          <a:off x="47" y="993457"/>
          <a:ext cx="1677709" cy="1324609"/>
        </a:xfrm>
        <a:prstGeom prst="round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CRFB/88</a:t>
          </a:r>
        </a:p>
      </dsp:txBody>
      <dsp:txXfrm>
        <a:off x="64709" y="1058119"/>
        <a:ext cx="1548385" cy="1195285"/>
      </dsp:txXfrm>
    </dsp:sp>
    <dsp:sp modelId="{9895FAF6-F089-455B-B6F7-5F62F82A72B9}">
      <dsp:nvSpPr>
        <dsp:cNvPr id="0" name=""/>
        <dsp:cNvSpPr/>
      </dsp:nvSpPr>
      <dsp:spPr>
        <a:xfrm>
          <a:off x="1859709" y="993457"/>
          <a:ext cx="1677709" cy="1324609"/>
        </a:xfrm>
        <a:prstGeom prst="roundRect">
          <a:avLst/>
        </a:prstGeom>
        <a:solidFill>
          <a:schemeClr val="accent4">
            <a:shade val="50000"/>
            <a:hueOff val="64332"/>
            <a:satOff val="-854"/>
            <a:lumOff val="13415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EC 20/1998</a:t>
          </a:r>
        </a:p>
      </dsp:txBody>
      <dsp:txXfrm>
        <a:off x="1924371" y="1058119"/>
        <a:ext cx="1548385" cy="1195285"/>
      </dsp:txXfrm>
    </dsp:sp>
    <dsp:sp modelId="{256EDDCA-7406-4C34-8AB5-5F2D2135AF34}">
      <dsp:nvSpPr>
        <dsp:cNvPr id="0" name=""/>
        <dsp:cNvSpPr/>
      </dsp:nvSpPr>
      <dsp:spPr>
        <a:xfrm>
          <a:off x="3719370" y="993457"/>
          <a:ext cx="1677709" cy="1324609"/>
        </a:xfrm>
        <a:prstGeom prst="roundRect">
          <a:avLst/>
        </a:prstGeom>
        <a:solidFill>
          <a:schemeClr val="accent4">
            <a:shade val="50000"/>
            <a:hueOff val="128664"/>
            <a:satOff val="-1708"/>
            <a:lumOff val="26829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EC 41/2033</a:t>
          </a:r>
        </a:p>
      </dsp:txBody>
      <dsp:txXfrm>
        <a:off x="3784032" y="1058119"/>
        <a:ext cx="1548385" cy="1195285"/>
      </dsp:txXfrm>
    </dsp:sp>
    <dsp:sp modelId="{519CD3F9-591B-464B-A864-AC25FAA9740D}">
      <dsp:nvSpPr>
        <dsp:cNvPr id="0" name=""/>
        <dsp:cNvSpPr/>
      </dsp:nvSpPr>
      <dsp:spPr>
        <a:xfrm>
          <a:off x="5579032" y="993457"/>
          <a:ext cx="1677709" cy="1324609"/>
        </a:xfrm>
        <a:prstGeom prst="roundRect">
          <a:avLst/>
        </a:prstGeom>
        <a:solidFill>
          <a:schemeClr val="accent4">
            <a:shade val="50000"/>
            <a:hueOff val="192996"/>
            <a:satOff val="-2562"/>
            <a:lumOff val="40244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EC 47/2005</a:t>
          </a:r>
        </a:p>
      </dsp:txBody>
      <dsp:txXfrm>
        <a:off x="5643694" y="1058119"/>
        <a:ext cx="1548385" cy="1195285"/>
      </dsp:txXfrm>
    </dsp:sp>
    <dsp:sp modelId="{81F51046-5EFF-420D-AE59-36A5E594AF55}">
      <dsp:nvSpPr>
        <dsp:cNvPr id="0" name=""/>
        <dsp:cNvSpPr/>
      </dsp:nvSpPr>
      <dsp:spPr>
        <a:xfrm>
          <a:off x="7438694" y="993457"/>
          <a:ext cx="1677709" cy="1324609"/>
        </a:xfrm>
        <a:prstGeom prst="roundRect">
          <a:avLst/>
        </a:prstGeom>
        <a:solidFill>
          <a:schemeClr val="accent4">
            <a:shade val="50000"/>
            <a:hueOff val="128664"/>
            <a:satOff val="-1708"/>
            <a:lumOff val="26829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EC 70/2012</a:t>
          </a:r>
        </a:p>
      </dsp:txBody>
      <dsp:txXfrm>
        <a:off x="7503356" y="1058119"/>
        <a:ext cx="1548385" cy="1195285"/>
      </dsp:txXfrm>
    </dsp:sp>
    <dsp:sp modelId="{A8913A67-0EDC-483F-9E5F-4874C5BAAD46}">
      <dsp:nvSpPr>
        <dsp:cNvPr id="0" name=""/>
        <dsp:cNvSpPr/>
      </dsp:nvSpPr>
      <dsp:spPr>
        <a:xfrm>
          <a:off x="9298356" y="993457"/>
          <a:ext cx="1677709" cy="1324609"/>
        </a:xfrm>
        <a:prstGeom prst="roundRect">
          <a:avLst/>
        </a:prstGeom>
        <a:solidFill>
          <a:schemeClr val="accent4">
            <a:shade val="50000"/>
            <a:hueOff val="64332"/>
            <a:satOff val="-854"/>
            <a:lumOff val="13415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EC 103/2019</a:t>
          </a:r>
        </a:p>
      </dsp:txBody>
      <dsp:txXfrm>
        <a:off x="9363018" y="1058119"/>
        <a:ext cx="1548385" cy="11952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A8157-071E-44F5-BF6E-02EC0187C688}">
      <dsp:nvSpPr>
        <dsp:cNvPr id="0" name=""/>
        <dsp:cNvSpPr/>
      </dsp:nvSpPr>
      <dsp:spPr>
        <a:xfrm>
          <a:off x="4475259" y="546"/>
          <a:ext cx="6712888" cy="21324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0" i="0" kern="1200" dirty="0"/>
            <a:t>Também chamadas de direito intertemporal, são aquelas elaboradas pelo legislador no próprio texto normativo, para disciplinar, durante certo tempo, a migração do sistema antigo para o futuro.</a:t>
          </a: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Ex. 10 e 22, da EC 103/2019</a:t>
          </a:r>
        </a:p>
      </dsp:txBody>
      <dsp:txXfrm>
        <a:off x="4475259" y="267102"/>
        <a:ext cx="5913220" cy="1599335"/>
      </dsp:txXfrm>
    </dsp:sp>
    <dsp:sp modelId="{B8C0E528-04A7-4A77-88BD-34265203F705}">
      <dsp:nvSpPr>
        <dsp:cNvPr id="0" name=""/>
        <dsp:cNvSpPr/>
      </dsp:nvSpPr>
      <dsp:spPr>
        <a:xfrm>
          <a:off x="0" y="546"/>
          <a:ext cx="4475259" cy="21324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900" kern="1200" dirty="0"/>
            <a:t>Regras transitórias</a:t>
          </a:r>
        </a:p>
      </dsp:txBody>
      <dsp:txXfrm>
        <a:off x="104097" y="104643"/>
        <a:ext cx="4267065" cy="1924253"/>
      </dsp:txXfrm>
    </dsp:sp>
    <dsp:sp modelId="{CBF2F2AE-29E3-4801-A75E-C0DCD2954A22}">
      <dsp:nvSpPr>
        <dsp:cNvPr id="0" name=""/>
        <dsp:cNvSpPr/>
      </dsp:nvSpPr>
      <dsp:spPr>
        <a:xfrm>
          <a:off x="4475259" y="2346239"/>
          <a:ext cx="6712888" cy="21324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0" i="0" kern="1200" dirty="0"/>
            <a:t>São uma espécie de regras meio termo (mais benéficas) para os segurados que estavam contribuindo, mas que ainda não possuem os requisitos para se aposentar.</a:t>
          </a: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Ex. </a:t>
          </a:r>
          <a:r>
            <a:rPr lang="pt-BR" sz="2000" kern="1200" dirty="0" err="1"/>
            <a:t>arts</a:t>
          </a:r>
          <a:r>
            <a:rPr lang="pt-BR" sz="2000" kern="1200" dirty="0"/>
            <a:t>. 4º, 5º, 20 e 21, da EC 103/2019</a:t>
          </a:r>
        </a:p>
      </dsp:txBody>
      <dsp:txXfrm>
        <a:off x="4475259" y="2612795"/>
        <a:ext cx="5913220" cy="1599335"/>
      </dsp:txXfrm>
    </dsp:sp>
    <dsp:sp modelId="{30D247B9-ACC1-4F97-8331-6116BAAFA00F}">
      <dsp:nvSpPr>
        <dsp:cNvPr id="0" name=""/>
        <dsp:cNvSpPr/>
      </dsp:nvSpPr>
      <dsp:spPr>
        <a:xfrm>
          <a:off x="0" y="2346239"/>
          <a:ext cx="4475259" cy="21324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900" kern="1200" dirty="0"/>
            <a:t>Regras de transição</a:t>
          </a:r>
        </a:p>
      </dsp:txBody>
      <dsp:txXfrm>
        <a:off x="104097" y="2450336"/>
        <a:ext cx="4267065" cy="19242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E631B-2D43-455A-A494-2D313E4187B4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544D2B-BFFE-4887-BFB5-51686B05013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35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10495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1896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5131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947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12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5075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621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7845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64882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4621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5660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67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7516109-A050-4D07-93FD-5A572ADB752D}" type="datetimeFigureOut">
              <a:rPr lang="pt-BR" smtClean="0"/>
              <a:t>08/04/2022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420DFED9-1E15-4B3A-A4A0-62BBDA7F45DB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943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constituicao/Constituicao.htm#art142" TargetMode="External"/><Relationship Id="rId2" Type="http://schemas.openxmlformats.org/officeDocument/2006/relationships/hyperlink" Target="http://www.planalto.gov.br/ccivil_03/constituicao/Constituicao.htm#art42" TargetMode="Externa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lanalto.gov.br/ccivil_03/constituicao/emendas/emc/emc103.htm#art35iii" TargetMode="External"/><Relationship Id="rId3" Type="http://schemas.openxmlformats.org/officeDocument/2006/relationships/hyperlink" Target="http://www.planalto.gov.br/ccivil_03/constituicao/emendas/emc/emc41.htm#art6" TargetMode="External"/><Relationship Id="rId7" Type="http://schemas.openxmlformats.org/officeDocument/2006/relationships/hyperlink" Target="http://www.planalto.gov.br/ccivil_03/constituicao/emendas/emc/emc103.htm#art35ia" TargetMode="External"/><Relationship Id="rId2" Type="http://schemas.openxmlformats.org/officeDocument/2006/relationships/hyperlink" Target="http://www.planalto.gov.br/ccivil_03/constituicao/emendas/emc/emc41.htm#art2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planalto.gov.br/ccivil_03/constituicao/emendas/emc/emc103.htm#art1.149" TargetMode="External"/><Relationship Id="rId5" Type="http://schemas.openxmlformats.org/officeDocument/2006/relationships/hyperlink" Target="http://www.planalto.gov.br/ccivil_03/constituicao/emendas/emc/emc47.htm#art3" TargetMode="External"/><Relationship Id="rId4" Type="http://schemas.openxmlformats.org/officeDocument/2006/relationships/hyperlink" Target="http://www.planalto.gov.br/ccivil_03/constituicao/emendas/emc/emc41.htm#art6a" TargetMode="External"/><Relationship Id="rId9" Type="http://schemas.openxmlformats.org/officeDocument/2006/relationships/hyperlink" Target="http://www.planalto.gov.br/ccivil_03/constituicao/emendas/emc/emc103.htm#art35iv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constituicao/Constituicao.htm#art40&#167;14.0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planalto.gov.br/ccivil_03/constituicao/Constituicao.htm#art40&#167;20.0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Constituicao/Constituicao.htm" TargetMode="Externa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constituicao/Constituicao.htm" TargetMode="External"/><Relationship Id="rId2" Type="http://schemas.openxmlformats.org/officeDocument/2006/relationships/hyperlink" Target="http://www.planalto.gov.br/ccivil_03/constituicao/Constituicao.htm#art39&#167;9" TargetMode="Externa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26465-7C90-4F0C-AEA9-5A4A165E37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Comentários acerca da reforma da previdência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80A5E0-1A22-4C94-81D2-A4F2E57A6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5128" y="4023167"/>
            <a:ext cx="9175419" cy="1711603"/>
          </a:xfrm>
        </p:spPr>
        <p:txBody>
          <a:bodyPr>
            <a:normAutofit lnSpcReduction="10000"/>
          </a:bodyPr>
          <a:lstStyle/>
          <a:p>
            <a:pPr algn="r">
              <a:spcBef>
                <a:spcPts val="0"/>
              </a:spcBef>
            </a:pPr>
            <a:r>
              <a:rPr lang="pt-BR" sz="2400" dirty="0">
                <a:solidFill>
                  <a:schemeClr val="tx1"/>
                </a:solidFill>
              </a:rPr>
              <a:t>Fabiano Murilo Melo</a:t>
            </a:r>
          </a:p>
          <a:p>
            <a:pPr algn="r">
              <a:spcBef>
                <a:spcPts val="0"/>
              </a:spcBef>
            </a:pPr>
            <a:r>
              <a:rPr lang="pt-BR" sz="2400" dirty="0">
                <a:solidFill>
                  <a:schemeClr val="tx1"/>
                </a:solidFill>
              </a:rPr>
              <a:t>Coordenador de Auditoria de Atos de Pessoal</a:t>
            </a:r>
          </a:p>
          <a:p>
            <a:pPr algn="r">
              <a:spcBef>
                <a:spcPts val="0"/>
              </a:spcBef>
            </a:pPr>
            <a:r>
              <a:rPr lang="pt-BR" sz="2400" dirty="0">
                <a:solidFill>
                  <a:schemeClr val="tx1"/>
                </a:solidFill>
              </a:rPr>
              <a:t>Diretoria de Fiscalização de Atos de Pessoal</a:t>
            </a:r>
          </a:p>
          <a:p>
            <a:pPr algn="r">
              <a:spcBef>
                <a:spcPts val="0"/>
              </a:spcBef>
            </a:pPr>
            <a:r>
              <a:rPr lang="pt-BR" sz="2400" dirty="0">
                <a:solidFill>
                  <a:schemeClr val="tx1"/>
                </a:solidFill>
              </a:rPr>
              <a:t>Tribunal de Contas do Estado de Minas Gerais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25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gimes Próprios de Previdência Social: Enfoque Atuarial - ppt carregar">
            <a:extLst>
              <a:ext uri="{FF2B5EF4-FFF2-40B4-BE49-F238E27FC236}">
                <a16:creationId xmlns:a16="http://schemas.microsoft.com/office/drawing/2014/main" id="{73E1350E-80EB-4174-BC1A-F39D9BB2EB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557" y="502340"/>
            <a:ext cx="7804426" cy="585332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311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CA3DC4-D8C8-462C-8933-6533D4BFD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Por que reformar?</a:t>
            </a:r>
          </a:p>
        </p:txBody>
      </p:sp>
      <p:pic>
        <p:nvPicPr>
          <p:cNvPr id="2050" name="Picture 2" descr="Balança da justiça • adesivos para a parede criminoso, integridade, massa |  myloview.com.br">
            <a:extLst>
              <a:ext uri="{FF2B5EF4-FFF2-40B4-BE49-F238E27FC236}">
                <a16:creationId xmlns:a16="http://schemas.microsoft.com/office/drawing/2014/main" id="{04F75FB7-717E-4E71-8DAD-6905D63A8003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783" y="2063750"/>
            <a:ext cx="4308037" cy="371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2D9A2B2-1DFC-4F1E-90DA-95703EA20898}"/>
              </a:ext>
            </a:extLst>
          </p:cNvPr>
          <p:cNvSpPr txBox="1"/>
          <p:nvPr/>
        </p:nvSpPr>
        <p:spPr>
          <a:xfrm>
            <a:off x="1260803" y="2997519"/>
            <a:ext cx="2584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/>
              <a:t>Receita</a:t>
            </a:r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28250B8-B18A-4FC7-A8DF-72BF67364D5A}"/>
              </a:ext>
            </a:extLst>
          </p:cNvPr>
          <p:cNvSpPr txBox="1"/>
          <p:nvPr/>
        </p:nvSpPr>
        <p:spPr>
          <a:xfrm>
            <a:off x="8860925" y="2997519"/>
            <a:ext cx="28009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/>
              <a:t>Despesa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210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EE00DE-11A4-41F8-9D7B-715958F7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Necessidade da reforma</a:t>
            </a:r>
          </a:p>
        </p:txBody>
      </p:sp>
      <p:pic>
        <p:nvPicPr>
          <p:cNvPr id="4098" name="Picture 2" descr="PEC 37 - Sindojus/MG">
            <a:extLst>
              <a:ext uri="{FF2B5EF4-FFF2-40B4-BE49-F238E27FC236}">
                <a16:creationId xmlns:a16="http://schemas.microsoft.com/office/drawing/2014/main" id="{372EAF2C-BE42-407A-B8D6-542146CB915C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929" y="2290970"/>
            <a:ext cx="4712361" cy="37520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FF3B52E-91F7-4A08-B06A-C623747D546D}"/>
              </a:ext>
            </a:extLst>
          </p:cNvPr>
          <p:cNvSpPr txBox="1"/>
          <p:nvPr/>
        </p:nvSpPr>
        <p:spPr>
          <a:xfrm>
            <a:off x="887896" y="2752540"/>
            <a:ext cx="28624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FF0000"/>
                </a:solidFill>
              </a:rPr>
              <a:t>A FAVOR</a:t>
            </a:r>
          </a:p>
          <a:p>
            <a:endParaRPr lang="pt-BR" sz="3200" dirty="0"/>
          </a:p>
          <a:p>
            <a:pPr algn="ctr"/>
            <a:r>
              <a:rPr lang="pt-BR" sz="3200" dirty="0"/>
              <a:t>“Reformar hoje para garantir o amanhã”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AAFD9FC-FC29-403B-BBEC-3F636760820D}"/>
              </a:ext>
            </a:extLst>
          </p:cNvPr>
          <p:cNvSpPr txBox="1"/>
          <p:nvPr/>
        </p:nvSpPr>
        <p:spPr>
          <a:xfrm>
            <a:off x="8791854" y="2752540"/>
            <a:ext cx="29363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009900"/>
                </a:solidFill>
              </a:rPr>
              <a:t>CONTRA</a:t>
            </a:r>
          </a:p>
          <a:p>
            <a:endParaRPr lang="pt-BR" sz="3200" dirty="0"/>
          </a:p>
          <a:p>
            <a:pPr algn="ctr"/>
            <a:r>
              <a:rPr lang="pt-BR" sz="3200" dirty="0"/>
              <a:t>“Desvinculação das Receitas da União” (DRU)</a:t>
            </a:r>
          </a:p>
        </p:txBody>
      </p:sp>
    </p:spTree>
    <p:extLst>
      <p:ext uri="{BB962C8B-B14F-4D97-AF65-F5344CB8AC3E}">
        <p14:creationId xmlns:p14="http://schemas.microsoft.com/office/powerpoint/2010/main" val="308578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95D87-F8CA-4775-8956-792B45204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475" y="274983"/>
            <a:ext cx="9601200" cy="621610"/>
          </a:xfrm>
        </p:spPr>
        <p:txBody>
          <a:bodyPr>
            <a:normAutofit fontScale="90000"/>
          </a:bodyPr>
          <a:lstStyle/>
          <a:p>
            <a:r>
              <a:rPr lang="pt-BR" sz="4000" dirty="0"/>
              <a:t>Desvinculação das Receitas da União (DRU)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2D5020-58B8-4DAD-B9EC-421D88EC0B1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58078" y="1148384"/>
            <a:ext cx="4760843" cy="33111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/>
              <a:t>A DRU é uma autorização para desvincular parte da receita da seguridade social da finalidade para a qual as contribuições sociais foram criadas, ou seja, do financiamento da seguridade social, sistema que envolve as áreas de previdência social, assistência social e saúde</a:t>
            </a:r>
          </a:p>
        </p:txBody>
      </p:sp>
      <p:pic>
        <p:nvPicPr>
          <p:cNvPr id="5122" name="Picture 2" descr="Reforma da Previdência Social: o que muda em relação à Desvinculação das  Receitas da União (DRU">
            <a:extLst>
              <a:ext uri="{FF2B5EF4-FFF2-40B4-BE49-F238E27FC236}">
                <a16:creationId xmlns:a16="http://schemas.microsoft.com/office/drawing/2014/main" id="{6AE88E9C-7D31-49F1-B74B-2CCDAF9FD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44"/>
          <a:stretch/>
        </p:blipFill>
        <p:spPr bwMode="auto">
          <a:xfrm>
            <a:off x="5883965" y="1148384"/>
            <a:ext cx="6069496" cy="331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E2C5DE0-DBE8-4DE0-961B-1555D795D25F}"/>
              </a:ext>
            </a:extLst>
          </p:cNvPr>
          <p:cNvSpPr txBox="1"/>
          <p:nvPr/>
        </p:nvSpPr>
        <p:spPr>
          <a:xfrm>
            <a:off x="858078" y="4711363"/>
            <a:ext cx="11174896" cy="182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</a:pPr>
            <a:r>
              <a:rPr lang="pt-BR" sz="2400" dirty="0">
                <a:solidFill>
                  <a:schemeClr val="tx2"/>
                </a:solidFill>
              </a:rPr>
              <a:t>A DRU foi criada pela EC 47/2005, com o acréscimo do art. 76 no ADCT, autorizando, inicialmente, a desvinculação de 20% das receitas da seguridade social e, consequentemente, deixando tal verba livre para a aplicação em qualquer finalidade almejada pelo Governo. Posteriormente, com a EC 93/2016, o citado percentual foi aumentado para 30%.</a:t>
            </a:r>
          </a:p>
        </p:txBody>
      </p:sp>
    </p:spTree>
    <p:extLst>
      <p:ext uri="{BB962C8B-B14F-4D97-AF65-F5344CB8AC3E}">
        <p14:creationId xmlns:p14="http://schemas.microsoft.com/office/powerpoint/2010/main" val="935174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942827-7F25-4AC8-9E83-727045B7C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Por que reformar?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D9D1B7-A851-45B8-81C9-3CB6A17145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2000" y="2063396"/>
            <a:ext cx="5410200" cy="3409752"/>
          </a:xfrm>
        </p:spPr>
        <p:txBody>
          <a:bodyPr>
            <a:noAutofit/>
          </a:bodyPr>
          <a:lstStyle/>
          <a:p>
            <a:pPr algn="ctr"/>
            <a:r>
              <a:rPr lang="pt-BR" sz="2400" b="1" u="sng" dirty="0"/>
              <a:t>DÉFICIT</a:t>
            </a:r>
            <a:r>
              <a:rPr lang="pt-BR" sz="2400" dirty="0"/>
              <a:t>!!!</a:t>
            </a:r>
          </a:p>
          <a:p>
            <a:pPr algn="ctr"/>
            <a:r>
              <a:rPr lang="pt-BR" sz="2400" dirty="0"/>
              <a:t>Aumento da expectativa de vida e baixa fecundidade</a:t>
            </a:r>
          </a:p>
          <a:p>
            <a:pPr algn="ctr"/>
            <a:r>
              <a:rPr lang="pt-BR" sz="2400" dirty="0"/>
              <a:t>Surgimento de novos riscos sociais</a:t>
            </a:r>
          </a:p>
          <a:p>
            <a:pPr algn="ctr"/>
            <a:r>
              <a:rPr lang="pt-BR" sz="2400" dirty="0"/>
              <a:t>Mercado de trabalho</a:t>
            </a:r>
          </a:p>
          <a:p>
            <a:pPr algn="ctr"/>
            <a:r>
              <a:rPr lang="pt-BR" sz="2400" dirty="0"/>
              <a:t>Sonegação de tributos</a:t>
            </a:r>
          </a:p>
          <a:p>
            <a:pPr algn="ctr"/>
            <a:r>
              <a:rPr lang="pt-BR" sz="2400" dirty="0"/>
              <a:t>Fraudes </a:t>
            </a:r>
          </a:p>
        </p:txBody>
      </p:sp>
      <p:pic>
        <p:nvPicPr>
          <p:cNvPr id="3076" name="Picture 4" descr="Reforma da Previdência para MEI">
            <a:extLst>
              <a:ext uri="{FF2B5EF4-FFF2-40B4-BE49-F238E27FC236}">
                <a16:creationId xmlns:a16="http://schemas.microsoft.com/office/drawing/2014/main" id="{8298589D-6D6E-4F9B-9D9A-E23C22028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248" y="2063396"/>
            <a:ext cx="5715000" cy="340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93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03A0B0-1668-45F8-ABCB-BD97FE947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043" y="1030287"/>
            <a:ext cx="5068957" cy="14859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Quando, então, seria o momento ideal para reformar?</a:t>
            </a:r>
          </a:p>
        </p:txBody>
      </p:sp>
      <p:pic>
        <p:nvPicPr>
          <p:cNvPr id="6146" name="Picture 2" descr="O futuro da previdência em debate - Afipea">
            <a:extLst>
              <a:ext uri="{FF2B5EF4-FFF2-40B4-BE49-F238E27FC236}">
                <a16:creationId xmlns:a16="http://schemas.microsoft.com/office/drawing/2014/main" id="{E75423B3-7251-4E45-9913-F00DCE9B2A2E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888" y="219528"/>
            <a:ext cx="5174529" cy="295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663E5A9-E08F-4543-A694-05B876B3F678}"/>
              </a:ext>
            </a:extLst>
          </p:cNvPr>
          <p:cNvSpPr txBox="1"/>
          <p:nvPr/>
        </p:nvSpPr>
        <p:spPr>
          <a:xfrm>
            <a:off x="1245704" y="3683817"/>
            <a:ext cx="1070775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u="sng" dirty="0"/>
              <a:t>Reflexão</a:t>
            </a:r>
            <a:r>
              <a:rPr lang="pt-BR" sz="2400" dirty="0"/>
              <a:t>: a previdência social, segundo o modelo proposto social vigente, está cumprindo o seu papel na sociedade?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u="sng" dirty="0"/>
              <a:t>Natureza jurídica</a:t>
            </a:r>
            <a:r>
              <a:rPr lang="pt-BR" sz="2400" dirty="0"/>
              <a:t>: seguro (dar cobertura a um bem jurídico)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u="sng" dirty="0"/>
              <a:t>Objetivo real da previdência social</a:t>
            </a:r>
            <a:r>
              <a:rPr lang="pt-BR" sz="2400" dirty="0"/>
              <a:t>: proteger a capacidade de trabalho dos segurados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721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FEA2F0-AEB2-4841-814C-4D6336C4C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50235"/>
          </a:xfrm>
        </p:spPr>
        <p:txBody>
          <a:bodyPr>
            <a:normAutofit/>
          </a:bodyPr>
          <a:lstStyle/>
          <a:p>
            <a:pPr algn="ctr"/>
            <a:r>
              <a:rPr lang="pt-BR" sz="4800" dirty="0"/>
              <a:t>Pontos de Atenção</a:t>
            </a:r>
          </a:p>
        </p:txBody>
      </p:sp>
      <p:pic>
        <p:nvPicPr>
          <p:cNvPr id="1026" name="Picture 2" descr="Entenda a nova reforma da Previdência em 10 pontos">
            <a:extLst>
              <a:ext uri="{FF2B5EF4-FFF2-40B4-BE49-F238E27FC236}">
                <a16:creationId xmlns:a16="http://schemas.microsoft.com/office/drawing/2014/main" id="{D410E4BD-00C8-495D-90A2-1B851A0E2ED2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843" y="2396849"/>
            <a:ext cx="4967287" cy="3311525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DA38A0C-14CE-4E51-AF03-7C73640E62E4}"/>
              </a:ext>
            </a:extLst>
          </p:cNvPr>
          <p:cNvSpPr txBox="1"/>
          <p:nvPr/>
        </p:nvSpPr>
        <p:spPr>
          <a:xfrm>
            <a:off x="931027" y="2198257"/>
            <a:ext cx="5870712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t-BR" sz="2400" dirty="0"/>
              <a:t>Os riscos sociais são mutáveis ao longo dos anos (evolução da sociedade)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t-BR" sz="2400" dirty="0"/>
              <a:t>Necessidade de rever a matriz de proteção social (seja criando novos benefícios, seja extinguindo-os)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pt-BR" sz="2400" dirty="0"/>
              <a:t>Ao proceder a reforma, deve-se buscar economia?</a:t>
            </a:r>
          </a:p>
          <a:p>
            <a:pPr marL="342900" indent="-342900">
              <a:buAutoNum type="arabicParenR"/>
            </a:pPr>
            <a:r>
              <a:rPr lang="pt-BR" sz="2400" dirty="0"/>
              <a:t>Superproteção?</a:t>
            </a:r>
          </a:p>
          <a:p>
            <a:pPr marL="342900" indent="-342900">
              <a:buAutoNum type="arabicParenR"/>
            </a:pPr>
            <a:endParaRPr lang="pt-BR" dirty="0"/>
          </a:p>
        </p:txBody>
      </p:sp>
      <p:pic>
        <p:nvPicPr>
          <p:cNvPr id="1030" name="Picture 6" descr="Símbolo de aviso de perigo. sinal de perigo ícone de atenção isolada.">
            <a:extLst>
              <a:ext uri="{FF2B5EF4-FFF2-40B4-BE49-F238E27FC236}">
                <a16:creationId xmlns:a16="http://schemas.microsoft.com/office/drawing/2014/main" id="{C9A76D0A-560D-47BE-9162-355143F3E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1" t="19710" r="16119" b="25314"/>
          <a:stretch/>
        </p:blipFill>
        <p:spPr bwMode="auto">
          <a:xfrm>
            <a:off x="8856772" y="0"/>
            <a:ext cx="2228672" cy="189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934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15A375-54E6-44AC-BFD4-7184B66D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Ao longo dos anos, no Brasil,...</a:t>
            </a:r>
          </a:p>
        </p:txBody>
      </p:sp>
      <p:graphicFrame>
        <p:nvGraphicFramePr>
          <p:cNvPr id="23" name="Espaço Reservado para Conteúdo 22">
            <a:extLst>
              <a:ext uri="{FF2B5EF4-FFF2-40B4-BE49-F238E27FC236}">
                <a16:creationId xmlns:a16="http://schemas.microsoft.com/office/drawing/2014/main" id="{56380FCB-BA2B-4AB2-ADC8-036255160FD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42592617"/>
              </p:ext>
            </p:extLst>
          </p:nvPr>
        </p:nvGraphicFramePr>
        <p:xfrm>
          <a:off x="884581" y="1506607"/>
          <a:ext cx="10976113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942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855FDB0-AC0A-47D7-9C34-3CC19C94E243}"/>
              </a:ext>
            </a:extLst>
          </p:cNvPr>
          <p:cNvSpPr txBox="1">
            <a:spLocks/>
          </p:cNvSpPr>
          <p:nvPr/>
        </p:nvSpPr>
        <p:spPr>
          <a:xfrm>
            <a:off x="1484309" y="21537"/>
            <a:ext cx="10018713" cy="6924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Síntese das reformas previdenciárias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C058C59-A3AE-4AE6-827C-83FFEE083D31}"/>
              </a:ext>
            </a:extLst>
          </p:cNvPr>
          <p:cNvSpPr txBox="1"/>
          <p:nvPr/>
        </p:nvSpPr>
        <p:spPr>
          <a:xfrm>
            <a:off x="1078659" y="1060897"/>
            <a:ext cx="2628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- 30/35 anos de serviço</a:t>
            </a:r>
          </a:p>
          <a:p>
            <a:r>
              <a:rPr lang="pt-BR" sz="1600" dirty="0"/>
              <a:t>- Base = última remuneração</a:t>
            </a:r>
          </a:p>
          <a:p>
            <a:r>
              <a:rPr lang="pt-BR" sz="1600" dirty="0"/>
              <a:t>- Reajustamento: paridade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3B3A14CF-352D-45EA-803D-5041BB7579C3}"/>
              </a:ext>
            </a:extLst>
          </p:cNvPr>
          <p:cNvCxnSpPr>
            <a:cxnSpLocks/>
          </p:cNvCxnSpPr>
          <p:nvPr/>
        </p:nvCxnSpPr>
        <p:spPr>
          <a:xfrm flipH="1">
            <a:off x="3570021" y="972489"/>
            <a:ext cx="59698" cy="36392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AAF1E00B-5D48-4AF2-924D-6C636A89B2CB}"/>
              </a:ext>
            </a:extLst>
          </p:cNvPr>
          <p:cNvCxnSpPr>
            <a:cxnSpLocks/>
          </p:cNvCxnSpPr>
          <p:nvPr/>
        </p:nvCxnSpPr>
        <p:spPr>
          <a:xfrm flipH="1">
            <a:off x="1172884" y="2824213"/>
            <a:ext cx="1054129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276CB-4DBD-4FB6-891B-43E69125788B}"/>
              </a:ext>
            </a:extLst>
          </p:cNvPr>
          <p:cNvSpPr txBox="1"/>
          <p:nvPr/>
        </p:nvSpPr>
        <p:spPr>
          <a:xfrm>
            <a:off x="3620416" y="1054529"/>
            <a:ext cx="28240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- 55/60 anos de idade</a:t>
            </a:r>
          </a:p>
          <a:p>
            <a:r>
              <a:rPr lang="pt-BR" sz="1600" dirty="0"/>
              <a:t>- 30/35 de contribuição</a:t>
            </a:r>
          </a:p>
          <a:p>
            <a:r>
              <a:rPr lang="pt-BR" sz="1600" dirty="0"/>
              <a:t> - 10 anos </a:t>
            </a:r>
            <a:r>
              <a:rPr lang="pt-BR" sz="1600" dirty="0" err="1"/>
              <a:t>e.e</a:t>
            </a:r>
            <a:r>
              <a:rPr lang="pt-BR" sz="1600" dirty="0"/>
              <a:t>. serviço público</a:t>
            </a:r>
          </a:p>
          <a:p>
            <a:r>
              <a:rPr lang="pt-BR" sz="1600" dirty="0"/>
              <a:t>- 5 anos no cargo</a:t>
            </a:r>
          </a:p>
          <a:p>
            <a:r>
              <a:rPr lang="pt-BR" sz="1600" dirty="0"/>
              <a:t>- Base = última remuneração</a:t>
            </a:r>
          </a:p>
          <a:p>
            <a:r>
              <a:rPr lang="pt-BR" sz="1600" dirty="0"/>
              <a:t>- Reajustamento: paridade</a:t>
            </a:r>
          </a:p>
          <a:p>
            <a:r>
              <a:rPr lang="pt-BR" sz="1600" dirty="0"/>
              <a:t>- Vedou tempo fictício</a:t>
            </a:r>
          </a:p>
          <a:p>
            <a:endParaRPr lang="pt-BR" sz="16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4743FC3-4306-4054-BC0C-574370181461}"/>
              </a:ext>
            </a:extLst>
          </p:cNvPr>
          <p:cNvSpPr txBox="1"/>
          <p:nvPr/>
        </p:nvSpPr>
        <p:spPr>
          <a:xfrm>
            <a:off x="2933915" y="553701"/>
            <a:ext cx="1219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16/12/98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74385338-0704-411B-A0A2-C085CA59C12D}"/>
              </a:ext>
            </a:extLst>
          </p:cNvPr>
          <p:cNvCxnSpPr>
            <a:cxnSpLocks/>
          </p:cNvCxnSpPr>
          <p:nvPr/>
        </p:nvCxnSpPr>
        <p:spPr>
          <a:xfrm>
            <a:off x="6282198" y="994016"/>
            <a:ext cx="19943" cy="36770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67F070D-4179-4C73-955C-B2AFCB24F380}"/>
              </a:ext>
            </a:extLst>
          </p:cNvPr>
          <p:cNvSpPr txBox="1"/>
          <p:nvPr/>
        </p:nvSpPr>
        <p:spPr>
          <a:xfrm>
            <a:off x="11076644" y="700839"/>
            <a:ext cx="1219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12/11/19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56509E1-43D1-4250-AE28-2F701EAFBAB0}"/>
              </a:ext>
            </a:extLst>
          </p:cNvPr>
          <p:cNvSpPr txBox="1"/>
          <p:nvPr/>
        </p:nvSpPr>
        <p:spPr>
          <a:xfrm>
            <a:off x="6308497" y="1054529"/>
            <a:ext cx="32924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- 55/60 anos de idade</a:t>
            </a:r>
          </a:p>
          <a:p>
            <a:r>
              <a:rPr lang="pt-BR" sz="1600" dirty="0"/>
              <a:t>- 30/35 de contribuição</a:t>
            </a:r>
          </a:p>
          <a:p>
            <a:r>
              <a:rPr lang="pt-BR" sz="1600" dirty="0"/>
              <a:t> - 10 anos </a:t>
            </a:r>
            <a:r>
              <a:rPr lang="pt-BR" sz="1600" dirty="0" err="1"/>
              <a:t>e.e</a:t>
            </a:r>
            <a:r>
              <a:rPr lang="pt-BR" sz="1600" dirty="0"/>
              <a:t>. serviço público</a:t>
            </a:r>
          </a:p>
          <a:p>
            <a:r>
              <a:rPr lang="pt-BR" sz="1600" dirty="0"/>
              <a:t>- 5 anos no cargo</a:t>
            </a:r>
          </a:p>
          <a:p>
            <a:r>
              <a:rPr lang="pt-BR" sz="1600" dirty="0"/>
              <a:t>- Base = média</a:t>
            </a:r>
          </a:p>
          <a:p>
            <a:r>
              <a:rPr lang="pt-BR" sz="1600" dirty="0"/>
              <a:t>- Reajustamento: inflação</a:t>
            </a:r>
          </a:p>
          <a:p>
            <a:r>
              <a:rPr lang="pt-BR" sz="1600" dirty="0"/>
              <a:t>- Fim da paridade e integralidade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A4010E-27CD-4809-86FF-D5E57A15F181}"/>
              </a:ext>
            </a:extLst>
          </p:cNvPr>
          <p:cNvSpPr txBox="1"/>
          <p:nvPr/>
        </p:nvSpPr>
        <p:spPr>
          <a:xfrm>
            <a:off x="6248695" y="2822734"/>
            <a:ext cx="26282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- 48/53 anos de idade</a:t>
            </a:r>
          </a:p>
          <a:p>
            <a:r>
              <a:rPr lang="pt-BR" sz="1600" dirty="0"/>
              <a:t>- 30/35 de contribuição</a:t>
            </a:r>
          </a:p>
          <a:p>
            <a:r>
              <a:rPr lang="pt-BR" sz="1600" dirty="0"/>
              <a:t>- 5 anos </a:t>
            </a:r>
            <a:r>
              <a:rPr lang="pt-BR" sz="1600" dirty="0" err="1"/>
              <a:t>e.e</a:t>
            </a:r>
            <a:r>
              <a:rPr lang="pt-BR" sz="1600" dirty="0"/>
              <a:t> no cargo</a:t>
            </a:r>
          </a:p>
          <a:p>
            <a:r>
              <a:rPr lang="pt-BR" sz="1600" dirty="0"/>
              <a:t>- Pedágio de 20%</a:t>
            </a:r>
          </a:p>
          <a:p>
            <a:r>
              <a:rPr lang="pt-BR" sz="1600" dirty="0"/>
              <a:t>- Base = média </a:t>
            </a:r>
          </a:p>
          <a:p>
            <a:r>
              <a:rPr lang="pt-BR" sz="1600" dirty="0"/>
              <a:t>- R</a:t>
            </a:r>
            <a:r>
              <a:rPr lang="pt-BR" sz="1400" dirty="0"/>
              <a:t>edutor de 3,5% ou 5% por ano antecipado aos 55/60</a:t>
            </a:r>
          </a:p>
          <a:p>
            <a:r>
              <a:rPr lang="pt-BR" sz="1600" dirty="0"/>
              <a:t>- Reajustamento: inflação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0805C07-08DC-4758-AA37-575DF2607EFC}"/>
              </a:ext>
            </a:extLst>
          </p:cNvPr>
          <p:cNvSpPr txBox="1"/>
          <p:nvPr/>
        </p:nvSpPr>
        <p:spPr>
          <a:xfrm>
            <a:off x="3588524" y="2856304"/>
            <a:ext cx="2628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- 48/53 anos de idade</a:t>
            </a:r>
          </a:p>
          <a:p>
            <a:r>
              <a:rPr lang="pt-BR" sz="1600" dirty="0"/>
              <a:t>- 30/35 de contribuição</a:t>
            </a:r>
          </a:p>
          <a:p>
            <a:r>
              <a:rPr lang="pt-BR" sz="1600" dirty="0"/>
              <a:t> - 5 anos </a:t>
            </a:r>
            <a:r>
              <a:rPr lang="pt-BR" sz="1600" dirty="0" err="1"/>
              <a:t>e.e</a:t>
            </a:r>
            <a:r>
              <a:rPr lang="pt-BR" sz="1600" dirty="0"/>
              <a:t>. no cargo</a:t>
            </a:r>
          </a:p>
          <a:p>
            <a:r>
              <a:rPr lang="pt-BR" sz="1600" dirty="0"/>
              <a:t>- Pedágio de 20%</a:t>
            </a:r>
          </a:p>
          <a:p>
            <a:r>
              <a:rPr lang="pt-BR" sz="1600" dirty="0"/>
              <a:t>- Base = última remuneração</a:t>
            </a:r>
          </a:p>
          <a:p>
            <a:r>
              <a:rPr lang="pt-BR" sz="1600" dirty="0"/>
              <a:t>- Reajustamento: paridade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6432252-7505-40BC-8DAE-682C4C77DEF3}"/>
              </a:ext>
            </a:extLst>
          </p:cNvPr>
          <p:cNvSpPr txBox="1"/>
          <p:nvPr/>
        </p:nvSpPr>
        <p:spPr>
          <a:xfrm>
            <a:off x="9007792" y="3075495"/>
            <a:ext cx="28128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- Idade + TC = Fórmula 85/95</a:t>
            </a:r>
          </a:p>
          <a:p>
            <a:r>
              <a:rPr lang="pt-BR" sz="1600" dirty="0"/>
              <a:t>- 25 </a:t>
            </a:r>
            <a:r>
              <a:rPr lang="pt-BR" sz="1600" dirty="0" err="1"/>
              <a:t>e.e</a:t>
            </a:r>
            <a:r>
              <a:rPr lang="pt-BR" sz="1600" dirty="0"/>
              <a:t>. serviço público</a:t>
            </a:r>
          </a:p>
          <a:p>
            <a:r>
              <a:rPr lang="pt-BR" sz="1600" dirty="0"/>
              <a:t>- 15 anos na carreira</a:t>
            </a:r>
          </a:p>
          <a:p>
            <a:r>
              <a:rPr lang="pt-BR" sz="1600" dirty="0"/>
              <a:t>- 5 anos no cargo</a:t>
            </a:r>
          </a:p>
          <a:p>
            <a:r>
              <a:rPr lang="pt-BR" sz="1600" dirty="0"/>
              <a:t>- Base = última remuneração</a:t>
            </a:r>
          </a:p>
          <a:p>
            <a:r>
              <a:rPr lang="pt-BR" sz="1600" dirty="0"/>
              <a:t>- Reajustamento: paridade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6C8B604-3570-4346-842C-7CAB0ABA37FF}"/>
              </a:ext>
            </a:extLst>
          </p:cNvPr>
          <p:cNvSpPr txBox="1"/>
          <p:nvPr/>
        </p:nvSpPr>
        <p:spPr>
          <a:xfrm>
            <a:off x="6351021" y="5206847"/>
            <a:ext cx="28128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- 55/60 anos de idade</a:t>
            </a:r>
          </a:p>
          <a:p>
            <a:r>
              <a:rPr lang="pt-BR" sz="1600" dirty="0"/>
              <a:t>- 30/35 de contribuição</a:t>
            </a:r>
          </a:p>
          <a:p>
            <a:r>
              <a:rPr lang="pt-BR" sz="1600" dirty="0"/>
              <a:t> - 10 anos </a:t>
            </a:r>
            <a:r>
              <a:rPr lang="pt-BR" sz="1600" dirty="0" err="1"/>
              <a:t>e.e</a:t>
            </a:r>
            <a:r>
              <a:rPr lang="pt-BR" sz="1600" dirty="0"/>
              <a:t>. serviço público</a:t>
            </a:r>
          </a:p>
          <a:p>
            <a:r>
              <a:rPr lang="pt-BR" sz="1600" dirty="0"/>
              <a:t>- 5 anos no cargo</a:t>
            </a:r>
          </a:p>
          <a:p>
            <a:r>
              <a:rPr lang="pt-BR" sz="1600" dirty="0"/>
              <a:t>- Base = última remuneração</a:t>
            </a:r>
          </a:p>
          <a:p>
            <a:r>
              <a:rPr lang="pt-BR" sz="1600" dirty="0"/>
              <a:t>- Reajustamento: paridade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942E0952-9D78-4BFE-AA2E-0C8BA5350FF5}"/>
              </a:ext>
            </a:extLst>
          </p:cNvPr>
          <p:cNvCxnSpPr>
            <a:cxnSpLocks/>
          </p:cNvCxnSpPr>
          <p:nvPr/>
        </p:nvCxnSpPr>
        <p:spPr>
          <a:xfrm flipH="1">
            <a:off x="6256818" y="5189727"/>
            <a:ext cx="26535" cy="15474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3DB338D-584C-421A-96C8-22057CD7C941}"/>
              </a:ext>
            </a:extLst>
          </p:cNvPr>
          <p:cNvSpPr txBox="1"/>
          <p:nvPr/>
        </p:nvSpPr>
        <p:spPr>
          <a:xfrm>
            <a:off x="5676018" y="4791304"/>
            <a:ext cx="121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EC 41/03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BFBDF9F-EE0D-4CDC-BB1E-3A548CEF0557}"/>
              </a:ext>
            </a:extLst>
          </p:cNvPr>
          <p:cNvSpPr txBox="1"/>
          <p:nvPr/>
        </p:nvSpPr>
        <p:spPr>
          <a:xfrm>
            <a:off x="2933689" y="4811781"/>
            <a:ext cx="121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EC 20/98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C5557D0-420F-46ED-95ED-010A0E299D07}"/>
              </a:ext>
            </a:extLst>
          </p:cNvPr>
          <p:cNvSpPr txBox="1"/>
          <p:nvPr/>
        </p:nvSpPr>
        <p:spPr>
          <a:xfrm>
            <a:off x="9660621" y="2792123"/>
            <a:ext cx="117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EC 47/05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069E341-297B-4CCD-AB75-D929627556C0}"/>
              </a:ext>
            </a:extLst>
          </p:cNvPr>
          <p:cNvSpPr txBox="1"/>
          <p:nvPr/>
        </p:nvSpPr>
        <p:spPr>
          <a:xfrm>
            <a:off x="7808706" y="3556253"/>
            <a:ext cx="7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00"/>
                </a:solidFill>
              </a:rPr>
              <a:t>Art. 2º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28D058D-831E-44AD-B359-CC1482430B65}"/>
              </a:ext>
            </a:extLst>
          </p:cNvPr>
          <p:cNvSpPr txBox="1"/>
          <p:nvPr/>
        </p:nvSpPr>
        <p:spPr>
          <a:xfrm>
            <a:off x="4258122" y="781505"/>
            <a:ext cx="1145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00"/>
                </a:solidFill>
              </a:rPr>
              <a:t>Art. 40, CR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48A0504-3571-43D6-8A6F-DA0E373E310A}"/>
              </a:ext>
            </a:extLst>
          </p:cNvPr>
          <p:cNvSpPr txBox="1"/>
          <p:nvPr/>
        </p:nvSpPr>
        <p:spPr>
          <a:xfrm>
            <a:off x="7184916" y="778665"/>
            <a:ext cx="1145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00"/>
                </a:solidFill>
              </a:rPr>
              <a:t>Art. 40, CR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B7EF185F-1DCE-4F66-B101-8605CD04B041}"/>
              </a:ext>
            </a:extLst>
          </p:cNvPr>
          <p:cNvSpPr txBox="1"/>
          <p:nvPr/>
        </p:nvSpPr>
        <p:spPr>
          <a:xfrm>
            <a:off x="11050415" y="3822790"/>
            <a:ext cx="788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00"/>
                </a:solidFill>
              </a:rPr>
              <a:t>Art. 3º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3EDEEDF-1273-422B-A371-0D4BDE69BB7E}"/>
              </a:ext>
            </a:extLst>
          </p:cNvPr>
          <p:cNvSpPr txBox="1"/>
          <p:nvPr/>
        </p:nvSpPr>
        <p:spPr>
          <a:xfrm>
            <a:off x="5319470" y="3888300"/>
            <a:ext cx="950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00"/>
                </a:solidFill>
              </a:rPr>
              <a:t>Art. 8º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3AB8C62-A4C5-45DF-AA36-B26BCDDEF6D7}"/>
              </a:ext>
            </a:extLst>
          </p:cNvPr>
          <p:cNvSpPr txBox="1"/>
          <p:nvPr/>
        </p:nvSpPr>
        <p:spPr>
          <a:xfrm>
            <a:off x="1605550" y="778865"/>
            <a:ext cx="1145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00"/>
                </a:solidFill>
              </a:rPr>
              <a:t>Art. 40, CR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C721A089-ECBA-46AC-82FC-1F5F7A5F6C00}"/>
              </a:ext>
            </a:extLst>
          </p:cNvPr>
          <p:cNvSpPr txBox="1"/>
          <p:nvPr/>
        </p:nvSpPr>
        <p:spPr>
          <a:xfrm>
            <a:off x="9139370" y="5653123"/>
            <a:ext cx="1019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00"/>
                </a:solidFill>
              </a:rPr>
              <a:t>Art. 6º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30FA0320-3D21-4825-875F-A5344B64F2D1}"/>
              </a:ext>
            </a:extLst>
          </p:cNvPr>
          <p:cNvCxnSpPr>
            <a:cxnSpLocks/>
          </p:cNvCxnSpPr>
          <p:nvPr/>
        </p:nvCxnSpPr>
        <p:spPr>
          <a:xfrm flipH="1">
            <a:off x="11714177" y="1070171"/>
            <a:ext cx="59698" cy="36392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5DF3E1E-5FD3-49BD-86E4-3002D4FC7C8E}"/>
              </a:ext>
            </a:extLst>
          </p:cNvPr>
          <p:cNvSpPr txBox="1"/>
          <p:nvPr/>
        </p:nvSpPr>
        <p:spPr>
          <a:xfrm>
            <a:off x="5745151" y="736875"/>
            <a:ext cx="1219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31/12/03</a:t>
            </a:r>
          </a:p>
        </p:txBody>
      </p:sp>
    </p:spTree>
    <p:extLst>
      <p:ext uri="{BB962C8B-B14F-4D97-AF65-F5344CB8AC3E}">
        <p14:creationId xmlns:p14="http://schemas.microsoft.com/office/powerpoint/2010/main" val="186678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6F9E49-4B4F-4DD4-8348-277EFEFAE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Emenda Constitucional 103/2019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1BA758-9039-4CB3-A833-16AAE33336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97293" y="4806597"/>
            <a:ext cx="8976724" cy="1739978"/>
          </a:xfrm>
        </p:spPr>
        <p:txBody>
          <a:bodyPr>
            <a:normAutofit/>
          </a:bodyPr>
          <a:lstStyle/>
          <a:p>
            <a:r>
              <a:rPr lang="pt-BR" sz="2800" dirty="0"/>
              <a:t>Desconstitucionalização das regras previdenciárias;</a:t>
            </a:r>
          </a:p>
          <a:p>
            <a:r>
              <a:rPr lang="pt-BR" sz="2800" dirty="0"/>
              <a:t>Autonomia legislativa para os entes federativos;</a:t>
            </a:r>
          </a:p>
          <a:p>
            <a:r>
              <a:rPr lang="pt-BR" sz="2800" dirty="0"/>
              <a:t>Comandos a serem seguidos pelos entes federados.</a:t>
            </a:r>
          </a:p>
          <a:p>
            <a:endParaRPr lang="pt-BR" dirty="0"/>
          </a:p>
        </p:txBody>
      </p:sp>
      <p:pic>
        <p:nvPicPr>
          <p:cNvPr id="4" name="Picture 2" descr="Os servidores estaduais e a Reforma da Previdência – SINJUS MG">
            <a:extLst>
              <a:ext uri="{FF2B5EF4-FFF2-40B4-BE49-F238E27FC236}">
                <a16:creationId xmlns:a16="http://schemas.microsoft.com/office/drawing/2014/main" id="{6669FABC-3624-4B1A-904D-FDA60B8EF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004" y="1628983"/>
            <a:ext cx="6384547" cy="274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099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073A9E-ECE1-410D-8268-ECA808ABA2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596348"/>
            <a:ext cx="10394707" cy="569843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2600" dirty="0"/>
              <a:t>A reforma do sistema de previdência social decorrente da Emenda Constitucional (EC) nº 103, de 12.11.2019, prescreve um conjunto de regras </a:t>
            </a:r>
            <a:r>
              <a:rPr lang="pt-BR" sz="2600" b="1" dirty="0"/>
              <a:t>aplicável a todos os entes da Federação</a:t>
            </a:r>
            <a:r>
              <a:rPr lang="pt-BR" sz="2600" dirty="0"/>
              <a:t>, outro conjunto </a:t>
            </a:r>
            <a:r>
              <a:rPr lang="pt-BR" sz="2600" b="1" dirty="0"/>
              <a:t>aplicável somente à União Federal</a:t>
            </a:r>
            <a:r>
              <a:rPr lang="pt-BR" sz="2600" dirty="0"/>
              <a:t>, e, por fim, disposições específicas para os entes subnacionais, isto é, </a:t>
            </a:r>
            <a:r>
              <a:rPr lang="pt-BR" sz="2600" b="1" dirty="0"/>
              <a:t>aplicáveis somente aos Estados, ao Distrito Federal e aos Municípios</a:t>
            </a:r>
            <a:r>
              <a:rPr lang="pt-BR" sz="2600" dirty="0"/>
              <a:t>.</a:t>
            </a:r>
          </a:p>
          <a:p>
            <a:pPr algn="just"/>
            <a:endParaRPr lang="pt-BR" sz="2600" dirty="0"/>
          </a:p>
          <a:p>
            <a:pPr algn="l"/>
            <a:r>
              <a:rPr lang="pt-BR" sz="2600" dirty="0"/>
              <a:t>Segundo a lição clássica de José Afonso da Silva:</a:t>
            </a:r>
          </a:p>
          <a:p>
            <a:pPr lvl="1"/>
            <a:r>
              <a:rPr lang="pt-BR" sz="2600" dirty="0"/>
              <a:t>(a) normas de eficácia plena e aplicabilidade imediata;</a:t>
            </a:r>
          </a:p>
          <a:p>
            <a:pPr lvl="1"/>
            <a:r>
              <a:rPr lang="pt-BR" sz="2600" dirty="0"/>
              <a:t>(b) normas de eficácia contida e aplicabilidade imediata; e</a:t>
            </a:r>
          </a:p>
          <a:p>
            <a:pPr lvl="1"/>
            <a:r>
              <a:rPr lang="pt-BR" sz="2600" dirty="0"/>
              <a:t>(c) normas de eficácia limitada, não autoaplicável, e dependente de complementação legislativa (aplicabilidade diferida).</a:t>
            </a:r>
          </a:p>
          <a:p>
            <a:pPr algn="l"/>
            <a:endParaRPr lang="pt-BR" sz="2600" dirty="0"/>
          </a:p>
          <a:p>
            <a:pPr algn="l"/>
            <a:r>
              <a:rPr lang="pt-BR" sz="2600" dirty="0"/>
              <a:t>Vide Nota Técnica SEI nº 12212/2019/ME</a:t>
            </a:r>
          </a:p>
        </p:txBody>
      </p:sp>
    </p:spTree>
    <p:extLst>
      <p:ext uri="{BB962C8B-B14F-4D97-AF65-F5344CB8AC3E}">
        <p14:creationId xmlns:p14="http://schemas.microsoft.com/office/powerpoint/2010/main" val="3990464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C766BA-82CC-49DA-A7F5-D4992A021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319314"/>
            <a:ext cx="11070771" cy="628468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t-BR" dirty="0"/>
              <a:t>Exemplos:</a:t>
            </a:r>
          </a:p>
          <a:p>
            <a:pPr marL="0" indent="0" algn="just">
              <a:buNone/>
            </a:pPr>
            <a:r>
              <a:rPr lang="pt-BR" dirty="0"/>
              <a:t>Normas de eficácia </a:t>
            </a:r>
            <a:r>
              <a:rPr lang="pt-BR" dirty="0">
                <a:solidFill>
                  <a:srgbClr val="FF0000"/>
                </a:solidFill>
              </a:rPr>
              <a:t>plena</a:t>
            </a:r>
            <a:r>
              <a:rPr lang="pt-BR" dirty="0"/>
              <a:t> e aplicabilidade </a:t>
            </a:r>
            <a:r>
              <a:rPr lang="pt-BR" dirty="0">
                <a:solidFill>
                  <a:srgbClr val="FF0000"/>
                </a:solidFill>
              </a:rPr>
              <a:t>imediata</a:t>
            </a:r>
            <a:r>
              <a:rPr lang="pt-BR" dirty="0"/>
              <a:t>:</a:t>
            </a:r>
          </a:p>
          <a:p>
            <a:pPr marL="0" indent="0" algn="just">
              <a:buNone/>
            </a:pPr>
            <a:r>
              <a:rPr lang="pt-BR" dirty="0"/>
              <a:t>Art. 4º [...] § 9º Aplicam-se às aposentadorias dos servidores dos Estados, do Distrito Federal e dos Municípios as normas constitucionais e infraconstitucionais anteriores à data de entrada em vigor desta Emenda Constitucional, enquanto não promovidas alterações na legislação interna relacionada ao respectivo regime próprio de previdência social.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Normas de </a:t>
            </a:r>
            <a:r>
              <a:rPr lang="pt-BR" dirty="0">
                <a:solidFill>
                  <a:srgbClr val="FF0000"/>
                </a:solidFill>
              </a:rPr>
              <a:t>eficácia contida</a:t>
            </a:r>
            <a:r>
              <a:rPr lang="pt-BR" dirty="0"/>
              <a:t>: </a:t>
            </a:r>
          </a:p>
          <a:p>
            <a:pPr marL="0" indent="0" algn="just">
              <a:buNone/>
            </a:pPr>
            <a:r>
              <a:rPr lang="pt-BR" dirty="0"/>
              <a:t>Art. 40. [...] § 19. Observados critérios a serem estabelecidos em lei do respectivo ente federativo, o servidor titular de cargo efetivo que tenha completado as exigências para a aposentadoria voluntária e que opte por permanecer em atividade poderá fazer jus a um abono de permanência equivalente, no máximo, ao valor da sua contribuição previdenciária, até completar a idade para aposentadoria compulsória.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Normas de </a:t>
            </a:r>
            <a:r>
              <a:rPr lang="pt-BR" dirty="0">
                <a:solidFill>
                  <a:srgbClr val="FF0000"/>
                </a:solidFill>
              </a:rPr>
              <a:t>eficácia limitada</a:t>
            </a:r>
            <a:r>
              <a:rPr lang="pt-BR" dirty="0"/>
              <a:t>: </a:t>
            </a:r>
          </a:p>
          <a:p>
            <a:pPr marL="0" indent="0" algn="just">
              <a:buNone/>
            </a:pPr>
            <a:r>
              <a:rPr lang="pt-BR" sz="2100" dirty="0"/>
              <a:t>Art. 40. [...] § 7º Observado o disposto no § 2º do art. 201 quando se tratar da única fonte de renda formal auferida pelo dependente, o benefício de pensão por morte será concedido nos termos de lei do respectivo ente federativo, a qual tratará de forma diferenciada a hipótese de morte dos servidores de que trata o § 4º-B decorrente de agressão sofrida no exercício ou em razão da função..</a:t>
            </a:r>
          </a:p>
        </p:txBody>
      </p:sp>
    </p:spTree>
    <p:extLst>
      <p:ext uri="{BB962C8B-B14F-4D97-AF65-F5344CB8AC3E}">
        <p14:creationId xmlns:p14="http://schemas.microsoft.com/office/powerpoint/2010/main" val="4287055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698257-C4C8-4D14-AF5D-C6CE1D20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Diferenciação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6E918221-C5A1-4AF7-84DE-D2E7E05B433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85550451"/>
              </p:ext>
            </p:extLst>
          </p:nvPr>
        </p:nvGraphicFramePr>
        <p:xfrm>
          <a:off x="685800" y="1590262"/>
          <a:ext cx="11188148" cy="4479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2649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6F4F44-C190-47EB-839E-9FF326B41E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1113182"/>
            <a:ext cx="5198163" cy="5406886"/>
          </a:xfrm>
          <a:solidFill>
            <a:schemeClr val="bg1"/>
          </a:solidFill>
          <a:ln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pt-BR" sz="3600" b="1" dirty="0">
                <a:solidFill>
                  <a:srgbClr val="FF0000"/>
                </a:solidFill>
              </a:rPr>
              <a:t>Regras de transição</a:t>
            </a:r>
          </a:p>
          <a:p>
            <a:pPr algn="ctr"/>
            <a:endParaRPr lang="pt-BR" dirty="0"/>
          </a:p>
          <a:p>
            <a:pPr marL="0" indent="0" algn="just">
              <a:buNone/>
            </a:pPr>
            <a:r>
              <a:rPr lang="pt-BR" sz="2200" dirty="0" err="1"/>
              <a:t>Ex</a:t>
            </a:r>
            <a:r>
              <a:rPr lang="pt-BR" sz="2200" dirty="0"/>
              <a:t>: O servidor público federal que tenha ingressado no serviço público em cargo efetivo até a data de entrada em vigor desta Emenda Constitucional poderá aposentar-se voluntariamente quando preencher, cumulativamente, os seguintes requisitos: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4956626B-5DD6-4344-A07A-F686E248FB88}"/>
              </a:ext>
            </a:extLst>
          </p:cNvPr>
          <p:cNvSpPr txBox="1">
            <a:spLocks/>
          </p:cNvSpPr>
          <p:nvPr/>
        </p:nvSpPr>
        <p:spPr>
          <a:xfrm>
            <a:off x="6308039" y="1113184"/>
            <a:ext cx="5486396" cy="540688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pt-BR" sz="7600" b="1" dirty="0">
                <a:solidFill>
                  <a:srgbClr val="FF0000"/>
                </a:solidFill>
              </a:rPr>
              <a:t>Regras transitórias</a:t>
            </a:r>
          </a:p>
          <a:p>
            <a:endParaRPr lang="pt-BR" dirty="0"/>
          </a:p>
          <a:p>
            <a:pPr marL="0" indent="0" algn="just">
              <a:buNone/>
            </a:pPr>
            <a:r>
              <a:rPr lang="pt-BR" sz="4400" dirty="0"/>
              <a:t>Ex. </a:t>
            </a:r>
            <a:r>
              <a:rPr lang="pt-BR" sz="4400" b="1" dirty="0"/>
              <a:t>Até que lei discipline o cálculo dos benefícios do regime próprio de previdência social da União </a:t>
            </a:r>
            <a:r>
              <a:rPr lang="pt-BR" sz="4400" dirty="0"/>
              <a:t>e do Regime Geral de Previdência Social, será utilizada a média aritmética simples dos salários de contribuição e das remunerações adotados como base para contribuições a regime próprio de previdência social e ao Regime Geral de Previdência Social, ou como base para contribuições decorrentes das atividades militares de que tratam os </a:t>
            </a:r>
            <a:r>
              <a:rPr lang="pt-BR" sz="4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arts</a:t>
            </a:r>
            <a:r>
              <a:rPr lang="pt-BR" sz="4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42</a:t>
            </a:r>
            <a:r>
              <a:rPr lang="pt-BR" sz="4400" dirty="0"/>
              <a:t> e </a:t>
            </a:r>
            <a:r>
              <a:rPr lang="pt-BR" sz="4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142 da Constituição Federal</a:t>
            </a:r>
            <a:r>
              <a:rPr lang="pt-BR" sz="4400" dirty="0"/>
              <a:t>, atualizados monetariamente, correspondentes a 100% (cem por cento) do período contributivo desde a competência julho de 1994 ou desde o início da contribuição, se posterior àquela competência.</a:t>
            </a:r>
          </a:p>
        </p:txBody>
      </p:sp>
    </p:spTree>
    <p:extLst>
      <p:ext uri="{BB962C8B-B14F-4D97-AF65-F5344CB8AC3E}">
        <p14:creationId xmlns:p14="http://schemas.microsoft.com/office/powerpoint/2010/main" val="1837852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60D027-BD12-4F6C-B617-158832265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357" y="224396"/>
            <a:ext cx="9601200" cy="888787"/>
          </a:xfrm>
        </p:spPr>
        <p:txBody>
          <a:bodyPr/>
          <a:lstStyle/>
          <a:p>
            <a:r>
              <a:rPr lang="pt-BR" dirty="0"/>
              <a:t>Reforma da Previdência nos Municípios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3F76A38-0C3E-4820-8129-0184F0E58C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6" t="5287" r="16730" b="17672"/>
          <a:stretch/>
        </p:blipFill>
        <p:spPr>
          <a:xfrm>
            <a:off x="1575759" y="1025706"/>
            <a:ext cx="9040482" cy="575896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A58A689-EFC9-4180-ABF4-9D62E6A06B0E}"/>
              </a:ext>
            </a:extLst>
          </p:cNvPr>
          <p:cNvSpPr txBox="1"/>
          <p:nvPr/>
        </p:nvSpPr>
        <p:spPr>
          <a:xfrm>
            <a:off x="2188415" y="3425463"/>
            <a:ext cx="7815169" cy="9594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5428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2AB60-2156-42E5-9977-06BC5D33A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63387"/>
            <a:ext cx="10976112" cy="1485900"/>
          </a:xfrm>
        </p:spPr>
        <p:txBody>
          <a:bodyPr/>
          <a:lstStyle/>
          <a:p>
            <a:pPr algn="ctr"/>
            <a:r>
              <a:rPr lang="pt-BR" dirty="0"/>
              <a:t>Reforma Municipal - Previsão em normativos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69796A-1315-4F76-8FFE-F8B9D7F56F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749287"/>
            <a:ext cx="10976113" cy="4704522"/>
          </a:xfrm>
        </p:spPr>
        <p:txBody>
          <a:bodyPr>
            <a:normAutofit lnSpcReduction="10000"/>
          </a:bodyPr>
          <a:lstStyle/>
          <a:p>
            <a:pPr marL="0" indent="0" algn="just">
              <a:spcAft>
                <a:spcPts val="1000"/>
              </a:spcAft>
              <a:buNone/>
            </a:pPr>
            <a:r>
              <a:rPr lang="pt-BR" sz="2400" b="0" i="0" dirty="0">
                <a:solidFill>
                  <a:srgbClr val="000000"/>
                </a:solidFill>
                <a:effectLst/>
                <a:latin typeface="+mj-lt"/>
              </a:rPr>
              <a:t>Art. 40. O regime próprio de previdência social dos servidores titulares de cargos efetivos terá caráter contributivo e solidário, mediante contribuição do respectivo ente federativo, de servidores ativos, de aposentados e de pensionistas, observados critérios que preservem o equilíbrio financeiro e atuarial.          </a:t>
            </a:r>
          </a:p>
          <a:p>
            <a:pPr marL="0" indent="0" algn="just">
              <a:spcAft>
                <a:spcPts val="1000"/>
              </a:spcAft>
              <a:buNone/>
            </a:pPr>
            <a:r>
              <a:rPr lang="pt-BR" sz="2400" b="0" i="0" dirty="0">
                <a:solidFill>
                  <a:srgbClr val="000000"/>
                </a:solidFill>
                <a:effectLst/>
                <a:latin typeface="+mj-lt"/>
              </a:rPr>
              <a:t>§ 1º O servidor abrangido por regime próprio de previdência social será aposentado:</a:t>
            </a:r>
          </a:p>
          <a:p>
            <a:pPr marL="0" indent="0" algn="just">
              <a:spcAft>
                <a:spcPts val="1000"/>
              </a:spcAft>
              <a:buNone/>
            </a:pPr>
            <a:r>
              <a:rPr lang="pt-BR" sz="2400" b="0" i="0" dirty="0">
                <a:solidFill>
                  <a:srgbClr val="000000"/>
                </a:solidFill>
                <a:effectLst/>
                <a:latin typeface="+mj-lt"/>
              </a:rPr>
              <a:t>III - no âmbito da União, aos 62 (sessenta e dois) anos de idade, se mulher, e aos 65 (sessenta e cinco) anos de idade, se homem, e, no âmbito dos Estados, do Distrito Federal e dos </a:t>
            </a:r>
            <a:r>
              <a:rPr lang="pt-BR" sz="2400" b="1" i="0" u="sng" dirty="0">
                <a:solidFill>
                  <a:srgbClr val="000000"/>
                </a:solidFill>
                <a:effectLst/>
                <a:latin typeface="+mj-lt"/>
              </a:rPr>
              <a:t>Municípios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pt-BR" sz="2400" b="1" i="0" u="sng" dirty="0">
                <a:solidFill>
                  <a:srgbClr val="000000"/>
                </a:solidFill>
                <a:effectLst/>
                <a:latin typeface="+mj-lt"/>
              </a:rPr>
              <a:t>na idade mínima estabelecida mediante emenda às respectivas Constituições e Leis Orgânicas, observados o tempo de contribuição e os demais requisitos estabelecidos em lei complementar do respectivo ente federativo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+mj-lt"/>
              </a:rPr>
              <a:t>.</a:t>
            </a:r>
            <a:endParaRPr lang="pt-B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0439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E62BDD-F7EA-4828-A1B4-FAE78F4880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6372" y="3119856"/>
            <a:ext cx="10394707" cy="3441778"/>
          </a:xfrm>
          <a:solidFill>
            <a:schemeClr val="bg1"/>
          </a:solidFill>
          <a:ln>
            <a:solidFill>
              <a:srgbClr val="0070C0"/>
            </a:solidFill>
          </a:ln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400" b="0" i="0" u="none" strike="noStrike" baseline="0" dirty="0">
                <a:latin typeface="+mj-lt"/>
              </a:rPr>
              <a:t>Para contornar a não autoexecutoriedade da norma do inciso III do § 1º do art. 40 da Constituição, e a ausência de disposições transitórias para os entes subnacionais, o Poder Constituinte Reformador resolveu recepcionar expressamente as normas constitucionais e infraconstitucionais anteriores à entrada em vigor dessa Emenda, assegurando-lhes a continuidade da vigência em face dos Estados, do Distrito Federal e dos Municípios, </a:t>
            </a:r>
            <a:r>
              <a:rPr lang="pt-BR" sz="2400" b="1" i="0" u="none" strike="noStrike" baseline="0" dirty="0">
                <a:latin typeface="+mj-lt"/>
              </a:rPr>
              <a:t>com eficácia plena e aplicabilidade imediata</a:t>
            </a:r>
            <a:r>
              <a:rPr lang="pt-BR" sz="2400" b="0" i="0" u="none" strike="noStrike" baseline="0" dirty="0">
                <a:latin typeface="+mj-lt"/>
              </a:rPr>
              <a:t>, embora as tenha recebido por prazo certo, isto é, até que sejam promovidas alterações na legislação destes entes subnacionais referente aos respectivos regimes próprios, quando então a </a:t>
            </a:r>
            <a:r>
              <a:rPr lang="pt-BR" sz="2400" b="1" i="0" u="none" strike="noStrike" baseline="0" dirty="0">
                <a:latin typeface="+mj-lt"/>
              </a:rPr>
              <a:t>sua eficácia estará exaurida.</a:t>
            </a:r>
            <a:endParaRPr lang="pt-BR" sz="2800" b="1" dirty="0">
              <a:latin typeface="+mj-lt"/>
            </a:endParaRP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7EC9BFE4-2755-4F6E-B7FB-DDC515013F36}"/>
              </a:ext>
            </a:extLst>
          </p:cNvPr>
          <p:cNvSpPr txBox="1">
            <a:spLocks/>
          </p:cNvSpPr>
          <p:nvPr/>
        </p:nvSpPr>
        <p:spPr>
          <a:xfrm>
            <a:off x="1136373" y="335092"/>
            <a:ext cx="10394707" cy="2441238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Franklin Gothic Book" panose="020B0503020102020204" pitchFamily="34" charset="0"/>
              <a:buNone/>
            </a:pPr>
            <a:r>
              <a:rPr lang="pt-BR" sz="2800" b="1" dirty="0">
                <a:solidFill>
                  <a:srgbClr val="FF0000"/>
                </a:solidFill>
                <a:latin typeface="+mj-lt"/>
              </a:rPr>
              <a:t>Como está sendo a aplicação das normas previdenciárias para o município que ainda não promoveu alteração na sua legislação?</a:t>
            </a:r>
          </a:p>
          <a:p>
            <a:pPr marL="0" indent="0" algn="just">
              <a:buFont typeface="Franklin Gothic Book" panose="020B0503020102020204" pitchFamily="34" charset="0"/>
              <a:buNone/>
            </a:pPr>
            <a:r>
              <a:rPr lang="pt-BR" sz="2400" b="0" i="0" dirty="0">
                <a:solidFill>
                  <a:srgbClr val="000000"/>
                </a:solidFill>
                <a:effectLst/>
                <a:latin typeface="+mj-lt"/>
              </a:rPr>
              <a:t>Art. 4º, § 9º Aplicam-se às aposentadorias dos servidores dos Estados, do Distrito Federal e dos Municípios as normas constitucionais e infraconstitucionais anteriores à data de entrada em vigor desta Emenda Constitucional, enquanto não promovidas alterações na legislação interna relacionada ao respectivo regime próprio de previdência social.</a:t>
            </a:r>
            <a:endParaRPr lang="pt-BR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3891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48A9CC-2339-4EE3-8E33-7DB6C466F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758" y="212233"/>
            <a:ext cx="9601200" cy="1485900"/>
          </a:xfrm>
        </p:spPr>
        <p:txBody>
          <a:bodyPr/>
          <a:lstStyle/>
          <a:p>
            <a:pPr algn="ctr"/>
            <a:r>
              <a:rPr lang="pt-BR" dirty="0"/>
              <a:t>Previsão em normativos para os Municípios – Aposentadoria Voluntária</a:t>
            </a:r>
          </a:p>
        </p:txBody>
      </p:sp>
      <p:sp>
        <p:nvSpPr>
          <p:cNvPr id="4" name="Retângulo: Cantos Arredondados 3" descr="Idad">
            <a:extLst>
              <a:ext uri="{FF2B5EF4-FFF2-40B4-BE49-F238E27FC236}">
                <a16:creationId xmlns:a16="http://schemas.microsoft.com/office/drawing/2014/main" id="{39C23D4A-65D3-4731-B6C1-995FDCD75C20}"/>
              </a:ext>
            </a:extLst>
          </p:cNvPr>
          <p:cNvSpPr/>
          <p:nvPr/>
        </p:nvSpPr>
        <p:spPr>
          <a:xfrm>
            <a:off x="1371600" y="1717813"/>
            <a:ext cx="3843131" cy="16830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chemeClr val="accent5">
                    <a:lumMod val="50000"/>
                  </a:schemeClr>
                </a:solidFill>
              </a:rPr>
              <a:t>Idade Mínima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1E6A0E7-03B4-4B82-A7E1-D54A80387635}"/>
              </a:ext>
            </a:extLst>
          </p:cNvPr>
          <p:cNvSpPr/>
          <p:nvPr/>
        </p:nvSpPr>
        <p:spPr>
          <a:xfrm>
            <a:off x="1371600" y="4056822"/>
            <a:ext cx="3843131" cy="16830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chemeClr val="accent5">
                    <a:lumMod val="50000"/>
                  </a:schemeClr>
                </a:solidFill>
              </a:rPr>
              <a:t>Tempo de contribuição e demais requisitos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1162F0B-A592-4FD4-8902-8B262D65D39E}"/>
              </a:ext>
            </a:extLst>
          </p:cNvPr>
          <p:cNvSpPr/>
          <p:nvPr/>
        </p:nvSpPr>
        <p:spPr>
          <a:xfrm>
            <a:off x="7149547" y="4056822"/>
            <a:ext cx="3930960" cy="16830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chemeClr val="accent5">
                    <a:lumMod val="50000"/>
                  </a:schemeClr>
                </a:solidFill>
              </a:rPr>
              <a:t>Lei Complementar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9BB5C5B-4B91-4DA5-ACEC-117C21EBBB54}"/>
              </a:ext>
            </a:extLst>
          </p:cNvPr>
          <p:cNvSpPr/>
          <p:nvPr/>
        </p:nvSpPr>
        <p:spPr>
          <a:xfrm>
            <a:off x="7149547" y="1724007"/>
            <a:ext cx="3930959" cy="16830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chemeClr val="accent5">
                    <a:lumMod val="50000"/>
                  </a:schemeClr>
                </a:solidFill>
              </a:rPr>
              <a:t>Lei Orgânica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48626345-F1F5-4F40-AB77-7CAA6B659BFA}"/>
              </a:ext>
            </a:extLst>
          </p:cNvPr>
          <p:cNvSpPr/>
          <p:nvPr/>
        </p:nvSpPr>
        <p:spPr>
          <a:xfrm>
            <a:off x="5711280" y="2357428"/>
            <a:ext cx="1094118" cy="5673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638D64D3-21A6-4B77-9AD6-706317A73FBE}"/>
              </a:ext>
            </a:extLst>
          </p:cNvPr>
          <p:cNvSpPr/>
          <p:nvPr/>
        </p:nvSpPr>
        <p:spPr>
          <a:xfrm>
            <a:off x="5635080" y="4686301"/>
            <a:ext cx="1094118" cy="5673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18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E6C89B3-CDDC-4462-BF35-930FF707D6D4}"/>
              </a:ext>
            </a:extLst>
          </p:cNvPr>
          <p:cNvSpPr/>
          <p:nvPr/>
        </p:nvSpPr>
        <p:spPr>
          <a:xfrm>
            <a:off x="761412" y="685799"/>
            <a:ext cx="3401169" cy="57680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/>
              <a:t>Lei Orgânica</a:t>
            </a:r>
          </a:p>
          <a:p>
            <a:pPr algn="ctr"/>
            <a:endParaRPr lang="pt-BR" dirty="0"/>
          </a:p>
          <a:p>
            <a:pPr algn="ctr"/>
            <a:r>
              <a:rPr lang="pt-BR" b="0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As leis orgânicas são normas que regulam a vida pública na cidade, sempre respeitando a Constituição Federal e a Constituição do Estado. A lei orgânica age como uma 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Constituição Municipal, 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sendo considerada 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a lei mais importante que rege os municípios e o Distrito Federal.</a:t>
            </a:r>
          </a:p>
          <a:p>
            <a:pPr algn="ctr"/>
            <a:endParaRPr lang="pt-BR" b="1" dirty="0">
              <a:solidFill>
                <a:srgbClr val="333333"/>
              </a:solidFill>
              <a:latin typeface="Open Sans" panose="020B0604020202020204" pitchFamily="34" charset="0"/>
            </a:endParaRPr>
          </a:p>
          <a:p>
            <a:pPr algn="ctr"/>
            <a:r>
              <a:rPr lang="pt-BR" b="1" dirty="0">
                <a:solidFill>
                  <a:srgbClr val="333333"/>
                </a:solidFill>
                <a:latin typeface="Open Sans" panose="020B0604020202020204" pitchFamily="34" charset="0"/>
              </a:rPr>
              <a:t>Votada em dois turnos, com interstício mínimo de 10 dias, e aprovada por dois turnos pelos membros da Câmara Municipal</a:t>
            </a:r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CE7458D-0D10-4524-8166-35C6588C8BDA}"/>
              </a:ext>
            </a:extLst>
          </p:cNvPr>
          <p:cNvSpPr/>
          <p:nvPr/>
        </p:nvSpPr>
        <p:spPr>
          <a:xfrm>
            <a:off x="8414543" y="685799"/>
            <a:ext cx="3401169" cy="57680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/>
              <a:t>Lei Ordinária</a:t>
            </a:r>
          </a:p>
          <a:p>
            <a:pPr algn="ctr"/>
            <a:endParaRPr lang="pt-BR" dirty="0"/>
          </a:p>
          <a:p>
            <a:pPr algn="ctr"/>
            <a:r>
              <a:rPr lang="pt-BR" b="0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Regula as demais matérias não especificadas na Constituição da República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rgbClr val="333333"/>
              </a:solidFill>
              <a:latin typeface="Open Sans" panose="020B0604020202020204" pitchFamily="34" charset="0"/>
            </a:endParaRPr>
          </a:p>
          <a:p>
            <a:pPr algn="ctr"/>
            <a:r>
              <a:rPr lang="pt-BR" b="1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O quórum para aprovação é maioria simples ou relativa.</a:t>
            </a:r>
          </a:p>
          <a:p>
            <a:pPr algn="ctr"/>
            <a:endParaRPr lang="pt-BR" b="1" dirty="0">
              <a:solidFill>
                <a:srgbClr val="333333"/>
              </a:solidFill>
              <a:latin typeface="Open Sans" panose="020B0604020202020204" pitchFamily="34" charset="0"/>
            </a:endParaRPr>
          </a:p>
          <a:p>
            <a:pPr algn="ctr"/>
            <a:r>
              <a:rPr lang="pt-BR" b="1" dirty="0">
                <a:solidFill>
                  <a:srgbClr val="333333"/>
                </a:solidFill>
                <a:latin typeface="Open Sans" panose="020B0604020202020204" pitchFamily="34" charset="0"/>
              </a:rPr>
              <a:t>Poderão versar sobre quaisquer matérias, desde que não reservadas às leis complementares, aos decretos legislativos e às resoluções.</a:t>
            </a:r>
            <a:endParaRPr lang="pt-BR" dirty="0"/>
          </a:p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1489FFD-E4F5-4E74-AE6D-34A64676CCA7}"/>
              </a:ext>
            </a:extLst>
          </p:cNvPr>
          <p:cNvSpPr/>
          <p:nvPr/>
        </p:nvSpPr>
        <p:spPr>
          <a:xfrm>
            <a:off x="4534563" y="685799"/>
            <a:ext cx="3401169" cy="57680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/>
              <a:t>Lei Complementar</a:t>
            </a:r>
          </a:p>
          <a:p>
            <a:pPr algn="ctr"/>
            <a:endParaRPr lang="pt-BR" dirty="0"/>
          </a:p>
          <a:p>
            <a:pPr algn="ctr"/>
            <a:r>
              <a:rPr lang="pt-BR" b="0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Regula as matérias específicas na Constituição da República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rgbClr val="333333"/>
              </a:solidFill>
              <a:latin typeface="Open Sans" panose="020B0604020202020204" pitchFamily="34" charset="0"/>
            </a:endParaRPr>
          </a:p>
          <a:p>
            <a:pPr algn="ctr"/>
            <a:r>
              <a:rPr lang="pt-BR" b="1" i="0" dirty="0">
                <a:solidFill>
                  <a:srgbClr val="333333"/>
                </a:solidFill>
                <a:effectLst/>
                <a:latin typeface="Open Sans" panose="020B0604020202020204" pitchFamily="34" charset="0"/>
              </a:rPr>
              <a:t>O quórum para aprovação é maioria absoluta.</a:t>
            </a:r>
          </a:p>
          <a:p>
            <a:pPr algn="ctr"/>
            <a:endParaRPr lang="pt-BR" b="1" dirty="0">
              <a:solidFill>
                <a:srgbClr val="333333"/>
              </a:solidFill>
              <a:latin typeface="Open Sans" panose="020B0604020202020204" pitchFamily="34" charset="0"/>
            </a:endParaRPr>
          </a:p>
          <a:p>
            <a:pPr algn="ctr"/>
            <a:r>
              <a:rPr lang="pt-BR" b="1" dirty="0">
                <a:solidFill>
                  <a:srgbClr val="333333"/>
                </a:solidFill>
                <a:latin typeface="Open Sans" panose="020B0604020202020204" pitchFamily="34" charset="0"/>
              </a:rPr>
              <a:t>A Constituição estabelece de maneira taxativa as matérias que podem ser reguladas pela LC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9618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F891FD-D252-4182-B398-25D14A15B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091648"/>
            <a:ext cx="4366591" cy="1485900"/>
          </a:xfrm>
        </p:spPr>
        <p:txBody>
          <a:bodyPr/>
          <a:lstStyle/>
          <a:p>
            <a:pPr algn="ctr"/>
            <a:r>
              <a:rPr lang="pt-BR" dirty="0"/>
              <a:t>Regra do Direito Adquirido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AF8408-07E1-48EC-8886-8964ACDED4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74846" y="3429000"/>
            <a:ext cx="10637144" cy="3311189"/>
          </a:xfrm>
        </p:spPr>
        <p:txBody>
          <a:bodyPr>
            <a:normAutofit/>
          </a:bodyPr>
          <a:lstStyle/>
          <a:p>
            <a:pPr algn="just"/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Art. 3º, EC 103/2019 - A concessão de aposentadoria ao servidor público federal vinculado a regime próprio de previdência social e ao segurado do Regime Geral de Previdência Social e de pensão por morte aos respectivos dependentes será assegurada</a:t>
            </a:r>
            <a:r>
              <a:rPr lang="pt-BR" sz="2400" b="1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 qualquer tempo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desde que tenham sido cumpridos os requisitos para obtenção desses benefícios </a:t>
            </a:r>
            <a:r>
              <a:rPr lang="pt-BR" sz="2400" b="1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até a data de entrada em vigor desta Emenda Constitucional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observados os critérios da legislação vigente na data em que foram atendidos os requisitos para a concessão da aposentadoria ou da pensão por morte.</a:t>
            </a:r>
            <a:endParaRPr lang="pt-BR" sz="2800" dirty="0"/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3C4C9623-37C8-4EE3-8F56-11184EA67928}"/>
              </a:ext>
            </a:extLst>
          </p:cNvPr>
          <p:cNvSpPr txBox="1">
            <a:spLocks/>
          </p:cNvSpPr>
          <p:nvPr/>
        </p:nvSpPr>
        <p:spPr>
          <a:xfrm>
            <a:off x="1484310" y="1590261"/>
            <a:ext cx="10018713" cy="4439478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Franklin Gothic Book" panose="020B0503020102020204" pitchFamily="34" charset="0"/>
              <a:buNone/>
            </a:pPr>
            <a:endParaRPr lang="pt-BR" b="1" u="sng" dirty="0">
              <a:solidFill>
                <a:srgbClr val="009900"/>
              </a:solidFill>
            </a:endParaRPr>
          </a:p>
        </p:txBody>
      </p:sp>
      <p:pic>
        <p:nvPicPr>
          <p:cNvPr id="7" name="Picture 4" descr="Privilégio é sempre dos outros, o nosso é direito adquirido">
            <a:extLst>
              <a:ext uri="{FF2B5EF4-FFF2-40B4-BE49-F238E27FC236}">
                <a16:creationId xmlns:a16="http://schemas.microsoft.com/office/drawing/2014/main" id="{9E3C8BCF-197E-44DC-8E4D-D73DA3E85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665" y="538369"/>
            <a:ext cx="5118325" cy="274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59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B9D7C-EDDC-4DE6-9E41-2CCD55742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322" y="940905"/>
            <a:ext cx="5280991" cy="5194852"/>
          </a:xfrm>
        </p:spPr>
        <p:txBody>
          <a:bodyPr>
            <a:normAutofit/>
          </a:bodyPr>
          <a:lstStyle/>
          <a:p>
            <a:pPr algn="ctr"/>
            <a:br>
              <a:rPr lang="pt-BR" dirty="0"/>
            </a:br>
            <a:r>
              <a:rPr lang="pt-BR" dirty="0"/>
              <a:t>Há direito adquirido para as aposentadorias compulsória e incapacidade permanente?</a:t>
            </a:r>
          </a:p>
        </p:txBody>
      </p:sp>
      <p:pic>
        <p:nvPicPr>
          <p:cNvPr id="1026" name="Picture 2" descr="O certo é “de repente” ou “derrepente”? | Guia do Estudante">
            <a:extLst>
              <a:ext uri="{FF2B5EF4-FFF2-40B4-BE49-F238E27FC236}">
                <a16:creationId xmlns:a16="http://schemas.microsoft.com/office/drawing/2014/main" id="{75C6D9FC-CA7D-43DD-818A-CFB400284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922" y="940905"/>
            <a:ext cx="5194852" cy="519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15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748927-DBE9-4915-8C02-35EFD3D3A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306" y="740465"/>
            <a:ext cx="10275372" cy="1485900"/>
          </a:xfrm>
        </p:spPr>
        <p:txBody>
          <a:bodyPr/>
          <a:lstStyle/>
          <a:p>
            <a:pPr algn="ctr"/>
            <a:r>
              <a:rPr lang="pt-BR" dirty="0"/>
              <a:t>Incapacidade Permanente para o Trabalho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00027A-CE15-468A-B681-37FF138E7B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789043"/>
            <a:ext cx="11068878" cy="3909391"/>
          </a:xfrm>
        </p:spPr>
        <p:txBody>
          <a:bodyPr>
            <a:normAutofit/>
          </a:bodyPr>
          <a:lstStyle/>
          <a:p>
            <a:pPr lvl="1"/>
            <a:r>
              <a:rPr lang="pt-BR" dirty="0"/>
              <a:t>Previsão constitucional: art. 40, § 1º, I, CRFB/88</a:t>
            </a:r>
          </a:p>
          <a:p>
            <a:r>
              <a:rPr lang="pt-BR" dirty="0"/>
              <a:t>Quando insuscetível de readaptação</a:t>
            </a:r>
          </a:p>
          <a:p>
            <a:r>
              <a:rPr lang="pt-BR" dirty="0"/>
              <a:t>Submissão do servidor a avaliações periódicas na forma da lei do ente federativo</a:t>
            </a:r>
          </a:p>
          <a:p>
            <a:r>
              <a:rPr lang="pt-BR" dirty="0"/>
              <a:t>As modalidades acidentárias receberam tratamento diferenciado (decorrente de acidente de trabalho, de doença profissional e de doença do trabalho)</a:t>
            </a:r>
          </a:p>
          <a:p>
            <a:r>
              <a:rPr lang="pt-BR" dirty="0"/>
              <a:t>Crítica (correlacionar o valor do benefício não programado ao TC)</a:t>
            </a:r>
          </a:p>
          <a:p>
            <a:endParaRPr lang="pt-BR" dirty="0"/>
          </a:p>
          <a:p>
            <a:pPr lvl="1"/>
            <a:r>
              <a:rPr lang="pt-BR" dirty="0"/>
              <a:t>Ficou a cargo dos municípios</a:t>
            </a:r>
          </a:p>
          <a:p>
            <a:r>
              <a:rPr lang="pt-BR" dirty="0"/>
              <a:t>Forma de cálculo dos proventos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2ADBEA0-9F69-46C0-ACA6-6ADFF1F39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157" y="4603757"/>
            <a:ext cx="5141843" cy="225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087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FCD0C1-33BE-4C23-BAE2-A3C9E0EB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Compulsória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CE36E8-1661-44A9-B731-623D984719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483416"/>
            <a:ext cx="7627247" cy="3962442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pt-BR" dirty="0"/>
              <a:t>Previsão constitucional: art. 40, § 1º, II, CRFB/88</a:t>
            </a:r>
          </a:p>
          <a:p>
            <a:r>
              <a:rPr lang="pt-BR" dirty="0"/>
              <a:t>Proventos proporcionais</a:t>
            </a:r>
          </a:p>
          <a:p>
            <a:r>
              <a:rPr lang="pt-BR" dirty="0"/>
              <a:t>70 anos ou 75 anos de idade na forma da LC (nº 152/2015)</a:t>
            </a:r>
          </a:p>
          <a:p>
            <a:r>
              <a:rPr lang="pt-BR" dirty="0"/>
              <a:t>Ausência de diferença entre sexos</a:t>
            </a:r>
          </a:p>
          <a:p>
            <a:r>
              <a:rPr lang="pt-BR" dirty="0"/>
              <a:t>Não se sujeita à carência de tempo (serviço pub., carreira, cargo)</a:t>
            </a:r>
          </a:p>
          <a:p>
            <a:r>
              <a:rPr lang="pt-BR" dirty="0"/>
              <a:t>Servidor ocupante de cargo exclusivamente em comissão ano se submete à regra da compulsória (Tema 763 - STF)</a:t>
            </a:r>
          </a:p>
          <a:p>
            <a:r>
              <a:rPr lang="pt-BR" dirty="0"/>
              <a:t>Pode optar pela regra mais vantajosa (art. 77 da ON nº 02/2009, MPS)</a:t>
            </a:r>
          </a:p>
          <a:p>
            <a:endParaRPr lang="pt-BR" dirty="0"/>
          </a:p>
          <a:p>
            <a:pPr lvl="1"/>
            <a:r>
              <a:rPr lang="pt-BR" dirty="0"/>
              <a:t>Ficou a cargo dos municípios</a:t>
            </a:r>
          </a:p>
          <a:p>
            <a:r>
              <a:rPr lang="pt-BR" dirty="0"/>
              <a:t>Forma de cálculo dos proventos</a:t>
            </a:r>
          </a:p>
        </p:txBody>
      </p:sp>
      <p:pic>
        <p:nvPicPr>
          <p:cNvPr id="3074" name="Picture 2" descr="Proposta revoga lei que regulamenta aposentadoria compulsória de servidor  aos 75 anos | ASMETRO-SI">
            <a:extLst>
              <a:ext uri="{FF2B5EF4-FFF2-40B4-BE49-F238E27FC236}">
                <a16:creationId xmlns:a16="http://schemas.microsoft.com/office/drawing/2014/main" id="{FE807B43-305C-44C5-91E5-D2235EF60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047" y="1483415"/>
            <a:ext cx="3772935" cy="396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869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E77EF1-7CF5-48C2-8292-B2956E403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923" y="1428750"/>
            <a:ext cx="5711686" cy="381911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O município pode simplesmente ratificar a reforma previdenciária promovida pela União?</a:t>
            </a:r>
            <a:br>
              <a:rPr lang="pt-BR" dirty="0"/>
            </a:br>
            <a:br>
              <a:rPr lang="pt-BR" dirty="0"/>
            </a:br>
            <a:r>
              <a:rPr lang="pt-BR" dirty="0"/>
              <a:t>Qual seria o instrumento normativo hábil?</a:t>
            </a:r>
          </a:p>
        </p:txBody>
      </p:sp>
      <p:pic>
        <p:nvPicPr>
          <p:cNvPr id="4098" name="Picture 2" descr="Duvida - Dicas de Pedal">
            <a:extLst>
              <a:ext uri="{FF2B5EF4-FFF2-40B4-BE49-F238E27FC236}">
                <a16:creationId xmlns:a16="http://schemas.microsoft.com/office/drawing/2014/main" id="{CE8F097E-23CA-4342-8A4F-3DCDB9365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701" y="1428749"/>
            <a:ext cx="5098707" cy="381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905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DB45F0-29AC-43D0-94E5-8C7FD139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387" y="407504"/>
            <a:ext cx="9601200" cy="1063487"/>
          </a:xfrm>
        </p:spPr>
        <p:txBody>
          <a:bodyPr/>
          <a:lstStyle/>
          <a:p>
            <a:pPr algn="ctr"/>
            <a:r>
              <a:rPr lang="pt-BR" dirty="0"/>
              <a:t>Principais inconsistências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C65ABB-9D97-4DAB-B6C0-DA3E0755C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470991"/>
            <a:ext cx="11042374" cy="5234609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pt-BR" sz="2400" dirty="0"/>
              <a:t>Previsão do regramento previdenciário por meio de lei ordinária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dirty="0"/>
              <a:t>2) Ausência de norma estabelecendo direito adquirido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sz="2400" dirty="0"/>
          </a:p>
        </p:txBody>
      </p:sp>
      <p:pic>
        <p:nvPicPr>
          <p:cNvPr id="1030" name="Picture 6" descr="STF: Redução de vencimentos de servidores para adequação de gastos com  pessoal é inconstitucional | ASMETRO-SI">
            <a:extLst>
              <a:ext uri="{FF2B5EF4-FFF2-40B4-BE49-F238E27FC236}">
                <a16:creationId xmlns:a16="http://schemas.microsoft.com/office/drawing/2014/main" id="{FBE47761-4AFC-44B1-8693-4B2F772B7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609" y="2100075"/>
            <a:ext cx="3138984" cy="160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O pecado da omissão | Alerta Paraná">
            <a:extLst>
              <a:ext uri="{FF2B5EF4-FFF2-40B4-BE49-F238E27FC236}">
                <a16:creationId xmlns:a16="http://schemas.microsoft.com/office/drawing/2014/main" id="{E112978C-D862-421F-8EA3-265054A7E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093" y="475792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48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DB45F0-29AC-43D0-94E5-8C7FD139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387" y="407504"/>
            <a:ext cx="9601200" cy="1063487"/>
          </a:xfrm>
        </p:spPr>
        <p:txBody>
          <a:bodyPr/>
          <a:lstStyle/>
          <a:p>
            <a:pPr algn="ctr"/>
            <a:r>
              <a:rPr lang="pt-BR" dirty="0"/>
              <a:t>Principais inconsistências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C65ABB-9D97-4DAB-B6C0-DA3E0755C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470991"/>
            <a:ext cx="11042374" cy="523460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sz="2400" dirty="0"/>
              <a:t>3) Lei dispondo na sua ementa acerca da reforma da previdência, porém no teor da legislação nada trazia sobre o regramento previdenciário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2400" dirty="0"/>
              <a:t>4) A Reforma municipal adotou os requisitos da EC 103/2019.</a:t>
            </a:r>
          </a:p>
          <a:p>
            <a:pPr marL="0" indent="0">
              <a:buNone/>
            </a:pPr>
            <a:endParaRPr lang="pt-BR" sz="500" dirty="0"/>
          </a:p>
          <a:p>
            <a:pPr marL="0" indent="0" algn="just">
              <a:buNone/>
            </a:pPr>
            <a:r>
              <a:rPr lang="pt-BR" sz="2400" dirty="0"/>
              <a:t>§ 4º Aplicam-se às aposentadorias dos servidores do Município as normas constitucionais e infraconstitucionais anteriores à data de entrada em vigor da Emenda Constitucional 103/2019, enquanto não promovidas alterações na legislação interna relacionada ao respectivo regime próprio de previdência social.</a:t>
            </a:r>
          </a:p>
          <a:p>
            <a:pPr marL="0" indent="0">
              <a:buNone/>
            </a:pPr>
            <a:endParaRPr lang="pt-BR" sz="500" dirty="0"/>
          </a:p>
          <a:p>
            <a:pPr marL="0" indent="0">
              <a:buNone/>
            </a:pPr>
            <a:r>
              <a:rPr lang="pt-BR" sz="2400" dirty="0">
                <a:solidFill>
                  <a:srgbClr val="FF0000"/>
                </a:solidFill>
              </a:rPr>
              <a:t>DICA</a:t>
            </a:r>
            <a:r>
              <a:rPr lang="pt-BR" sz="2400" dirty="0"/>
              <a:t>: cuidado com o copia e cola!!!</a:t>
            </a:r>
          </a:p>
          <a:p>
            <a:pPr marL="0" indent="0">
              <a:buNone/>
            </a:pPr>
            <a:endParaRPr lang="pt-BR" sz="2400" dirty="0"/>
          </a:p>
          <a:p>
            <a:endParaRPr lang="pt-BR" dirty="0"/>
          </a:p>
        </p:txBody>
      </p:sp>
      <p:pic>
        <p:nvPicPr>
          <p:cNvPr id="3076" name="Picture 4" descr="TRF-4 anula sentença &quot;copia e cola&quot; da juíza Gabriela Hardt">
            <a:extLst>
              <a:ext uri="{FF2B5EF4-FFF2-40B4-BE49-F238E27FC236}">
                <a16:creationId xmlns:a16="http://schemas.microsoft.com/office/drawing/2014/main" id="{294A4A37-168C-49EB-83B6-0D86563F1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0" b="17615"/>
          <a:stretch/>
        </p:blipFill>
        <p:spPr bwMode="auto">
          <a:xfrm>
            <a:off x="6807329" y="5731565"/>
            <a:ext cx="1422272" cy="97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468" y="2098090"/>
            <a:ext cx="5138114" cy="173838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520440" y="2240130"/>
            <a:ext cx="4476404" cy="3006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  <a:latin typeface="Bahnschrift SemiBold" panose="020B0502040204020203" pitchFamily="34" charset="0"/>
              </a:rPr>
              <a:t>Lei Municipal nº XX, de </a:t>
            </a:r>
            <a:r>
              <a:rPr lang="pt-BR" sz="16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xx</a:t>
            </a:r>
            <a:r>
              <a:rPr lang="pt-BR" sz="16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de </a:t>
            </a:r>
            <a:r>
              <a:rPr lang="pt-BR" sz="16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xxxxx</a:t>
            </a:r>
            <a:r>
              <a:rPr lang="pt-BR" sz="1600" dirty="0">
                <a:solidFill>
                  <a:schemeClr val="tx1"/>
                </a:solidFill>
                <a:latin typeface="Bahnschrift SemiBold" panose="020B0502040204020203" pitchFamily="34" charset="0"/>
              </a:rPr>
              <a:t>, de 2020.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45EF35F-9B6A-4F8D-AB37-B94899F06A64}"/>
              </a:ext>
            </a:extLst>
          </p:cNvPr>
          <p:cNvSpPr/>
          <p:nvPr/>
        </p:nvSpPr>
        <p:spPr>
          <a:xfrm>
            <a:off x="5241807" y="3077957"/>
            <a:ext cx="516835" cy="1797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19306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403B2-D560-4A6F-833C-98A60D086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395" y="108986"/>
            <a:ext cx="9601200" cy="97403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5) Principais inconsistências </a:t>
            </a:r>
            <a:br>
              <a:rPr lang="pt-BR" dirty="0"/>
            </a:br>
            <a:r>
              <a:rPr lang="pt-BR" sz="3600" dirty="0"/>
              <a:t>Retroatividade da norma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4A520C-5A4F-406F-8112-CA6B23A98DA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5556" y="1166191"/>
            <a:ext cx="11068878" cy="5420139"/>
          </a:xfrm>
        </p:spPr>
        <p:txBody>
          <a:bodyPr>
            <a:normAutofit/>
          </a:bodyPr>
          <a:lstStyle/>
          <a:p>
            <a:pPr algn="just"/>
            <a:r>
              <a:rPr lang="pt-BR" sz="2400" dirty="0"/>
              <a:t>Art. XX - O servidor público que tenha ingressado no serviço público em cargo efetivo até a data de entrada em vigor da Emenda Constitucional 103/2019 poderá aposentar-se voluntariamente quando preencher, cumulativamente, os seguintes requisitos:</a:t>
            </a:r>
          </a:p>
          <a:p>
            <a:pPr marL="0" indent="0" algn="just">
              <a:buNone/>
            </a:pPr>
            <a:endParaRPr lang="pt-BR" sz="2400" dirty="0"/>
          </a:p>
          <a:p>
            <a:pPr algn="just"/>
            <a:r>
              <a:rPr lang="pt-BR" sz="2400" dirty="0"/>
              <a:t>Art. 12 - Esta Lei entra em vigor:	</a:t>
            </a:r>
          </a:p>
          <a:p>
            <a:pPr marL="0" indent="0" algn="just">
              <a:buNone/>
            </a:pPr>
            <a:r>
              <a:rPr lang="pt-BR" sz="2400" dirty="0"/>
              <a:t>	I — a partir de 13 de novembro de 2019, para o art. </a:t>
            </a:r>
            <a:r>
              <a:rPr lang="pt-BR" sz="2400" dirty="0" err="1"/>
              <a:t>XXº</a:t>
            </a:r>
            <a:r>
              <a:rPr lang="pt-BR" sz="2400" dirty="0"/>
              <a:t>.</a:t>
            </a:r>
          </a:p>
          <a:p>
            <a:pPr marL="0" indent="0" algn="just">
              <a:buNone/>
            </a:pPr>
            <a:r>
              <a:rPr lang="pt-BR" sz="2400" dirty="0"/>
              <a:t>	</a:t>
            </a:r>
          </a:p>
          <a:p>
            <a:pPr algn="just"/>
            <a:r>
              <a:rPr lang="pt-BR" sz="2400" dirty="0"/>
              <a:t>A data de publicação da lei do Município é de 31 de dezembro de 2020.</a:t>
            </a:r>
          </a:p>
          <a:p>
            <a:pPr algn="just"/>
            <a:endParaRPr lang="pt-BR" sz="2400" dirty="0"/>
          </a:p>
          <a:p>
            <a:pPr algn="ctr"/>
            <a:r>
              <a:rPr lang="pt-BR" sz="3000" dirty="0">
                <a:solidFill>
                  <a:srgbClr val="FF0000"/>
                </a:solidFill>
              </a:rPr>
              <a:t>A norma previdenciária pode retroagir???</a:t>
            </a:r>
          </a:p>
        </p:txBody>
      </p:sp>
    </p:spTree>
    <p:extLst>
      <p:ext uri="{BB962C8B-B14F-4D97-AF65-F5344CB8AC3E}">
        <p14:creationId xmlns:p14="http://schemas.microsoft.com/office/powerpoint/2010/main" val="1815455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E01B26F-2ECC-43F1-8555-25CFBAF571CF}"/>
              </a:ext>
            </a:extLst>
          </p:cNvPr>
          <p:cNvCxnSpPr>
            <a:cxnSpLocks/>
          </p:cNvCxnSpPr>
          <p:nvPr/>
        </p:nvCxnSpPr>
        <p:spPr>
          <a:xfrm>
            <a:off x="2981739" y="3140765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A53831B-E908-4479-99FA-0A43FBC78EA5}"/>
              </a:ext>
            </a:extLst>
          </p:cNvPr>
          <p:cNvSpPr txBox="1"/>
          <p:nvPr/>
        </p:nvSpPr>
        <p:spPr>
          <a:xfrm>
            <a:off x="1762539" y="627481"/>
            <a:ext cx="88657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 </a:t>
            </a:r>
            <a:r>
              <a:rPr lang="pt-BR" sz="24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retroatividade</a:t>
            </a:r>
            <a:r>
              <a:rPr lang="pt-BR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implica a ação ou condição de modificar o que já foi realizado, isto é, conferir efeitos pretéritos aos atos praticados. A sua natureza comporta, pois, a intenção de alterar os acontecimentos pretéritos, razão pela qual sua aplicação se torna uma exceção.</a:t>
            </a:r>
            <a:endParaRPr lang="pt-BR" sz="2400" dirty="0"/>
          </a:p>
        </p:txBody>
      </p:sp>
      <p:sp>
        <p:nvSpPr>
          <p:cNvPr id="20" name="Seta: para a Direita 19">
            <a:extLst>
              <a:ext uri="{FF2B5EF4-FFF2-40B4-BE49-F238E27FC236}">
                <a16:creationId xmlns:a16="http://schemas.microsoft.com/office/drawing/2014/main" id="{3A79E9CF-191D-48DB-83AC-A9B45197BFA3}"/>
              </a:ext>
            </a:extLst>
          </p:cNvPr>
          <p:cNvSpPr/>
          <p:nvPr/>
        </p:nvSpPr>
        <p:spPr>
          <a:xfrm>
            <a:off x="1563756" y="4678017"/>
            <a:ext cx="9925879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6B72A226-F0A4-47BB-A6FF-22D5E9F2AA87}"/>
              </a:ext>
            </a:extLst>
          </p:cNvPr>
          <p:cNvCxnSpPr/>
          <p:nvPr/>
        </p:nvCxnSpPr>
        <p:spPr>
          <a:xfrm>
            <a:off x="4214191" y="3653425"/>
            <a:ext cx="0" cy="1223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2AAB16EA-2C93-4904-9F0D-A416AA18FDE3}"/>
              </a:ext>
            </a:extLst>
          </p:cNvPr>
          <p:cNvCxnSpPr/>
          <p:nvPr/>
        </p:nvCxnSpPr>
        <p:spPr>
          <a:xfrm>
            <a:off x="8183217" y="3653425"/>
            <a:ext cx="0" cy="1223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55AA2FA-04B6-4D20-AF5F-A38D22FE9C68}"/>
              </a:ext>
            </a:extLst>
          </p:cNvPr>
          <p:cNvSpPr txBox="1"/>
          <p:nvPr/>
        </p:nvSpPr>
        <p:spPr>
          <a:xfrm>
            <a:off x="3452192" y="3284093"/>
            <a:ext cx="152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12/11/2019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3386446-C3E8-4CEF-ADA3-5782C87037DA}"/>
              </a:ext>
            </a:extLst>
          </p:cNvPr>
          <p:cNvSpPr txBox="1"/>
          <p:nvPr/>
        </p:nvSpPr>
        <p:spPr>
          <a:xfrm>
            <a:off x="7421218" y="3284093"/>
            <a:ext cx="152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31/12/2020</a:t>
            </a:r>
          </a:p>
        </p:txBody>
      </p:sp>
      <p:sp>
        <p:nvSpPr>
          <p:cNvPr id="26" name="Chave Direita 25">
            <a:extLst>
              <a:ext uri="{FF2B5EF4-FFF2-40B4-BE49-F238E27FC236}">
                <a16:creationId xmlns:a16="http://schemas.microsoft.com/office/drawing/2014/main" id="{5E596471-08AE-4CE7-AC35-21412661F347}"/>
              </a:ext>
            </a:extLst>
          </p:cNvPr>
          <p:cNvSpPr/>
          <p:nvPr/>
        </p:nvSpPr>
        <p:spPr>
          <a:xfrm rot="5400000">
            <a:off x="5887283" y="3780456"/>
            <a:ext cx="622840" cy="3969025"/>
          </a:xfrm>
          <a:prstGeom prst="rightBrac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9240A840-7865-4B23-A854-994699769579}"/>
              </a:ext>
            </a:extLst>
          </p:cNvPr>
          <p:cNvSpPr txBox="1"/>
          <p:nvPr/>
        </p:nvSpPr>
        <p:spPr>
          <a:xfrm>
            <a:off x="4121425" y="6367948"/>
            <a:ext cx="4373217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Situações concretas vão se consolidando</a:t>
            </a:r>
          </a:p>
        </p:txBody>
      </p:sp>
    </p:spTree>
    <p:extLst>
      <p:ext uri="{BB962C8B-B14F-4D97-AF65-F5344CB8AC3E}">
        <p14:creationId xmlns:p14="http://schemas.microsoft.com/office/powerpoint/2010/main" val="20358769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1DF8B-9AF6-4A24-A8D7-7B5C81319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7957"/>
          </a:xfrm>
        </p:spPr>
        <p:txBody>
          <a:bodyPr/>
          <a:lstStyle/>
          <a:p>
            <a:pPr algn="ctr"/>
            <a:r>
              <a:rPr lang="pt-BR" dirty="0"/>
              <a:t>6- Referenciação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8147EF-74DF-440E-9BF4-617C2FB0D0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74847" y="1428750"/>
            <a:ext cx="7108979" cy="4743450"/>
          </a:xfrm>
        </p:spPr>
        <p:txBody>
          <a:bodyPr>
            <a:normAutofit/>
          </a:bodyPr>
          <a:lstStyle/>
          <a:p>
            <a:pPr algn="l"/>
            <a:endParaRPr lang="pt-BR" sz="1800" b="1" i="0" u="none" strike="noStrike" baseline="0" dirty="0">
              <a:latin typeface="TimesNewRomanPS-BoldMT"/>
            </a:endParaRPr>
          </a:p>
          <a:p>
            <a:pPr marL="0" indent="0">
              <a:buNone/>
            </a:pPr>
            <a:r>
              <a:rPr lang="pt-BR" sz="2400" dirty="0"/>
              <a:t>Art. XX - Esta Lei entra em vigor:</a:t>
            </a:r>
          </a:p>
          <a:p>
            <a:pPr marL="0" indent="0">
              <a:buNone/>
            </a:pPr>
            <a:r>
              <a:rPr lang="pt-BR" sz="2400" dirty="0"/>
              <a:t>[...]</a:t>
            </a:r>
          </a:p>
          <a:p>
            <a:pPr marL="0" indent="0" algn="just">
              <a:buNone/>
            </a:pPr>
            <a:r>
              <a:rPr lang="pt-BR" sz="2400" dirty="0"/>
              <a:t>II – a partir do primeiro dia do quarto mês subsequente ao da data de publicação desta lei, quanto ao disposto os artigos 19 e 20;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dirty="0">
                <a:solidFill>
                  <a:srgbClr val="FF0000"/>
                </a:solidFill>
              </a:rPr>
              <a:t>OBS</a:t>
            </a:r>
            <a:r>
              <a:rPr lang="pt-BR" sz="2400" dirty="0"/>
              <a:t>:  A reforma promovida pelo município continha 15 artigos.</a:t>
            </a:r>
          </a:p>
          <a:p>
            <a:pPr algn="l"/>
            <a:endParaRPr lang="pt-BR" dirty="0"/>
          </a:p>
        </p:txBody>
      </p:sp>
      <p:pic>
        <p:nvPicPr>
          <p:cNvPr id="4098" name="Picture 2" descr="Referenciação. Referenciação e coesão textual - Brasil Escola">
            <a:extLst>
              <a:ext uri="{FF2B5EF4-FFF2-40B4-BE49-F238E27FC236}">
                <a16:creationId xmlns:a16="http://schemas.microsoft.com/office/drawing/2014/main" id="{D98E0B6E-2A0A-4CC0-9A13-3545262BD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374" y="2300495"/>
            <a:ext cx="3843803" cy="25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5299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FBB94-29F9-4AC0-89CC-1E863E145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387" y="288234"/>
            <a:ext cx="9601200" cy="970723"/>
          </a:xfrm>
        </p:spPr>
        <p:txBody>
          <a:bodyPr/>
          <a:lstStyle/>
          <a:p>
            <a:pPr algn="ctr"/>
            <a:r>
              <a:rPr lang="pt-BR" dirty="0"/>
              <a:t>Revogação da norma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22A2A5-619F-49AC-B812-ED8985615B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258958"/>
            <a:ext cx="11042374" cy="5088834"/>
          </a:xfrm>
        </p:spPr>
        <p:txBody>
          <a:bodyPr>
            <a:normAutofit/>
          </a:bodyPr>
          <a:lstStyle/>
          <a:p>
            <a:pPr algn="just"/>
            <a:r>
              <a:rPr lang="pt-BR" sz="2400" dirty="0"/>
              <a:t>Atentar para que a reforma municipal contemple a previsão de normas que revoguem ou referendem a revogação das regras do direito adquirido, bem como aquelas que não mais farão parte do novo regramento previdenciário.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 err="1">
                <a:solidFill>
                  <a:srgbClr val="FF0000"/>
                </a:solidFill>
              </a:rPr>
              <a:t>Ex</a:t>
            </a:r>
            <a:r>
              <a:rPr lang="pt-BR" sz="2400" dirty="0"/>
              <a:t>: LC nº 156/2020 modifica e acresce dispositivos na LC nº 64/2002.</a:t>
            </a:r>
          </a:p>
          <a:p>
            <a:pPr lvl="1" algn="just"/>
            <a:r>
              <a:rPr lang="pt-BR" sz="2400" dirty="0"/>
              <a:t>Suponha que a reforma municipal contemple apenas as hipóteses de aposentadoria acidentárias. O ideal é que o artigo que prescreve as antigas hipóteses de doença grave, contagiosa ou incurável. (art. 35, I, da LC estadual 156)</a:t>
            </a:r>
          </a:p>
        </p:txBody>
      </p:sp>
    </p:spTree>
    <p:extLst>
      <p:ext uri="{BB962C8B-B14F-4D97-AF65-F5344CB8AC3E}">
        <p14:creationId xmlns:p14="http://schemas.microsoft.com/office/powerpoint/2010/main" val="3007500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6ECE67-1E6F-4616-8348-A89A979D5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31914"/>
            <a:ext cx="9601200" cy="1485900"/>
          </a:xfrm>
        </p:spPr>
        <p:txBody>
          <a:bodyPr/>
          <a:lstStyle/>
          <a:p>
            <a:pPr algn="ctr"/>
            <a:r>
              <a:rPr lang="pt-BR" dirty="0"/>
              <a:t>Revogação da norma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6425F9-BC44-4A03-A570-F2B6573300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11965"/>
            <a:ext cx="11294165" cy="531412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sz="2600" dirty="0">
                <a:latin typeface="+mj-lt"/>
              </a:rPr>
              <a:t>	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Art. 35. Revogam-se: [...]</a:t>
            </a:r>
          </a:p>
          <a:p>
            <a:pPr marL="0" indent="0" algn="just">
              <a:buNone/>
            </a:pPr>
            <a:r>
              <a:rPr lang="pt-BR" sz="2600" dirty="0">
                <a:solidFill>
                  <a:schemeClr val="tx1"/>
                </a:solidFill>
                <a:latin typeface="+mj-lt"/>
              </a:rPr>
              <a:t>III - os </a:t>
            </a:r>
            <a:r>
              <a:rPr lang="pt-BR" sz="2600" dirty="0" err="1">
                <a:solidFill>
                  <a:schemeClr val="tx1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arts</a:t>
            </a:r>
            <a:r>
              <a:rPr lang="pt-BR" sz="2600" dirty="0">
                <a:solidFill>
                  <a:schemeClr val="tx1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2º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, </a:t>
            </a:r>
            <a:r>
              <a:rPr lang="pt-BR" sz="2600" dirty="0">
                <a:solidFill>
                  <a:schemeClr val="tx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6º 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e </a:t>
            </a:r>
            <a:r>
              <a:rPr lang="pt-BR" sz="2600" dirty="0">
                <a:solidFill>
                  <a:schemeClr val="tx1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6º-A da Emenda Constitucional nº 41, de 19 de dezembro de 2003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;</a:t>
            </a:r>
          </a:p>
          <a:p>
            <a:pPr marL="0" indent="0" algn="just">
              <a:buNone/>
            </a:pPr>
            <a:r>
              <a:rPr lang="pt-BR" sz="2600" dirty="0">
                <a:solidFill>
                  <a:schemeClr val="tx1"/>
                </a:solidFill>
                <a:latin typeface="+mj-lt"/>
              </a:rPr>
              <a:t>IV - o </a:t>
            </a:r>
            <a:r>
              <a:rPr lang="pt-BR" sz="2600" dirty="0">
                <a:solidFill>
                  <a:schemeClr val="tx1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3º da Emenda Constitucional nº 47, de 5 de julho de 2005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. </a:t>
            </a:r>
          </a:p>
          <a:p>
            <a:pPr marL="0" indent="0" algn="just">
              <a:buNone/>
            </a:pPr>
            <a:r>
              <a:rPr lang="pt-BR" sz="2600" dirty="0">
                <a:solidFill>
                  <a:schemeClr val="tx1"/>
                </a:solidFill>
                <a:latin typeface="+mj-lt"/>
              </a:rPr>
              <a:t>	</a:t>
            </a:r>
          </a:p>
          <a:p>
            <a:pPr marL="0" indent="0" algn="just">
              <a:buNone/>
            </a:pPr>
            <a:endParaRPr lang="pt-BR" sz="2600" dirty="0">
              <a:solidFill>
                <a:schemeClr val="tx1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pt-BR" sz="2600" dirty="0">
                <a:solidFill>
                  <a:schemeClr val="tx1"/>
                </a:solidFill>
                <a:latin typeface="+mj-lt"/>
              </a:rPr>
              <a:t>	Art. 36. Esta Emenda Constitucional entra em vigor:</a:t>
            </a:r>
          </a:p>
          <a:p>
            <a:pPr marL="0" indent="0" algn="just">
              <a:buNone/>
            </a:pPr>
            <a:r>
              <a:rPr lang="pt-BR" sz="2600" dirty="0">
                <a:solidFill>
                  <a:schemeClr val="tx1"/>
                </a:solidFill>
                <a:latin typeface="+mj-lt"/>
              </a:rPr>
              <a:t>II - para os regimes próprios de previdência social dos Estados, do Distrito Federal e dos Municípios, quanto à alteração promovida pelo </a:t>
            </a:r>
            <a:r>
              <a:rPr lang="pt-BR" sz="2600" dirty="0">
                <a:solidFill>
                  <a:schemeClr val="tx1"/>
                </a:solidFill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1º desta Emenda Constitucional no art. 149 da Constituição Federa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l e às revogações previstas na </a:t>
            </a:r>
            <a:r>
              <a:rPr lang="pt-BR" sz="2600" dirty="0">
                <a:solidFill>
                  <a:schemeClr val="tx1"/>
                </a:solidFill>
                <a:latin typeface="+mj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alínea "a" do inciso I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 e nos </a:t>
            </a:r>
            <a:r>
              <a:rPr lang="pt-BR" sz="2600" dirty="0">
                <a:solidFill>
                  <a:schemeClr val="tx1"/>
                </a:solidFill>
                <a:latin typeface="+mj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incisos III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 e </a:t>
            </a:r>
            <a:r>
              <a:rPr lang="pt-BR" sz="2600" dirty="0">
                <a:solidFill>
                  <a:schemeClr val="tx1"/>
                </a:solidFill>
                <a:latin typeface="+mj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 do art. 35</a:t>
            </a:r>
            <a:r>
              <a:rPr lang="pt-BR" sz="2600" i="0" dirty="0">
                <a:latin typeface="+mj-lt"/>
              </a:rPr>
              <a:t>, </a:t>
            </a:r>
            <a:r>
              <a:rPr lang="pt-BR" sz="2600" i="0" dirty="0">
                <a:solidFill>
                  <a:srgbClr val="FF0000"/>
                </a:solidFill>
                <a:latin typeface="+mj-lt"/>
              </a:rPr>
              <a:t>na data de publicação de lei de iniciativa privativa do respectivo Poder Executivo que as referende integralmente</a:t>
            </a:r>
            <a:r>
              <a:rPr lang="pt-BR" sz="2600" i="0" dirty="0">
                <a:latin typeface="+mj-lt"/>
              </a:rPr>
              <a:t>;</a:t>
            </a:r>
          </a:p>
          <a:p>
            <a:pPr marL="0" indent="0" algn="just">
              <a:buNone/>
            </a:pPr>
            <a:endParaRPr lang="pt-BR" sz="2600" i="0" dirty="0">
              <a:latin typeface="+mj-lt"/>
            </a:endParaRPr>
          </a:p>
          <a:p>
            <a:pPr marL="0" indent="0" algn="just">
              <a:buNone/>
            </a:pPr>
            <a:r>
              <a:rPr lang="pt-BR" sz="2600" b="0" i="0" u="none" strike="noStrike" baseline="0" dirty="0">
                <a:solidFill>
                  <a:srgbClr val="FF0000"/>
                </a:solidFill>
                <a:latin typeface="+mj-lt"/>
              </a:rPr>
              <a:t>Atenção</a:t>
            </a:r>
            <a:r>
              <a:rPr lang="pt-BR" sz="2600" b="0" i="0" u="none" strike="noStrike" baseline="0" dirty="0">
                <a:solidFill>
                  <a:schemeClr val="tx1"/>
                </a:solidFill>
                <a:latin typeface="+mj-lt"/>
              </a:rPr>
              <a:t>: a lei estadual, distrital ou municipal, quando se referir ao referendo de que trata o inciso II do art. 36 da EC nº 103, de 2019, terá efeitos prospectivos, a partir de sua publicação, por força do que dispõe o parágrafo único desse mesmo artigo, o qual veda a produção de efeitos retroativos.</a:t>
            </a:r>
            <a:endParaRPr lang="pt-BR" sz="2600" i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87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60E9B-4054-4C5D-9B6A-55A8BA552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Aposentadorias especiais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0DC91A-CAEF-492A-B9A9-38E1B696DAE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537252"/>
            <a:ext cx="11029122" cy="4943061"/>
          </a:xfrm>
        </p:spPr>
        <p:txBody>
          <a:bodyPr>
            <a:normAutofit/>
          </a:bodyPr>
          <a:lstStyle/>
          <a:p>
            <a:r>
              <a:rPr lang="pt-BR" sz="2400" dirty="0"/>
              <a:t>Servidores com deficiência:</a:t>
            </a:r>
          </a:p>
          <a:p>
            <a:pPr lvl="1"/>
            <a:r>
              <a:rPr lang="pt-BR" sz="2400" dirty="0"/>
              <a:t>Avaliação biopsicossocial realizada por equipe multiprofissional ou interdisciplinar</a:t>
            </a:r>
          </a:p>
          <a:p>
            <a:endParaRPr lang="pt-BR" sz="2400" dirty="0"/>
          </a:p>
          <a:p>
            <a:r>
              <a:rPr lang="pt-BR" sz="2400" dirty="0"/>
              <a:t>Atividades com exposição a agentes químicos, físicos e biológicos prejudiciais à saúde</a:t>
            </a:r>
          </a:p>
          <a:p>
            <a:pPr lvl="1"/>
            <a:r>
              <a:rPr lang="pt-BR" sz="2400" dirty="0"/>
              <a:t>Vedação: caracterização por categoria profissional ou ocupação.</a:t>
            </a:r>
          </a:p>
          <a:p>
            <a:pPr lvl="1"/>
            <a:endParaRPr lang="pt-BR" sz="2400" dirty="0"/>
          </a:p>
          <a:p>
            <a:r>
              <a:rPr lang="pt-BR" sz="2400" dirty="0"/>
              <a:t>Cargo de Professor:</a:t>
            </a:r>
          </a:p>
          <a:p>
            <a:pPr lvl="1"/>
            <a:r>
              <a:rPr lang="pt-BR" sz="2400" dirty="0"/>
              <a:t>Idade mínima reduzida de 5 anos </a:t>
            </a:r>
          </a:p>
          <a:p>
            <a:pPr lvl="1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79500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Aposentadorias especiais no âmbito municipal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702425" y="2834640"/>
            <a:ext cx="10394707" cy="2855828"/>
          </a:xfrm>
        </p:spPr>
        <p:txBody>
          <a:bodyPr>
            <a:normAutofit/>
          </a:bodyPr>
          <a:lstStyle/>
          <a:p>
            <a:r>
              <a:rPr lang="pt-BR" sz="2400" dirty="0"/>
              <a:t>Requisitos e condições para aposentadoria</a:t>
            </a:r>
          </a:p>
          <a:p>
            <a:r>
              <a:rPr lang="pt-BR" sz="2400" dirty="0"/>
              <a:t>Forma de cálculo</a:t>
            </a:r>
          </a:p>
          <a:p>
            <a:r>
              <a:rPr lang="pt-BR" sz="2400" dirty="0"/>
              <a:t>Regra de transição</a:t>
            </a:r>
          </a:p>
        </p:txBody>
      </p:sp>
    </p:spTree>
    <p:extLst>
      <p:ext uri="{BB962C8B-B14F-4D97-AF65-F5344CB8AC3E}">
        <p14:creationId xmlns:p14="http://schemas.microsoft.com/office/powerpoint/2010/main" val="32154043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51EA1B-7F27-4043-A6D2-AF91F7B60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356" y="327991"/>
            <a:ext cx="9601200" cy="848139"/>
          </a:xfrm>
        </p:spPr>
        <p:txBody>
          <a:bodyPr/>
          <a:lstStyle/>
          <a:p>
            <a:pPr algn="ctr"/>
            <a:r>
              <a:rPr lang="pt-BR" dirty="0"/>
              <a:t>Pensão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667C76-198F-471D-8B57-B22967052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1533939"/>
            <a:ext cx="6536634" cy="4456043"/>
          </a:xfrm>
        </p:spPr>
        <p:txBody>
          <a:bodyPr>
            <a:normAutofit fontScale="92500" lnSpcReduction="20000"/>
          </a:bodyPr>
          <a:lstStyle/>
          <a:p>
            <a:r>
              <a:rPr lang="pt-BR" sz="2400" dirty="0"/>
              <a:t>Forma de cálculo (cota familiar + cota individual)</a:t>
            </a:r>
          </a:p>
          <a:p>
            <a:r>
              <a:rPr lang="pt-BR" sz="2400" dirty="0"/>
              <a:t>Reversibilidade</a:t>
            </a:r>
          </a:p>
          <a:p>
            <a:r>
              <a:rPr lang="pt-BR" sz="2400" dirty="0"/>
              <a:t>Divisão de cotas</a:t>
            </a:r>
          </a:p>
          <a:p>
            <a:r>
              <a:rPr lang="pt-BR" sz="2400" dirty="0"/>
              <a:t>Vedação de Acumulação de benefícios (art. 24 – aplicação imediata a todos os entes federativos)</a:t>
            </a:r>
          </a:p>
          <a:p>
            <a:r>
              <a:rPr lang="pt-BR" sz="2400" dirty="0"/>
              <a:t>Aplicação do redutor de faixas no caso de acumulação permitida</a:t>
            </a:r>
          </a:p>
          <a:p>
            <a:r>
              <a:rPr lang="pt-BR" sz="2400" dirty="0"/>
              <a:t>Poderá ser inferior ao salário mínimo no âmbito federal</a:t>
            </a:r>
          </a:p>
          <a:p>
            <a:r>
              <a:rPr lang="pt-BR" sz="2400" dirty="0"/>
              <a:t>Tempo de duração (Lei nº 8.213/91)</a:t>
            </a:r>
          </a:p>
          <a:p>
            <a:r>
              <a:rPr lang="pt-BR" sz="2400" dirty="0"/>
              <a:t>Forma de cálculo mais benéfica se houver dependente inválido</a:t>
            </a:r>
          </a:p>
          <a:p>
            <a:endParaRPr lang="pt-BR" sz="2400" dirty="0"/>
          </a:p>
        </p:txBody>
      </p:sp>
      <p:pic>
        <p:nvPicPr>
          <p:cNvPr id="4" name="Picture 2" descr="PENSÃO POR MORTE em 2020. O que mudou com a REFORMA DA PREVIDÊNCIA - YouTube">
            <a:extLst>
              <a:ext uri="{FF2B5EF4-FFF2-40B4-BE49-F238E27FC236}">
                <a16:creationId xmlns:a16="http://schemas.microsoft.com/office/drawing/2014/main" id="{6E3014E4-610B-4BDD-B8DC-C17557F3E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633" y="1626703"/>
            <a:ext cx="4613909" cy="427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387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5EEF4E-CB0B-4A6E-AE3F-0D80ED75D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975" y="328353"/>
            <a:ext cx="9601200" cy="775451"/>
          </a:xfrm>
        </p:spPr>
        <p:txBody>
          <a:bodyPr/>
          <a:lstStyle/>
          <a:p>
            <a:pPr algn="ctr"/>
            <a:r>
              <a:rPr lang="pt-BR" dirty="0"/>
              <a:t>Pensão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861B6D-5B25-4893-A748-3AABA66897F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4770" y="1103804"/>
            <a:ext cx="7377784" cy="52785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1800" b="1" u="sng" dirty="0"/>
              <a:t>DECISÃO NORMATIVA Nº 02/2021</a:t>
            </a:r>
          </a:p>
          <a:p>
            <a:pPr marL="0" indent="0" algn="r">
              <a:buNone/>
            </a:pPr>
            <a:br>
              <a:rPr lang="pt-BR" sz="1600" dirty="0"/>
            </a:br>
            <a:r>
              <a:rPr lang="pt-BR" sz="1600" dirty="0"/>
              <a:t>Fixa interpretação da norma prevista no art. 19, caput, da Lei Complementar Estadual nº 64, de 25 de março de 2002, com a alteração trazida pela Lei Complementar Estadual nº 156, de 22 de setembro de 2020.</a:t>
            </a:r>
          </a:p>
          <a:p>
            <a:pPr marL="0" indent="0">
              <a:buNone/>
            </a:pPr>
            <a:br>
              <a:rPr lang="pt-BR" sz="1800" dirty="0"/>
            </a:br>
            <a:r>
              <a:rPr lang="pt-BR" sz="1800" dirty="0"/>
              <a:t>DECIDE:</a:t>
            </a:r>
            <a:br>
              <a:rPr lang="pt-BR" sz="1800" dirty="0"/>
            </a:br>
            <a:r>
              <a:rPr lang="pt-BR" sz="1800" dirty="0"/>
              <a:t>Art. 1° Para fins do disposto no art. 19, caput, da Lei Complementar Estadual nº 64, de 25 de março de 2002, com a redação dada pela Lei Complementar Estadual nº 156, de 22 de setembro de 2020, considerar-se-á como base de cálculo da pensão por morte:</a:t>
            </a:r>
            <a:br>
              <a:rPr lang="pt-BR" sz="1800" dirty="0"/>
            </a:br>
            <a:r>
              <a:rPr lang="pt-BR" sz="1800" dirty="0"/>
              <a:t>I – quando o servidor falecer na inatividade, o valor da aposentadoria por ele recebido na data do óbito;</a:t>
            </a:r>
            <a:br>
              <a:rPr lang="pt-BR" sz="1800" dirty="0"/>
            </a:br>
            <a:r>
              <a:rPr lang="pt-BR" sz="1800" dirty="0"/>
              <a:t>II – quando o servidor falecer em atividade:</a:t>
            </a:r>
            <a:br>
              <a:rPr lang="pt-BR" sz="1800" dirty="0"/>
            </a:br>
            <a:r>
              <a:rPr lang="pt-BR" sz="1800" dirty="0"/>
              <a:t>a) o valor da aposentadoria a que teria direito se fosse aposentado por incapacidade permanente na data do óbito; ou</a:t>
            </a:r>
            <a:br>
              <a:rPr lang="pt-BR" sz="1800" dirty="0"/>
            </a:br>
            <a:r>
              <a:rPr lang="pt-BR" sz="1800" dirty="0"/>
              <a:t>b) </a:t>
            </a:r>
            <a:r>
              <a:rPr lang="pt-BR" sz="1800" b="1" dirty="0">
                <a:solidFill>
                  <a:schemeClr val="tx1"/>
                </a:solidFill>
              </a:rPr>
              <a:t>o valor da aposentadoria que lhe seria devido se fosse aposentado voluntariamente à data do óbito, caso os requisitos para a concessão desse benefício já houvessem sido implementados antes de seu falecimento e se a base de cálculo indicada na alínea “a” deste inciso não seja mais favorável</a:t>
            </a:r>
            <a:r>
              <a:rPr lang="pt-BR" sz="1800" dirty="0"/>
              <a:t>.</a:t>
            </a:r>
          </a:p>
        </p:txBody>
      </p:sp>
      <p:pic>
        <p:nvPicPr>
          <p:cNvPr id="4" name="Picture 2" descr="Pensão Por Morte: O que é, quem tem direito, valor e prazo">
            <a:extLst>
              <a:ext uri="{FF2B5EF4-FFF2-40B4-BE49-F238E27FC236}">
                <a16:creationId xmlns:a16="http://schemas.microsoft.com/office/drawing/2014/main" id="{223D9336-05A3-4DC4-85CC-7935E60B81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1" r="7573"/>
          <a:stretch/>
        </p:blipFill>
        <p:spPr bwMode="auto">
          <a:xfrm>
            <a:off x="8142554" y="1675798"/>
            <a:ext cx="3902087" cy="316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510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64DCE5-CBB8-4070-B43E-C78FBB7EB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353" y="344978"/>
            <a:ext cx="9601200" cy="917713"/>
          </a:xfrm>
        </p:spPr>
        <p:txBody>
          <a:bodyPr/>
          <a:lstStyle/>
          <a:p>
            <a:pPr algn="ctr"/>
            <a:r>
              <a:rPr lang="pt-BR" dirty="0"/>
              <a:t>Contribuição Previdenciária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32EBD7-F0DD-422B-B131-4C8FD8C74B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0368" y="1262692"/>
            <a:ext cx="10394707" cy="293523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dirty="0"/>
              <a:t>Art. 4º, § 4º, da EC nº 103/2019 - Os Estados, o Distrito Federal e os Municípios </a:t>
            </a:r>
            <a:r>
              <a:rPr lang="pt-BR" b="1" dirty="0"/>
              <a:t>não poderão estabelecer alíquota inferior à da contribuição dos servidores da União</a:t>
            </a:r>
            <a:r>
              <a:rPr lang="pt-BR" dirty="0"/>
              <a:t>, exceto se demonstrado que o respectivo regime próprio de previdência social não possui </a:t>
            </a:r>
            <a:r>
              <a:rPr lang="pt-BR" b="1" dirty="0" err="1"/>
              <a:t>deficit</a:t>
            </a:r>
            <a:r>
              <a:rPr lang="pt-BR" b="1" dirty="0"/>
              <a:t> </a:t>
            </a:r>
            <a:r>
              <a:rPr lang="pt-BR" dirty="0"/>
              <a:t>atuarial a ser equacionado, hipótese em que a alíquota não poderá ser inferior às alíquotas aplicáveis ao Regime Geral de Previdência Social.</a:t>
            </a:r>
          </a:p>
          <a:p>
            <a:pPr marL="0" indent="0" algn="just">
              <a:buNone/>
            </a:pPr>
            <a:r>
              <a:rPr lang="pt-BR" dirty="0"/>
              <a:t>Art. 149 (...) § 1º A União, os Estados, o Distrito Federal e os Municípios instituirão, por meio de lei, contribuições para custeio de regime próprio de previdência social, cobradas dos servidores ativos, dos aposentados e dos pensionistas, que poderão ter alíquotas progressivas de acordo com o valor da base de contribuição ou dos proventos de aposentadoria e de pensões.</a:t>
            </a:r>
          </a:p>
          <a:p>
            <a:pPr marL="0" indent="0" algn="just">
              <a:buNone/>
            </a:pPr>
            <a:r>
              <a:rPr lang="pt-BR" dirty="0"/>
              <a:t>Art. 149 (...) § 1º-A. Quando houver </a:t>
            </a:r>
            <a:r>
              <a:rPr lang="pt-BR" dirty="0" err="1"/>
              <a:t>deficit</a:t>
            </a:r>
            <a:r>
              <a:rPr lang="pt-BR" dirty="0"/>
              <a:t> atuarial, a </a:t>
            </a:r>
            <a:r>
              <a:rPr lang="pt-BR" dirty="0">
                <a:solidFill>
                  <a:srgbClr val="FF0000"/>
                </a:solidFill>
              </a:rPr>
              <a:t>contribuição ordinária </a:t>
            </a:r>
            <a:r>
              <a:rPr lang="pt-BR" dirty="0"/>
              <a:t>dos aposentados e pensionistas poderá incidir sobre o valor dos proventos de aposentadoria e de pensões que supere o salário-mínimo.  </a:t>
            </a:r>
          </a:p>
          <a:p>
            <a:pPr marL="0" indent="0" algn="just">
              <a:buNone/>
            </a:pPr>
            <a:r>
              <a:rPr lang="pt-BR" dirty="0"/>
              <a:t>§ 1º-B. Demonstrada a insuficiência da medida prevista no § 1º-A para equacionar o </a:t>
            </a:r>
            <a:r>
              <a:rPr lang="pt-BR" dirty="0" err="1"/>
              <a:t>deficit</a:t>
            </a:r>
            <a:r>
              <a:rPr lang="pt-BR" dirty="0"/>
              <a:t> atuarial, é facultada a instituição de </a:t>
            </a:r>
            <a:r>
              <a:rPr lang="pt-BR" dirty="0">
                <a:solidFill>
                  <a:srgbClr val="FF0000"/>
                </a:solidFill>
              </a:rPr>
              <a:t>contribuição extraordinária</a:t>
            </a:r>
            <a:r>
              <a:rPr lang="pt-BR" dirty="0"/>
              <a:t>, no âmbito da </a:t>
            </a:r>
            <a:r>
              <a:rPr lang="pt-BR" dirty="0">
                <a:solidFill>
                  <a:srgbClr val="FF0000"/>
                </a:solidFill>
              </a:rPr>
              <a:t>União</a:t>
            </a:r>
            <a:r>
              <a:rPr lang="pt-BR" dirty="0"/>
              <a:t>, dos servidores públicos ativos, dos aposentados e dos pensionistas. </a:t>
            </a:r>
            <a:r>
              <a:rPr lang="pt-BR" dirty="0">
                <a:solidFill>
                  <a:srgbClr val="FF0000"/>
                </a:solidFill>
              </a:rPr>
              <a:t>(não tem aplicação imediata E, M e DF)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pic>
        <p:nvPicPr>
          <p:cNvPr id="6146" name="Picture 2" descr="Contribuição Previdenciária: Quem Paga e Quanto Paga?">
            <a:extLst>
              <a:ext uri="{FF2B5EF4-FFF2-40B4-BE49-F238E27FC236}">
                <a16:creationId xmlns:a16="http://schemas.microsoft.com/office/drawing/2014/main" id="{82F7E2BC-4F05-48C7-9250-5A54D2307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499" y="4146042"/>
            <a:ext cx="4572621" cy="241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860368" y="4197928"/>
            <a:ext cx="61389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2"/>
                </a:solidFill>
              </a:rPr>
              <a:t>§ 1º-C. A contribuição extraordinária de que trata o § 1º-B deverá ser instituída simultaneamente com outras medidas para equacionamento do </a:t>
            </a:r>
            <a:r>
              <a:rPr lang="pt-BR" sz="1600" dirty="0" err="1">
                <a:solidFill>
                  <a:schemeClr val="tx2"/>
                </a:solidFill>
              </a:rPr>
              <a:t>deficit</a:t>
            </a:r>
            <a:r>
              <a:rPr lang="pt-BR" sz="1600" dirty="0">
                <a:solidFill>
                  <a:schemeClr val="tx2"/>
                </a:solidFill>
              </a:rPr>
              <a:t> e vigorará por período determinado, contado da data de sua instituição. </a:t>
            </a:r>
            <a:r>
              <a:rPr lang="pt-BR" sz="1600" dirty="0">
                <a:solidFill>
                  <a:srgbClr val="FF0000"/>
                </a:solidFill>
              </a:rPr>
              <a:t>(não tem aplicação imediata E, M e DF)</a:t>
            </a:r>
          </a:p>
          <a:p>
            <a:pPr algn="just"/>
            <a:r>
              <a:rPr lang="pt-BR" sz="1600" dirty="0">
                <a:solidFill>
                  <a:schemeClr val="tx2"/>
                </a:solidFill>
              </a:rPr>
              <a:t>Art. 9°, § 8º, da EC 103/2019. Por meio de lei, poderá ser instituída contribuição extraordinária pelo prazo máximo de 20 (vinte) anos, nos termos dos §§ 1º-B e 1º-C do art. 149 da Constituição Federal. </a:t>
            </a:r>
          </a:p>
          <a:p>
            <a:pPr algn="just"/>
            <a:endParaRPr lang="pt-BR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908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240794-26F3-4665-BE97-0C218B585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208" y="176880"/>
            <a:ext cx="7664334" cy="1059873"/>
          </a:xfrm>
        </p:spPr>
        <p:txBody>
          <a:bodyPr/>
          <a:lstStyle/>
          <a:p>
            <a:pPr algn="ctr"/>
            <a:r>
              <a:rPr lang="pt-BR" dirty="0"/>
              <a:t>Previdência Complementar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03F71E-63A6-4339-A442-1888BB3151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8804" y="1487979"/>
            <a:ext cx="6546273" cy="2369125"/>
          </a:xfrm>
        </p:spPr>
        <p:txBody>
          <a:bodyPr>
            <a:normAutofit fontScale="92500"/>
          </a:bodyPr>
          <a:lstStyle/>
          <a:p>
            <a:pPr algn="just"/>
            <a:r>
              <a:rPr lang="pt-BR" dirty="0"/>
              <a:t>Art. 40 (...) § 14. A União, os Estados, o Distrito Federal e os Municípios </a:t>
            </a:r>
            <a:r>
              <a:rPr lang="pt-BR" b="1" dirty="0">
                <a:solidFill>
                  <a:srgbClr val="FF0000"/>
                </a:solidFill>
              </a:rPr>
              <a:t>instituirão</a:t>
            </a:r>
            <a:r>
              <a:rPr lang="pt-BR" dirty="0"/>
              <a:t>, por lei de iniciativa do respectivo Poder Executivo, regime de previdência complementar para servidores públicos ocupantes de cargo efetivo, observado o limite máximo dos benefícios do Regime Geral de Previdência Social para o valor das aposentadorias e das pensões em regime próprio de previdência social, ressalvado o disposto no § 16.</a:t>
            </a:r>
          </a:p>
          <a:p>
            <a:pPr algn="just"/>
            <a:endParaRPr lang="pt-BR" dirty="0"/>
          </a:p>
          <a:p>
            <a:endParaRPr lang="pt-BR" dirty="0"/>
          </a:p>
        </p:txBody>
      </p:sp>
      <p:pic>
        <p:nvPicPr>
          <p:cNvPr id="5122" name="Picture 2" descr="Previdência complementar do servidor público: por que as aves migram?">
            <a:extLst>
              <a:ext uri="{FF2B5EF4-FFF2-40B4-BE49-F238E27FC236}">
                <a16:creationId xmlns:a16="http://schemas.microsoft.com/office/drawing/2014/main" id="{A1ACFEB1-633E-4F66-A984-295334785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935" y="1324035"/>
            <a:ext cx="4052887" cy="269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881149" y="4563687"/>
            <a:ext cx="108896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00" dirty="0">
                <a:solidFill>
                  <a:schemeClr val="tx2"/>
                </a:solidFill>
              </a:rPr>
              <a:t>O § 15 permite que a previdência complementar do servidor seja intermediada por entidade </a:t>
            </a:r>
            <a:r>
              <a:rPr lang="pt-BR" sz="1900" dirty="0">
                <a:solidFill>
                  <a:srgbClr val="FF0000"/>
                </a:solidFill>
              </a:rPr>
              <a:t>fechada</a:t>
            </a:r>
            <a:r>
              <a:rPr lang="pt-BR" sz="1900" dirty="0">
                <a:solidFill>
                  <a:schemeClr val="tx2"/>
                </a:solidFill>
              </a:rPr>
              <a:t> ou </a:t>
            </a:r>
            <a:r>
              <a:rPr lang="pt-BR" sz="1900" dirty="0">
                <a:solidFill>
                  <a:srgbClr val="FF0000"/>
                </a:solidFill>
              </a:rPr>
              <a:t>aberta</a:t>
            </a:r>
            <a:r>
              <a:rPr lang="pt-BR" dirty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Art</a:t>
            </a:r>
            <a:r>
              <a:rPr lang="pt-BR" sz="1900" dirty="0">
                <a:solidFill>
                  <a:schemeClr val="tx2"/>
                </a:solidFill>
              </a:rPr>
              <a:t>. 9º, § 6º, da EC nº 103/2019 - A instituição do regime de previdência complementar na forma dos </a:t>
            </a:r>
            <a:r>
              <a:rPr lang="pt-BR" sz="1900" dirty="0">
                <a:solidFill>
                  <a:schemeClr val="tx2"/>
                </a:solidFill>
                <a:hlinkClick r:id="rId3"/>
              </a:rPr>
              <a:t>§§ 14 a 16 do art. 40 da Constituição Federal</a:t>
            </a:r>
            <a:r>
              <a:rPr lang="pt-BR" sz="1900" dirty="0">
                <a:solidFill>
                  <a:schemeClr val="tx2"/>
                </a:solidFill>
              </a:rPr>
              <a:t> e a adequação do órgão ou entidade gestora do regime próprio de previdência social ao </a:t>
            </a:r>
            <a:r>
              <a:rPr lang="pt-BR" sz="1900" dirty="0">
                <a:solidFill>
                  <a:schemeClr val="tx2"/>
                </a:solidFill>
                <a:hlinkClick r:id="rId4"/>
              </a:rPr>
              <a:t>§ 20 do art. 40 da Constituição Federal</a:t>
            </a:r>
            <a:r>
              <a:rPr lang="pt-BR" sz="1900" dirty="0">
                <a:solidFill>
                  <a:schemeClr val="tx2"/>
                </a:solidFill>
              </a:rPr>
              <a:t> deverão ocorrer </a:t>
            </a:r>
            <a:r>
              <a:rPr lang="pt-BR" sz="1900" b="1" dirty="0">
                <a:solidFill>
                  <a:schemeClr val="tx2"/>
                </a:solidFill>
              </a:rPr>
              <a:t>no prazo máximo de 2 (dois) anos da data de entrada em vigor desta Emenda Constitucional</a:t>
            </a:r>
            <a:r>
              <a:rPr lang="pt-BR" sz="1900" dirty="0">
                <a:solidFill>
                  <a:schemeClr val="tx2"/>
                </a:solidFill>
              </a:rPr>
              <a:t>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71808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0C9246-BC88-45BC-98DE-313B3BAF8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469" y="597867"/>
            <a:ext cx="6616931" cy="1076739"/>
          </a:xfrm>
        </p:spPr>
        <p:txBody>
          <a:bodyPr/>
          <a:lstStyle/>
          <a:p>
            <a:pPr algn="ctr"/>
            <a:r>
              <a:rPr lang="pt-BR" dirty="0"/>
              <a:t>Abono de Permanência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74A394-890F-4AE7-A260-01259AEAD3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159274"/>
            <a:ext cx="10394707" cy="331118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/>
              <a:t>Art. 40 (...) § 19. Observados critérios a serem estabelecidos em lei do respectivo ente federativo, o servidor titular de cargo efetivo que tenha </a:t>
            </a:r>
            <a:r>
              <a:rPr lang="pt-BR" dirty="0">
                <a:solidFill>
                  <a:srgbClr val="FF0000"/>
                </a:solidFill>
              </a:rPr>
              <a:t>completado as exigências para a aposentadoria voluntária </a:t>
            </a:r>
            <a:r>
              <a:rPr lang="pt-BR" dirty="0"/>
              <a:t>e que opte por permanecer em atividade </a:t>
            </a:r>
            <a:r>
              <a:rPr lang="pt-BR" dirty="0">
                <a:solidFill>
                  <a:srgbClr val="FF0000"/>
                </a:solidFill>
              </a:rPr>
              <a:t>poderá</a:t>
            </a:r>
            <a:r>
              <a:rPr lang="pt-BR" dirty="0"/>
              <a:t> fazer jus a um abono de permanência equivalente, </a:t>
            </a:r>
            <a:r>
              <a:rPr lang="pt-BR" dirty="0">
                <a:solidFill>
                  <a:srgbClr val="FF0000"/>
                </a:solidFill>
              </a:rPr>
              <a:t>no máximo</a:t>
            </a:r>
            <a:r>
              <a:rPr lang="pt-BR" dirty="0"/>
              <a:t>, ao valor da sua contribuição previdenciária, até completar a idade para aposentadoria compulsória. </a:t>
            </a:r>
          </a:p>
          <a:p>
            <a:pPr algn="just"/>
            <a:r>
              <a:rPr lang="pt-BR" dirty="0">
                <a:solidFill>
                  <a:srgbClr val="FF0000"/>
                </a:solidFill>
              </a:rPr>
              <a:t>(aplicabilidade imediata U, E, M e DF)</a:t>
            </a:r>
          </a:p>
          <a:p>
            <a:pPr algn="just"/>
            <a:r>
              <a:rPr lang="pt-BR" dirty="0"/>
              <a:t>Art. 8º da EC nº 103/2019 - Até que entre em vigor lei federal de que trata o § 19 do art. 40 da Constituição Federal, o servidor público federal que cumprir as exigências para a concessão da aposentadoria voluntária nos termos do disposto nos </a:t>
            </a:r>
            <a:r>
              <a:rPr lang="pt-BR" dirty="0" err="1"/>
              <a:t>arts</a:t>
            </a:r>
            <a:r>
              <a:rPr lang="pt-BR" dirty="0"/>
              <a:t>. 4º, 5º, 20, 21 e 22 e que optar por permanecer em atividade fará jus a um abono de permanência equivalente ao valor da sua contribuição previdenciária, até completar a idade para aposentadoria compulsória.</a:t>
            </a:r>
          </a:p>
          <a:p>
            <a:pPr algn="just"/>
            <a:endParaRPr lang="pt-BR" dirty="0"/>
          </a:p>
          <a:p>
            <a:endParaRPr lang="pt-BR" dirty="0"/>
          </a:p>
        </p:txBody>
      </p:sp>
      <p:pic>
        <p:nvPicPr>
          <p:cNvPr id="4" name="Picture 2" descr="Sinjus-MG: o abono de permanência na reforma da previdência | FENAJUD">
            <a:extLst>
              <a:ext uri="{FF2B5EF4-FFF2-40B4-BE49-F238E27FC236}">
                <a16:creationId xmlns:a16="http://schemas.microsoft.com/office/drawing/2014/main" id="{EE717459-8429-4B3E-8862-A4FC84BA0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419" y="183573"/>
            <a:ext cx="4077475" cy="175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7449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Vedação de instituição de novos RPPS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719262" cy="3311189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Art. 40 (...) § 22. Vedada a instituição de novos regimes próprios de previdência social, lei complementar federal estabelecerá, para os que já existam, normas gerais de organização, de funcionamento e de responsabilidade em sua gestão, dispondo, entre outros aspectos, sobre: </a:t>
            </a:r>
            <a:r>
              <a:rPr lang="pt-BR" dirty="0">
                <a:solidFill>
                  <a:srgbClr val="FF0000"/>
                </a:solidFill>
              </a:rPr>
              <a:t>(aplicabilidade imediata U, E, M e DF)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/>
              <a:t>Fere a autonomia político-administrativa, conforme art. 1°, 18 e 60, § 4°, I, emenda tendente a abolir a forma federativa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Não obstante, é possível extinguir o regime próprio (art. 34 da EC nº 103/2019).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53656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Complementação de aposentadoria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371600" y="2063396"/>
            <a:ext cx="10116589" cy="398826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400" dirty="0"/>
              <a:t>CF, Art. 37 (...) § 15. </a:t>
            </a:r>
            <a:r>
              <a:rPr lang="pt-BR" sz="2400" b="1" dirty="0"/>
              <a:t>É vedada a complementação de aposentadorias </a:t>
            </a:r>
            <a:r>
              <a:rPr lang="pt-BR" sz="2400" dirty="0"/>
              <a:t>de servidores públicos e de pensões por morte a seus dependentes que não seja decorrente do disposto nos §§ 14 a 16 do art. 40 ou que não seja prevista em lei que extinga regime próprio de previdência social." 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Art. 7º O disposto no </a:t>
            </a:r>
            <a:r>
              <a:rPr lang="pt-BR" sz="2400" u="sng" dirty="0">
                <a:hlinkClick r:id="rId2"/>
              </a:rPr>
              <a:t>§ 15 do art. 37 da Constituição Federal</a:t>
            </a:r>
            <a:r>
              <a:rPr lang="pt-BR" sz="2400" dirty="0"/>
              <a:t> não se aplica a complementações de aposentadorias e pensões </a:t>
            </a:r>
            <a:r>
              <a:rPr lang="pt-BR" sz="2400" b="1" u="sng" dirty="0">
                <a:solidFill>
                  <a:srgbClr val="FF0000"/>
                </a:solidFill>
              </a:rPr>
              <a:t>concedidas</a:t>
            </a:r>
            <a:r>
              <a:rPr lang="pt-BR" sz="2400" dirty="0"/>
              <a:t> até a data de entrada em vigor desta Emenda Constitucional.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r>
              <a:rPr lang="pt-BR" sz="2400" dirty="0">
                <a:solidFill>
                  <a:srgbClr val="FF0000"/>
                </a:solidFill>
              </a:rPr>
              <a:t>(ambas de aplicabilidade imediata U, E, M e DF)</a:t>
            </a:r>
            <a:endParaRPr lang="pt-BR" sz="24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2705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Incorporação de proventos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410880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400" dirty="0"/>
              <a:t>CF, Art. 37 (...) </a:t>
            </a:r>
            <a:r>
              <a:rPr lang="pt-BR" sz="2400" dirty="0">
                <a:solidFill>
                  <a:schemeClr val="tx1"/>
                </a:solidFill>
                <a:hlinkClick r:id="rId2"/>
              </a:rPr>
              <a:t>§ 9º</a:t>
            </a:r>
            <a:r>
              <a:rPr lang="pt-BR" sz="2400" dirty="0">
                <a:solidFill>
                  <a:schemeClr val="tx1"/>
                </a:solidFill>
              </a:rPr>
              <a:t> </a:t>
            </a:r>
            <a:r>
              <a:rPr lang="pt-BR" sz="2400" b="1" dirty="0"/>
              <a:t>É vedada a incorporação de vantagens de caráter temporário ou vinculadas ao exercício de função de confiança ou de cargo em comissão à remuneração </a:t>
            </a:r>
            <a:r>
              <a:rPr lang="pt-BR" sz="2400" dirty="0"/>
              <a:t>do cargo efetivo.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EC 103/2019, Art. 13. Não se aplica o disposto no </a:t>
            </a:r>
            <a:r>
              <a:rPr lang="pt-BR" sz="2400" dirty="0">
                <a:hlinkClick r:id="rId3"/>
              </a:rPr>
              <a:t>§ 9º do art. 39 da Constituição Federal</a:t>
            </a:r>
            <a:r>
              <a:rPr lang="pt-BR" sz="2400" dirty="0"/>
              <a:t> a parcelas remuneratórias decorrentes de incorporação de vantagens de caráter temporário ou vinculadas ao exercício de função de confiança ou de cargo em comissão efetivada até a data de entrada em vigor desta Emenda Constitucional. </a:t>
            </a:r>
          </a:p>
          <a:p>
            <a:pPr marL="0" indent="0" algn="just">
              <a:buNone/>
            </a:pPr>
            <a:endParaRPr lang="pt-BR" sz="2400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pt-BR" sz="2400" dirty="0">
                <a:solidFill>
                  <a:srgbClr val="FF0000"/>
                </a:solidFill>
              </a:rPr>
              <a:t>(aplicabilidade imediata U, E, M e DF)</a:t>
            </a:r>
            <a:endParaRPr lang="pt-BR" sz="24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98825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Malhas Eletrônicas de Fiscalização - TCEMG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637" y="2171700"/>
            <a:ext cx="5962650" cy="2590800"/>
          </a:xfrm>
        </p:spPr>
      </p:pic>
      <p:sp>
        <p:nvSpPr>
          <p:cNvPr id="5" name="CaixaDeTexto 4"/>
          <p:cNvSpPr txBox="1"/>
          <p:nvPr/>
        </p:nvSpPr>
        <p:spPr>
          <a:xfrm>
            <a:off x="1679170" y="5320145"/>
            <a:ext cx="9119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O Plano Anual de Fiscalização de 2022 contempla ações com ações e providencias a serem adotadas pelos Institutos de Previdência </a:t>
            </a:r>
          </a:p>
        </p:txBody>
      </p:sp>
    </p:spTree>
    <p:extLst>
      <p:ext uri="{BB962C8B-B14F-4D97-AF65-F5344CB8AC3E}">
        <p14:creationId xmlns:p14="http://schemas.microsoft.com/office/powerpoint/2010/main" val="22826344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>
            <a:extLst>
              <a:ext uri="{FF2B5EF4-FFF2-40B4-BE49-F238E27FC236}">
                <a16:creationId xmlns:a16="http://schemas.microsoft.com/office/drawing/2014/main" id="{8A94DF96-6159-4049-82D0-B9E20B7024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37" r="2233" b="26748"/>
          <a:stretch/>
        </p:blipFill>
        <p:spPr>
          <a:xfrm>
            <a:off x="2359190" y="3978604"/>
            <a:ext cx="7657648" cy="258124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C27F79A-F5AE-4A40-BDA6-FF1F797BAB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74" t="14476" r="8913" b="14959"/>
          <a:stretch/>
        </p:blipFill>
        <p:spPr>
          <a:xfrm>
            <a:off x="2774136" y="141317"/>
            <a:ext cx="7074332" cy="344743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314305" y="257695"/>
            <a:ext cx="4638502" cy="5320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2529839" y="4342015"/>
            <a:ext cx="5209309" cy="5320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66366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303378-180A-4B64-B46D-93ACC01A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Picture 4" descr="Obrigado” – palavra extraordinária">
            <a:extLst>
              <a:ext uri="{FF2B5EF4-FFF2-40B4-BE49-F238E27FC236}">
                <a16:creationId xmlns:a16="http://schemas.microsoft.com/office/drawing/2014/main" id="{DC1D57F0-D3F8-4B2C-B674-95B875A3D5A2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225" y="1413428"/>
            <a:ext cx="9920104" cy="327287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150BAF2-904A-4E26-A4F8-4FECD8D5E1DF}"/>
              </a:ext>
            </a:extLst>
          </p:cNvPr>
          <p:cNvSpPr txBox="1"/>
          <p:nvPr/>
        </p:nvSpPr>
        <p:spPr>
          <a:xfrm>
            <a:off x="4956313" y="5151279"/>
            <a:ext cx="64670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pt-BR" sz="2400" b="1" dirty="0"/>
              <a:t>Fabiano Murilo Melo</a:t>
            </a:r>
          </a:p>
          <a:p>
            <a:pPr marL="0" indent="0" algn="r">
              <a:buNone/>
            </a:pPr>
            <a:r>
              <a:rPr lang="pt-BR" sz="2400" b="1" dirty="0"/>
              <a:t>Analista de Controle Externo</a:t>
            </a:r>
          </a:p>
          <a:p>
            <a:pPr marL="0" indent="0" algn="r">
              <a:buNone/>
            </a:pPr>
            <a:r>
              <a:rPr lang="pt-BR" sz="2400" b="1" dirty="0"/>
              <a:t>Diretoria de Fiscalização de Atos de Pessoal</a:t>
            </a:r>
          </a:p>
          <a:p>
            <a:pPr marL="0" indent="0" algn="r">
              <a:buNone/>
            </a:pPr>
            <a:r>
              <a:rPr lang="pt-BR" sz="2400" b="1" dirty="0"/>
              <a:t>Tribunal de Contas do Estado de Minas Gerais</a:t>
            </a:r>
          </a:p>
        </p:txBody>
      </p:sp>
    </p:spTree>
    <p:extLst>
      <p:ext uri="{BB962C8B-B14F-4D97-AF65-F5344CB8AC3E}">
        <p14:creationId xmlns:p14="http://schemas.microsoft.com/office/powerpoint/2010/main" val="138420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rtar">
  <a:themeElements>
    <a:clrScheme name="Violeta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ortar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rtar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TM10001105[[fn=Cortar]]</Template>
  <TotalTime>17274</TotalTime>
  <Words>4069</Words>
  <Application>Microsoft Office PowerPoint</Application>
  <PresentationFormat>Widescreen</PresentationFormat>
  <Paragraphs>311</Paragraphs>
  <Slides>45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3" baseType="lpstr">
      <vt:lpstr>Arial</vt:lpstr>
      <vt:lpstr>Arial</vt:lpstr>
      <vt:lpstr>Bahnschrift SemiBold</vt:lpstr>
      <vt:lpstr>Calibri</vt:lpstr>
      <vt:lpstr>Franklin Gothic Book</vt:lpstr>
      <vt:lpstr>Open Sans</vt:lpstr>
      <vt:lpstr>TimesNewRomanPS-BoldMT</vt:lpstr>
      <vt:lpstr>Cortar</vt:lpstr>
      <vt:lpstr>Comentários acerca da reforma da previdência </vt:lpstr>
      <vt:lpstr>Apresentação do PowerPoint</vt:lpstr>
      <vt:lpstr>Por que reformar?</vt:lpstr>
      <vt:lpstr>Necessidade da reforma</vt:lpstr>
      <vt:lpstr>Desvinculação das Receitas da União (DRU)</vt:lpstr>
      <vt:lpstr>Por que reformar?</vt:lpstr>
      <vt:lpstr>Quando, então, seria o momento ideal para reformar?</vt:lpstr>
      <vt:lpstr>Pontos de Atenção</vt:lpstr>
      <vt:lpstr>Ao longo dos anos, no Brasil,...</vt:lpstr>
      <vt:lpstr>Apresentação do PowerPoint</vt:lpstr>
      <vt:lpstr>Emenda Constitucional 103/2019</vt:lpstr>
      <vt:lpstr>Apresentação do PowerPoint</vt:lpstr>
      <vt:lpstr>Apresentação do PowerPoint</vt:lpstr>
      <vt:lpstr>Diferenciação</vt:lpstr>
      <vt:lpstr>Apresentação do PowerPoint</vt:lpstr>
      <vt:lpstr>Reforma da Previdência nos Municípios</vt:lpstr>
      <vt:lpstr>Reforma Municipal - Previsão em normativos</vt:lpstr>
      <vt:lpstr>Apresentação do PowerPoint</vt:lpstr>
      <vt:lpstr>Previsão em normativos para os Municípios – Aposentadoria Voluntária</vt:lpstr>
      <vt:lpstr>Apresentação do PowerPoint</vt:lpstr>
      <vt:lpstr>Regra do Direito Adquirido</vt:lpstr>
      <vt:lpstr> Há direito adquirido para as aposentadorias compulsória e incapacidade permanente?</vt:lpstr>
      <vt:lpstr>Incapacidade Permanente para o Trabalho</vt:lpstr>
      <vt:lpstr>Compulsória</vt:lpstr>
      <vt:lpstr>O município pode simplesmente ratificar a reforma previdenciária promovida pela União?  Qual seria o instrumento normativo hábil?</vt:lpstr>
      <vt:lpstr>Principais inconsistências </vt:lpstr>
      <vt:lpstr>Principais inconsistências </vt:lpstr>
      <vt:lpstr>5) Principais inconsistências  Retroatividade da norma</vt:lpstr>
      <vt:lpstr>Apresentação do PowerPoint</vt:lpstr>
      <vt:lpstr>6- Referenciação</vt:lpstr>
      <vt:lpstr>Revogação da norma</vt:lpstr>
      <vt:lpstr>Revogação da norma</vt:lpstr>
      <vt:lpstr>Aposentadorias especiais</vt:lpstr>
      <vt:lpstr>Aposentadorias especiais no âmbito municipal</vt:lpstr>
      <vt:lpstr>Pensão</vt:lpstr>
      <vt:lpstr>Pensão</vt:lpstr>
      <vt:lpstr>Contribuição Previdenciária</vt:lpstr>
      <vt:lpstr>Previdência Complementar</vt:lpstr>
      <vt:lpstr>Abono de Permanência</vt:lpstr>
      <vt:lpstr>Vedação de instituição de novos RPPS</vt:lpstr>
      <vt:lpstr>Complementação de aposentadoria</vt:lpstr>
      <vt:lpstr>Incorporação de proventos</vt:lpstr>
      <vt:lpstr>Malhas Eletrônicas de Fiscalização - TCEMG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que não pode faltar na reforma da previdência</dc:title>
  <dc:creator>FABIANO MURILO MELO</dc:creator>
  <cp:lastModifiedBy>FABIANO MURILO MELO</cp:lastModifiedBy>
  <cp:revision>31</cp:revision>
  <dcterms:created xsi:type="dcterms:W3CDTF">2022-03-24T19:26:31Z</dcterms:created>
  <dcterms:modified xsi:type="dcterms:W3CDTF">2022-04-08T10:44:27Z</dcterms:modified>
</cp:coreProperties>
</file>