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698" r:id="rId2"/>
    <p:sldId id="699" r:id="rId3"/>
    <p:sldId id="700" r:id="rId4"/>
    <p:sldId id="701" r:id="rId5"/>
    <p:sldId id="702" r:id="rId6"/>
    <p:sldId id="703" r:id="rId7"/>
    <p:sldId id="734" r:id="rId8"/>
    <p:sldId id="706" r:id="rId9"/>
    <p:sldId id="707" r:id="rId10"/>
    <p:sldId id="708" r:id="rId11"/>
    <p:sldId id="709" r:id="rId12"/>
    <p:sldId id="710" r:id="rId13"/>
    <p:sldId id="711" r:id="rId14"/>
    <p:sldId id="736" r:id="rId15"/>
    <p:sldId id="712" r:id="rId16"/>
    <p:sldId id="713" r:id="rId17"/>
    <p:sldId id="737" r:id="rId18"/>
    <p:sldId id="714" r:id="rId19"/>
    <p:sldId id="738" r:id="rId20"/>
    <p:sldId id="715" r:id="rId21"/>
    <p:sldId id="723" r:id="rId22"/>
    <p:sldId id="730" r:id="rId23"/>
    <p:sldId id="731" r:id="rId24"/>
    <p:sldId id="728" r:id="rId25"/>
    <p:sldId id="739" r:id="rId26"/>
    <p:sldId id="729" r:id="rId27"/>
    <p:sldId id="740" r:id="rId28"/>
    <p:sldId id="507" r:id="rId29"/>
    <p:sldId id="741" r:id="rId30"/>
    <p:sldId id="657" r:id="rId31"/>
    <p:sldId id="697" r:id="rId32"/>
    <p:sldId id="742" r:id="rId33"/>
    <p:sldId id="506" r:id="rId34"/>
    <p:sldId id="582" r:id="rId35"/>
    <p:sldId id="744" r:id="rId36"/>
    <p:sldId id="745" r:id="rId37"/>
    <p:sldId id="583" r:id="rId38"/>
    <p:sldId id="621" r:id="rId39"/>
    <p:sldId id="617" r:id="rId40"/>
    <p:sldId id="622" r:id="rId41"/>
    <p:sldId id="612" r:id="rId42"/>
    <p:sldId id="614" r:id="rId43"/>
    <p:sldId id="623" r:id="rId44"/>
    <p:sldId id="616" r:id="rId45"/>
    <p:sldId id="747" r:id="rId46"/>
    <p:sldId id="588" r:id="rId47"/>
    <p:sldId id="746" r:id="rId48"/>
    <p:sldId id="634" r:id="rId49"/>
    <p:sldId id="693" r:id="rId50"/>
    <p:sldId id="748" r:id="rId51"/>
    <p:sldId id="694" r:id="rId52"/>
    <p:sldId id="647" r:id="rId53"/>
    <p:sldId id="743" r:id="rId54"/>
  </p:sldIdLst>
  <p:sldSz cx="12192000" cy="6858000"/>
  <p:notesSz cx="6788150" cy="9923463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guel Antonio Chaves" initials="MAC" lastIdx="1" clrIdx="0">
    <p:extLst>
      <p:ext uri="{19B8F6BF-5375-455C-9EA6-DF929625EA0E}">
        <p15:presenceInfo xmlns:p15="http://schemas.microsoft.com/office/powerpoint/2012/main" userId="7a07edc730bb1c9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2639AC"/>
    <a:srgbClr val="33CC33"/>
    <a:srgbClr val="FFCC00"/>
    <a:srgbClr val="FFFDAD"/>
    <a:srgbClr val="A7FBC1"/>
    <a:srgbClr val="99FF99"/>
    <a:srgbClr val="C4D7FC"/>
    <a:srgbClr val="833AC6"/>
    <a:srgbClr val="126A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Estilo Claro 2 - Ênfas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85BE263C-DBD7-4A20-BB59-AAB30ACAA65A}" styleName="Estilo Médio 3 - 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82" autoAdjust="0"/>
    <p:restoredTop sz="91363" autoAdjust="0"/>
  </p:normalViewPr>
  <p:slideViewPr>
    <p:cSldViewPr>
      <p:cViewPr varScale="1">
        <p:scale>
          <a:sx n="82" d="100"/>
          <a:sy n="82" d="100"/>
        </p:scale>
        <p:origin x="576" y="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68"/>
    </p:cViewPr>
  </p:sorterViewPr>
  <p:notesViewPr>
    <p:cSldViewPr>
      <p:cViewPr varScale="1">
        <p:scale>
          <a:sx n="50" d="100"/>
          <a:sy n="50" d="100"/>
        </p:scale>
        <p:origin x="288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4294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49147EF-9B4B-4DAB-8232-5C3B1A1FBE19}" type="datetimeFigureOut">
              <a:rPr lang="pt-BR"/>
              <a:pPr>
                <a:defRPr/>
              </a:pPr>
              <a:t>06/04/2022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4294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08AE60-5498-40C1-9B4A-47D99611B4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235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4294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8CC53B7-631C-42E0-A78B-1ADAB8687602}" type="datetimeFigureOut">
              <a:rPr lang="pt-BR"/>
              <a:pPr>
                <a:defRPr/>
              </a:pPr>
              <a:t>06/04/2022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8499" y="4713368"/>
            <a:ext cx="5431154" cy="4465796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4294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EFDCEBD-067D-4BC9-B2DC-569E0D54A90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0286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9010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3797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93258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0060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833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9420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12139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8195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3132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84204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04095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88439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16817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96375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80097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88174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7517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19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88701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23279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21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35885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24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37193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25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06366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90102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1820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98531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7810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C8481-E2CF-4B9C-9D55-4D10CE4E4FBF}" type="datetime1">
              <a:rPr lang="pt-BR"/>
              <a:pPr>
                <a:defRPr/>
              </a:pPr>
              <a:t>06/04/2022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08EADF9-55F0-43ED-ADDB-3CD5CBA8D09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6347647"/>
      </p:ext>
    </p:extLst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908720"/>
            <a:ext cx="109728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2113558"/>
            <a:ext cx="10972800" cy="4425355"/>
          </a:xfrm>
        </p:spPr>
        <p:txBody>
          <a:bodyPr/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E4905-98AB-4EA4-AE65-BF15BFAA5F5B}" type="datetime1">
              <a:rPr lang="pt-BR"/>
              <a:pPr>
                <a:defRPr/>
              </a:pPr>
              <a:t>06/04/2022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A2F3EFF-9904-46D8-B353-A03427DBF4F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156659"/>
      </p:ext>
    </p:extLst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FA588-4612-4B45-A279-8A2836640325}" type="datetime1">
              <a:rPr lang="pt-BR"/>
              <a:pPr>
                <a:defRPr/>
              </a:pPr>
              <a:t>06/04/2022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4240DF9-2625-480A-9595-0E2DB555426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7683715"/>
      </p:ext>
    </p:extLst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 userDrawn="1"/>
        </p:nvSpPr>
        <p:spPr>
          <a:xfrm>
            <a:off x="11106150" y="6356350"/>
            <a:ext cx="384175" cy="501650"/>
          </a:xfrm>
          <a:prstGeom prst="rect">
            <a:avLst/>
          </a:prstGeom>
          <a:solidFill>
            <a:srgbClr val="92D05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FD057-4529-465F-B3AB-65427984E81B}" type="datetime1">
              <a:rPr lang="pt-BR"/>
              <a:pPr>
                <a:defRPr/>
              </a:pPr>
              <a:t>06/04/2022</a:t>
            </a:fld>
            <a:endParaRPr lang="pt-BR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76AB2D7-B403-46D6-80F9-1984EF4B06E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1452458"/>
      </p:ext>
    </p:extLst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2BDF3-FA67-4FB8-8C9F-29031D6232B9}" type="datetime1">
              <a:rPr lang="pt-BR"/>
              <a:pPr>
                <a:defRPr/>
              </a:pPr>
              <a:t>06/04/2022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F9351D5-6E18-473B-A7C7-C74881B7A96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375384"/>
      </p:ext>
    </p:extLst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8866D-D273-405D-955F-E2131615A4FA}" type="datetime1">
              <a:rPr lang="pt-BR"/>
              <a:pPr>
                <a:defRPr/>
              </a:pPr>
              <a:t>06/04/2022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A5FF7-F4F9-4A83-8474-3FB09CA0A2D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2419281"/>
      </p:ext>
    </p:extLst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992D2-D71D-4A16-B7A9-E0E809AF93AE}" type="datetime1">
              <a:rPr lang="pt-BR"/>
              <a:pPr>
                <a:defRPr/>
              </a:pPr>
              <a:t>06/04/2022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78CB0-C7B4-4243-9295-7A049A9819D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886418"/>
      </p:ext>
    </p:extLst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0779B-A61C-4EA7-AE9A-3F061EB8E9CD}" type="datetime1">
              <a:rPr lang="pt-BR"/>
              <a:pPr>
                <a:defRPr/>
              </a:pPr>
              <a:t>06/04/2022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5ECDA-94A9-431C-95D6-AEF2D10A71F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1470353"/>
      </p:ext>
    </p:extLst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6C977-11EC-4FB6-89EE-84604BA8D529}" type="datetime1">
              <a:rPr lang="pt-BR"/>
              <a:pPr>
                <a:defRPr/>
              </a:pPr>
              <a:t>06/04/2022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3FE5E-4C99-4898-851F-BBD0E2E6301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5610433"/>
      </p:ext>
    </p:extLst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81079-82E6-48CD-AC24-E7A120086550}" type="datetime1">
              <a:rPr lang="pt-BR"/>
              <a:pPr>
                <a:defRPr/>
              </a:pPr>
              <a:t>06/04/2022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6A0C1-2709-4426-9CE8-99A3FD03533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4662712"/>
      </p:ext>
    </p:extLst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0EDD3-609C-480E-A86C-CDC3736D2513}" type="datetime1">
              <a:rPr lang="pt-BR"/>
              <a:pPr>
                <a:defRPr/>
              </a:pPr>
              <a:t>06/04/2022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707A7-8162-4779-9E67-1EAB74E9D1B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3511498"/>
      </p:ext>
    </p:extLst>
  </p:cSld>
  <p:clrMapOvr>
    <a:masterClrMapping/>
  </p:clrMapOvr>
  <p:transition spd="slow"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A505103-445D-4C3C-891E-47608494EA36}" type="slidenum">
              <a:rPr lang="en-US" altLang="pt-BR"/>
              <a:pPr/>
              <a:t>‹nº›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1611056365"/>
      </p:ext>
    </p:extLst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8" y="0"/>
            <a:ext cx="12165724" cy="6858000"/>
          </a:xfrm>
          <a:prstGeom prst="rect">
            <a:avLst/>
          </a:prstGeom>
        </p:spPr>
      </p:pic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557213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ES" dirty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700213"/>
            <a:ext cx="10972800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ES" dirty="0"/>
              <a:t>Clique para editar os estilos do texto mestre</a:t>
            </a:r>
          </a:p>
          <a:p>
            <a:pPr lvl="1"/>
            <a:r>
              <a:rPr lang="pt-BR" altLang="es-ES" dirty="0"/>
              <a:t>Segundo nível</a:t>
            </a:r>
          </a:p>
          <a:p>
            <a:pPr lvl="2"/>
            <a:r>
              <a:rPr lang="pt-BR" altLang="es-ES" dirty="0"/>
              <a:t>Terceiro nível</a:t>
            </a:r>
          </a:p>
          <a:p>
            <a:pPr lvl="3"/>
            <a:r>
              <a:rPr lang="pt-BR" altLang="es-ES" dirty="0"/>
              <a:t>Quarto nível</a:t>
            </a:r>
          </a:p>
          <a:p>
            <a:pPr lvl="4"/>
            <a:r>
              <a:rPr lang="pt-BR" altLang="es-ES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81D973-6665-4EE4-BA17-4057A55FD744}" type="datetime1">
              <a:rPr lang="pt-BR"/>
              <a:pPr>
                <a:defRPr/>
              </a:pPr>
              <a:t>06/04/2022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8BE0F2-8142-4B56-8E1D-9C5515662535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6" r:id="rId12"/>
  </p:sldLayoutIdLst>
  <p:transition spd="slow">
    <p:circl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progestao.rpps@economia.gov.br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67608" y="1844824"/>
            <a:ext cx="6912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/>
              <a:t>20° Seminário da AMIPREM</a:t>
            </a:r>
            <a:endParaRPr lang="pt-BR" sz="4000" dirty="0"/>
          </a:p>
        </p:txBody>
      </p:sp>
      <p:pic>
        <p:nvPicPr>
          <p:cNvPr id="1026" name="Imagem 1" descr="Logo_amipr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720" y="2924944"/>
            <a:ext cx="4527953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/>
          <p:nvPr/>
        </p:nvSpPr>
        <p:spPr>
          <a:xfrm>
            <a:off x="1055440" y="1484785"/>
            <a:ext cx="10369152" cy="4916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4400" b="1" u="sng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pt-BR" sz="4400" b="1" u="sng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pt-BR" sz="4400" b="1" dirty="0" err="1">
                <a:solidFill>
                  <a:schemeClr val="bg2">
                    <a:lumMod val="25000"/>
                  </a:schemeClr>
                </a:solidFill>
              </a:rPr>
              <a:t>Pró-Gestão</a:t>
            </a:r>
            <a:r>
              <a:rPr lang="pt-BR" sz="4400" b="1" dirty="0">
                <a:solidFill>
                  <a:schemeClr val="bg2">
                    <a:lumMod val="25000"/>
                  </a:schemeClr>
                </a:solidFill>
              </a:rPr>
              <a:t> RPPS</a:t>
            </a:r>
            <a:endParaRPr lang="pt-BR" sz="44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endParaRPr lang="pt-BR" sz="2100" b="1" dirty="0">
              <a:latin typeface="Calibri" panose="020F0502020204030204" pitchFamily="34" charset="0"/>
            </a:endParaRPr>
          </a:p>
          <a:p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r>
              <a:rPr lang="pt-BR" sz="2100" b="1" dirty="0">
                <a:latin typeface="Calibri" panose="020F0502020204030204" pitchFamily="34" charset="0"/>
              </a:rPr>
              <a:t>Belo Horizonte, 07/04/2022</a:t>
            </a:r>
          </a:p>
          <a:p>
            <a:endParaRPr lang="pt-BR" sz="135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69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83432" y="692696"/>
            <a:ext cx="10513168" cy="6317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600" b="1" u="sng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BREVES CONSIDERAÇÕES SOBE O PRÓ-GESTÃO RPPS</a:t>
            </a:r>
            <a:endParaRPr lang="pt-BR" sz="2600" b="1" dirty="0">
              <a:solidFill>
                <a:schemeClr val="bg2">
                  <a:lumMod val="25000"/>
                </a:schemeClr>
              </a:solidFill>
              <a:latin typeface="Arial Narrow" panose="020B0606020202030204" pitchFamily="34" charset="0"/>
            </a:endParaRP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400" b="1" u="sng" dirty="0">
              <a:latin typeface="Arial Narrow" panose="020B0606020202030204" pitchFamily="34" charset="0"/>
            </a:endParaRP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400" b="1" u="sng" dirty="0">
              <a:latin typeface="Arial Narrow" panose="020B0606020202030204" pitchFamily="34" charset="0"/>
            </a:endParaRP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400" b="1" u="sng" dirty="0">
                <a:latin typeface="Arial Narrow" panose="020B0606020202030204" pitchFamily="34" charset="0"/>
              </a:rPr>
              <a:t>Marco Normativo</a:t>
            </a:r>
            <a:r>
              <a:rPr lang="pt-BR" sz="2400" dirty="0">
                <a:latin typeface="Arial Narrow" panose="020B0606020202030204" pitchFamily="34" charset="0"/>
              </a:rPr>
              <a:t>: Portaria MPS nº 185, de 14 de maio de 2015.</a:t>
            </a: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400" b="1" u="sng" dirty="0">
              <a:latin typeface="Arial Narrow" panose="020B0606020202030204" pitchFamily="34" charset="0"/>
            </a:endParaRP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400" b="1" u="sng" dirty="0">
              <a:latin typeface="Arial Narrow" panose="020B0606020202030204" pitchFamily="34" charset="0"/>
            </a:endParaRP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400" b="1" u="sng" dirty="0">
                <a:latin typeface="Arial Narrow" panose="020B0606020202030204" pitchFamily="34" charset="0"/>
              </a:rPr>
              <a:t>Objetivo</a:t>
            </a:r>
            <a:r>
              <a:rPr lang="pt-BR" sz="2400" dirty="0">
                <a:latin typeface="Arial Narrow" panose="020B0606020202030204" pitchFamily="34" charset="0"/>
              </a:rPr>
              <a:t>: incentivar os RPPS a adotarem melhores práticas de gestão previdenciária, que proporcionem maior controle de seus ativos e passivos previdenciários e mais transparência no relacionamento com os segurados e a sociedade.</a:t>
            </a: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400" dirty="0">
              <a:latin typeface="Arial Narrow" panose="020B0606020202030204" pitchFamily="34" charset="0"/>
            </a:endParaRP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4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6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3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2978062574"/>
      </p:ext>
    </p:extLst>
  </p:cSld>
  <p:clrMapOvr>
    <a:masterClrMapping/>
  </p:clrMapOvr>
  <p:transition spd="slow">
    <p:circl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35360" y="692696"/>
            <a:ext cx="11593287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600" b="1" u="sng" dirty="0">
                <a:solidFill>
                  <a:schemeClr val="bg2">
                    <a:lumMod val="25000"/>
                  </a:schemeClr>
                </a:solidFill>
              </a:rPr>
              <a:t>PREMISSAS DO PRÓ-GESTÃO RPPS</a:t>
            </a:r>
            <a:endParaRPr lang="pt-BR" sz="2600" b="1" dirty="0">
              <a:solidFill>
                <a:schemeClr val="bg2">
                  <a:lumMod val="25000"/>
                </a:schemeClr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pt-BR" sz="2000" b="1" u="sng" dirty="0"/>
              <a:t>Adesão voluntária</a:t>
            </a:r>
            <a:r>
              <a:rPr lang="pt-BR" sz="2000" b="1" dirty="0"/>
              <a:t>:</a:t>
            </a:r>
          </a:p>
          <a:p>
            <a:pPr lvl="0"/>
            <a:endParaRPr lang="pt-BR" sz="2000" b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i="1" dirty="0"/>
              <a:t>Facultativa</a:t>
            </a:r>
          </a:p>
          <a:p>
            <a:pPr algn="just"/>
            <a:endParaRPr lang="pt-BR" sz="2000" i="1" u="sng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b="1" i="1" u="sng" dirty="0"/>
              <a:t>Termo de Adesão</a:t>
            </a:r>
            <a:r>
              <a:rPr lang="pt-BR" sz="2000" b="1" i="1" dirty="0"/>
              <a:t>: </a:t>
            </a:r>
          </a:p>
          <a:p>
            <a:pPr algn="just"/>
            <a:endParaRPr lang="pt-BR" sz="2000" b="1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i="1" dirty="0"/>
              <a:t>Formalizada pelos representantes do ente federativo e da unidade gestora, por meio do termo de adesão.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0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i="1" dirty="0"/>
              <a:t>Digitalizado e enviado à SPREV</a:t>
            </a:r>
          </a:p>
          <a:p>
            <a:pPr algn="just"/>
            <a:endParaRPr lang="pt-BR" sz="2000" i="1" dirty="0"/>
          </a:p>
          <a:p>
            <a:pPr algn="just"/>
            <a:r>
              <a:rPr lang="pt-BR" sz="2000" b="1" i="1" dirty="0"/>
              <a:t> </a:t>
            </a:r>
            <a:r>
              <a:rPr lang="pt-BR" sz="2000" b="1" dirty="0"/>
              <a:t>IMPORTANTE:</a:t>
            </a:r>
          </a:p>
          <a:p>
            <a:pPr algn="just"/>
            <a:endParaRPr lang="pt-BR" sz="20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b="1" i="1" dirty="0"/>
              <a:t>Envio via CADPREV WEB,. Acesse o CADPREV com a senha de acesso. Clicar “Cadastros”, e em seguida “Adesão ao Pró Gestão” preencher as informações e enviar o termo de adesão assinado e digitalizado.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b="1" i="1" dirty="0"/>
              <a:t>Os entes que já fizeram adesão deverão enviar novamente o termo de adesão via CADPREV WEB - com a data da assinatura - não é necessário fazer novo termo.</a:t>
            </a:r>
            <a:endParaRPr lang="pt-BR" b="1" dirty="0"/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4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1425358227"/>
      </p:ext>
    </p:extLst>
  </p:cSld>
  <p:clrMapOvr>
    <a:masterClrMapping/>
  </p:clrMapOvr>
  <p:transition spd="slow">
    <p:circl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60375" y="764704"/>
            <a:ext cx="11036226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u="sng" dirty="0">
                <a:solidFill>
                  <a:schemeClr val="bg2">
                    <a:lumMod val="25000"/>
                  </a:schemeClr>
                </a:solidFill>
              </a:rPr>
              <a:t>PREMISSAS DO PRÓ-GESTÃO RPPS</a:t>
            </a:r>
            <a:endParaRPr lang="pt-BR" sz="2600" b="1" dirty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endParaRPr lang="pt-BR" sz="2600" b="1" u="sng" dirty="0">
              <a:latin typeface="Arial Narrow" panose="020B0606020202030204" pitchFamily="34" charset="0"/>
            </a:endParaRPr>
          </a:p>
          <a:p>
            <a:pPr lvl="0"/>
            <a:endParaRPr lang="pt-BR" sz="2600" b="1" u="sng" dirty="0">
              <a:latin typeface="Arial Narrow" panose="020B0606020202030204" pitchFamily="34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pt-BR" sz="2600" b="1" u="sng" dirty="0">
                <a:latin typeface="Arial Narrow" panose="020B0606020202030204" pitchFamily="34" charset="0"/>
              </a:rPr>
              <a:t>3 Dimensões do Programa</a:t>
            </a:r>
            <a:r>
              <a:rPr lang="pt-BR" sz="2600" b="1" dirty="0">
                <a:latin typeface="Arial Narrow" panose="020B0606020202030204" pitchFamily="34" charset="0"/>
              </a:rPr>
              <a:t>:</a:t>
            </a:r>
          </a:p>
          <a:p>
            <a:pPr lvl="0" algn="just"/>
            <a:endParaRPr lang="pt-BR" sz="2400" b="1" i="1" dirty="0">
              <a:latin typeface="Arial Narrow" panose="020B0606020202030204" pitchFamily="34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pt-BR" sz="2400" b="1" i="1" dirty="0">
                <a:latin typeface="Arial Narrow" panose="020B0606020202030204" pitchFamily="34" charset="0"/>
              </a:rPr>
              <a:t>Controles Internos: 6 ações</a:t>
            </a:r>
            <a:r>
              <a:rPr lang="pt-BR" sz="2400" i="1" dirty="0">
                <a:latin typeface="Arial Narrow" panose="020B0606020202030204" pitchFamily="34" charset="0"/>
              </a:rPr>
              <a:t> (minimizar os riscos que envolvem as áreas de atuação do RPPS);</a:t>
            </a: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endParaRPr lang="pt-BR" sz="2400" b="1" i="1" dirty="0">
              <a:latin typeface="Arial Narrow" panose="020B0606020202030204" pitchFamily="34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pt-BR" sz="2400" b="1" i="1" dirty="0">
                <a:latin typeface="Arial Narrow" panose="020B0606020202030204" pitchFamily="34" charset="0"/>
              </a:rPr>
              <a:t>Governança Corporativa: 16 ações </a:t>
            </a:r>
            <a:r>
              <a:rPr lang="pt-BR" sz="2400" i="1" dirty="0">
                <a:latin typeface="Arial Narrow" panose="020B0606020202030204" pitchFamily="34" charset="0"/>
              </a:rPr>
              <a:t>(consolidar boas práticas de gestão, por meio de ações alicerçadas na transparência, equidade, prestação de contas, responsabilidade corporativa);</a:t>
            </a: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endParaRPr lang="pt-BR" sz="2400" b="1" i="1" dirty="0">
              <a:latin typeface="Arial Narrow" panose="020B06060202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b="1" i="1" dirty="0">
                <a:latin typeface="Arial Narrow" panose="020B0606020202030204" pitchFamily="34" charset="0"/>
              </a:rPr>
              <a:t>Educação Previdenciária: 2 ações </a:t>
            </a:r>
            <a:r>
              <a:rPr lang="pt-BR" sz="2400" i="1" dirty="0">
                <a:latin typeface="Arial Narrow" panose="020B0606020202030204" pitchFamily="34" charset="0"/>
              </a:rPr>
              <a:t>(capacitação e informações relativas à gestão para os diferentes órgãos e entidades e para o conjunto da sociedade).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i="1" dirty="0"/>
          </a:p>
          <a:p>
            <a:pPr lvl="0" algn="just"/>
            <a:endParaRPr lang="pt-BR" sz="2400" i="1" dirty="0">
              <a:latin typeface="Arial Narrow" panose="020B0606020202030204" pitchFamily="34" charset="0"/>
            </a:endParaRP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600" b="1" dirty="0">
              <a:solidFill>
                <a:prstClr val="black"/>
              </a:solidFill>
            </a:endParaRP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600" b="1" dirty="0">
              <a:solidFill>
                <a:prstClr val="black"/>
              </a:solidFill>
            </a:endParaRP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5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2327982715"/>
      </p:ext>
    </p:extLst>
  </p:cSld>
  <p:clrMapOvr>
    <a:masterClrMapping/>
  </p:clrMapOvr>
  <p:transition spd="slow">
    <p:circl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60375" y="548680"/>
            <a:ext cx="10964218" cy="6347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600" b="1" u="sng" dirty="0">
                <a:solidFill>
                  <a:schemeClr val="bg2">
                    <a:lumMod val="25000"/>
                  </a:schemeClr>
                </a:solidFill>
              </a:rPr>
              <a:t>PREMISSAS DO PRÓ-GESTÃO RPPS</a:t>
            </a: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200" b="1" dirty="0">
              <a:solidFill>
                <a:schemeClr val="bg2">
                  <a:lumMod val="25000"/>
                </a:schemeClr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pt-BR" sz="2200" b="1" u="sng" dirty="0"/>
              <a:t>Nível de Aderência</a:t>
            </a:r>
            <a:r>
              <a:rPr lang="pt-BR" sz="2200" b="1" dirty="0"/>
              <a:t>:</a:t>
            </a:r>
          </a:p>
          <a:p>
            <a:pPr lvl="0" algn="just"/>
            <a:endParaRPr lang="pt-BR" sz="2200" b="1" dirty="0"/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200" i="1" dirty="0"/>
              <a:t>4 níveis de aderência</a:t>
            </a:r>
          </a:p>
          <a:p>
            <a:pPr algn="just"/>
            <a:endParaRPr lang="pt-BR" sz="2200" i="1" dirty="0"/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pt-BR" sz="2200" b="1" u="sng" dirty="0"/>
              <a:t>Temporalidade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endParaRPr lang="pt-BR" sz="2200" b="1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dirty="0"/>
              <a:t>A certificação terá a validade de 3 anos, devendo ser renovada ao final do prazo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pt-BR" sz="2200" b="1" u="sng" dirty="0"/>
              <a:t>Regularidade Previdenciária</a:t>
            </a:r>
          </a:p>
          <a:p>
            <a:pPr lvl="0" algn="just"/>
            <a:endParaRPr lang="pt-BR" sz="2200" b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b="1" u="sng" dirty="0"/>
              <a:t>Não</a:t>
            </a:r>
            <a:r>
              <a:rPr lang="pt-BR" sz="2200" dirty="0"/>
              <a:t> é exigido o prévio CRP para fins de certificação institucional.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400" i="1" dirty="0"/>
          </a:p>
          <a:p>
            <a:pPr algn="just"/>
            <a:endParaRPr lang="pt-BR" sz="2400" i="1" dirty="0"/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6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3265526850"/>
      </p:ext>
    </p:extLst>
  </p:cSld>
  <p:clrMapOvr>
    <a:masterClrMapping/>
  </p:clrMapOvr>
  <p:transition spd="slow">
    <p:circl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3500" y="639261"/>
            <a:ext cx="1200916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600" b="1" u="sng" dirty="0">
                <a:solidFill>
                  <a:srgbClr val="2639AC"/>
                </a:solidFill>
              </a:rPr>
              <a:t>AS 6 ETAPAS PARA OBTENÇÃO DA CERTIFICAÇÃO INSTITUCIONAL</a:t>
            </a:r>
            <a:endParaRPr lang="pt-BR" sz="2600" b="1" dirty="0">
              <a:solidFill>
                <a:srgbClr val="2639AC"/>
              </a:solidFill>
            </a:endParaRPr>
          </a:p>
          <a:p>
            <a:pPr marL="514350" lvl="0" indent="-514350" algn="just">
              <a:buFont typeface="+mj-lt"/>
              <a:buAutoNum type="arabicPeriod"/>
            </a:pPr>
            <a:endParaRPr lang="pt-BR" sz="1400" b="1" dirty="0">
              <a:latin typeface="Arial Narrow" panose="020B0606020202030204" pitchFamily="34" charset="0"/>
            </a:endParaRPr>
          </a:p>
          <a:p>
            <a:pPr marL="514350" lvl="0" indent="-514350" algn="just">
              <a:buFont typeface="+mj-lt"/>
              <a:buAutoNum type="arabicPeriod"/>
            </a:pPr>
            <a:endParaRPr lang="pt-BR" sz="1400" b="1" dirty="0">
              <a:latin typeface="Arial Narrow" panose="020B0606020202030204" pitchFamily="34" charset="0"/>
            </a:endParaRPr>
          </a:p>
          <a:p>
            <a:pPr lvl="0" algn="just"/>
            <a:endParaRPr lang="pt-BR" sz="1400" b="1" dirty="0">
              <a:latin typeface="Arial Narrow" panose="020B0606020202030204" pitchFamily="34" charset="0"/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pt-BR" sz="2200" b="1" i="1" dirty="0">
                <a:latin typeface="Arial Narrow" panose="020B0606020202030204" pitchFamily="34" charset="0"/>
              </a:rPr>
              <a:t>Leitura do Manual do Pró-Gestão RPPS</a:t>
            </a:r>
            <a:r>
              <a:rPr lang="pt-BR" sz="2200" i="1" dirty="0">
                <a:latin typeface="Arial Narrow" panose="020B0606020202030204" pitchFamily="34" charset="0"/>
              </a:rPr>
              <a:t>: especialmente o detalhamento das ações das 3 dimensões do programa para conhecimento das exigências;</a:t>
            </a:r>
          </a:p>
          <a:p>
            <a:pPr marL="514350" lvl="0" indent="-514350" algn="just">
              <a:buFont typeface="+mj-lt"/>
              <a:buAutoNum type="arabicPeriod"/>
            </a:pPr>
            <a:endParaRPr lang="pt-BR" sz="2200" i="1" dirty="0">
              <a:latin typeface="Arial Narrow" panose="020B0606020202030204" pitchFamily="34" charset="0"/>
            </a:endParaRPr>
          </a:p>
          <a:p>
            <a:pPr marL="514350" lvl="0" indent="-514350" algn="just">
              <a:buFont typeface="+mj-lt"/>
              <a:buAutoNum type="arabicPeriod"/>
            </a:pPr>
            <a:endParaRPr lang="pt-BR" sz="1600" i="1" dirty="0">
              <a:latin typeface="Arial Narrow" panose="020B0606020202030204" pitchFamily="34" charset="0"/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pt-BR" sz="2200" b="1" i="1" dirty="0">
                <a:latin typeface="Arial Narrow" panose="020B0606020202030204" pitchFamily="34" charset="0"/>
              </a:rPr>
              <a:t>Avaliação da gestão existente para definir em que estágio se encontra</a:t>
            </a:r>
            <a:r>
              <a:rPr lang="pt-BR" sz="2200" i="1" dirty="0">
                <a:latin typeface="Arial Narrow" panose="020B0606020202030204" pitchFamily="34" charset="0"/>
              </a:rPr>
              <a:t>;</a:t>
            </a:r>
          </a:p>
          <a:p>
            <a:pPr marL="514350" lvl="0" indent="-514350" algn="just">
              <a:buFont typeface="+mj-lt"/>
              <a:buAutoNum type="arabicPeriod"/>
            </a:pPr>
            <a:endParaRPr lang="pt-BR" sz="1400" i="1" dirty="0">
              <a:latin typeface="Arial Narrow" panose="020B0606020202030204" pitchFamily="34" charset="0"/>
            </a:endParaRPr>
          </a:p>
          <a:p>
            <a:pPr marL="514350" lvl="0" indent="-514350" algn="just">
              <a:buFont typeface="+mj-lt"/>
              <a:buAutoNum type="arabicPeriod"/>
            </a:pPr>
            <a:endParaRPr lang="pt-BR" sz="1400" i="1" dirty="0">
              <a:latin typeface="Arial Narrow" panose="020B0606020202030204" pitchFamily="34" charset="0"/>
            </a:endParaRPr>
          </a:p>
          <a:p>
            <a:pPr marL="514350" lvl="0" indent="-514350" algn="just">
              <a:buFont typeface="+mj-lt"/>
              <a:buAutoNum type="arabicPeriod"/>
            </a:pPr>
            <a:endParaRPr lang="pt-BR" sz="1400" i="1" dirty="0">
              <a:latin typeface="Arial Narrow" panose="020B0606020202030204" pitchFamily="34" charset="0"/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pt-BR" sz="2200" b="1" i="1" dirty="0">
                <a:latin typeface="Arial Narrow" panose="020B0606020202030204" pitchFamily="34" charset="0"/>
              </a:rPr>
              <a:t>Definir o nível de aderência mais adequado do RPPS</a:t>
            </a:r>
            <a:r>
              <a:rPr lang="pt-BR" sz="2200" i="1" dirty="0">
                <a:latin typeface="Arial Narrow" panose="020B0606020202030204" pitchFamily="34" charset="0"/>
              </a:rPr>
              <a:t>, considerando seu porte, estrutura organizacional, os recursos necessários para adequação de seus processos, conforme a complexidade das ações para estabelecer o que pretende, mediante envio do Termo de Adesão ao Pró-Gestão RPPS;</a:t>
            </a:r>
          </a:p>
          <a:p>
            <a:pPr marL="457200" lvl="0" indent="-457200" algn="just">
              <a:buAutoNum type="arabicPeriod" startAt="4"/>
            </a:pPr>
            <a:endParaRPr lang="pt-BR" sz="1400" i="1" dirty="0">
              <a:latin typeface="Arial Narrow" panose="020B0606020202030204" pitchFamily="34" charset="0"/>
            </a:endParaRPr>
          </a:p>
          <a:p>
            <a:pPr lvl="0" algn="just"/>
            <a:r>
              <a:rPr lang="pt-BR" sz="2200" i="1" dirty="0">
                <a:latin typeface="Arial Narrow" panose="020B0606020202030204" pitchFamily="34" charset="0"/>
              </a:rPr>
              <a:t>.</a:t>
            </a:r>
            <a:endParaRPr lang="pt-BR" dirty="0"/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7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135768611"/>
      </p:ext>
    </p:extLst>
  </p:cSld>
  <p:clrMapOvr>
    <a:masterClrMapping/>
  </p:clrMapOvr>
  <p:transition spd="slow">
    <p:circl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3500" y="639261"/>
            <a:ext cx="12009164" cy="5393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srgbClr val="2639AC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600" b="1" u="sng" dirty="0">
                <a:solidFill>
                  <a:srgbClr val="2639AC"/>
                </a:solidFill>
              </a:rPr>
              <a:t>AS 6 ETAPAS PARA OBTENÇÃO DA CERTIFICAÇÃO INSTITUCIONAL</a:t>
            </a:r>
            <a:endParaRPr lang="pt-BR" sz="2600" b="1" dirty="0">
              <a:solidFill>
                <a:srgbClr val="2639AC"/>
              </a:solidFill>
            </a:endParaRPr>
          </a:p>
          <a:p>
            <a:pPr marL="514350" lvl="0" indent="-514350" algn="just">
              <a:buFont typeface="+mj-lt"/>
              <a:buAutoNum type="arabicPeriod"/>
            </a:pPr>
            <a:endParaRPr lang="pt-BR" sz="1400" b="1" dirty="0">
              <a:latin typeface="Arial Narrow" panose="020B0606020202030204" pitchFamily="34" charset="0"/>
            </a:endParaRPr>
          </a:p>
          <a:p>
            <a:pPr lvl="0" algn="just"/>
            <a:endParaRPr lang="pt-BR" sz="1400" i="1" dirty="0">
              <a:latin typeface="Arial Narrow" panose="020B0606020202030204" pitchFamily="34" charset="0"/>
            </a:endParaRPr>
          </a:p>
          <a:p>
            <a:pPr lvl="0" algn="just"/>
            <a:endParaRPr lang="pt-BR" sz="1400" i="1" dirty="0">
              <a:latin typeface="Arial Narrow" panose="020B0606020202030204" pitchFamily="34" charset="0"/>
            </a:endParaRPr>
          </a:p>
          <a:p>
            <a:pPr lvl="0" algn="just"/>
            <a:endParaRPr lang="pt-BR" sz="1400" i="1" dirty="0">
              <a:latin typeface="Arial Narrow" panose="020B0606020202030204" pitchFamily="34" charset="0"/>
            </a:endParaRPr>
          </a:p>
          <a:p>
            <a:pPr marL="457200" lvl="0" indent="-457200" algn="just">
              <a:buAutoNum type="arabicPeriod" startAt="4"/>
            </a:pPr>
            <a:r>
              <a:rPr lang="pt-BR" sz="2200" b="1" i="1" dirty="0">
                <a:latin typeface="Arial Narrow" panose="020B0606020202030204" pitchFamily="34" charset="0"/>
              </a:rPr>
              <a:t>Planejamento do processo de certificação: elaboração do plano de trabalho para implantação do </a:t>
            </a:r>
            <a:r>
              <a:rPr lang="pt-BR" sz="2200" b="1" i="1" dirty="0" err="1">
                <a:latin typeface="Arial Narrow" panose="020B0606020202030204" pitchFamily="34" charset="0"/>
              </a:rPr>
              <a:t>Pró-Gestão</a:t>
            </a:r>
            <a:r>
              <a:rPr lang="pt-BR" sz="2200" i="1" dirty="0">
                <a:latin typeface="Arial Narrow" panose="020B0606020202030204" pitchFamily="34" charset="0"/>
              </a:rPr>
              <a:t>, conforme nível de aderência escolhido (adequação da gestão existente para o nível de aderência desejado);</a:t>
            </a:r>
          </a:p>
          <a:p>
            <a:pPr lvl="0" algn="just"/>
            <a:endParaRPr lang="pt-BR" sz="2200" i="1" dirty="0">
              <a:latin typeface="Arial Narrow" panose="020B0606020202030204" pitchFamily="34" charset="0"/>
            </a:endParaRPr>
          </a:p>
          <a:p>
            <a:pPr lvl="0" algn="just"/>
            <a:endParaRPr lang="pt-BR" sz="1600" i="1" dirty="0">
              <a:latin typeface="Arial Narrow" panose="020B0606020202030204" pitchFamily="34" charset="0"/>
            </a:endParaRPr>
          </a:p>
          <a:p>
            <a:pPr marL="457200" lvl="0" indent="-457200" algn="just">
              <a:buAutoNum type="arabicPeriod" startAt="5"/>
            </a:pPr>
            <a:r>
              <a:rPr lang="pt-BR" sz="2200" b="1" i="1" dirty="0">
                <a:latin typeface="Arial Narrow" panose="020B0606020202030204" pitchFamily="34" charset="0"/>
              </a:rPr>
              <a:t>Seleção e contratação da entidade certificadora dentre </a:t>
            </a:r>
            <a:r>
              <a:rPr lang="pt-BR" sz="2200" i="1" dirty="0">
                <a:latin typeface="Arial Narrow" panose="020B0606020202030204" pitchFamily="34" charset="0"/>
              </a:rPr>
              <a:t>aquelas habilitadas pela SPREV para a realização da auditoria de certificação;</a:t>
            </a:r>
          </a:p>
          <a:p>
            <a:pPr lvl="0" algn="just"/>
            <a:endParaRPr lang="pt-BR" sz="2200" i="1" dirty="0">
              <a:latin typeface="Arial Narrow" panose="020B0606020202030204" pitchFamily="34" charset="0"/>
            </a:endParaRPr>
          </a:p>
          <a:p>
            <a:pPr lvl="0" algn="just"/>
            <a:endParaRPr lang="pt-BR" sz="2200" i="1" dirty="0">
              <a:latin typeface="Arial Narrow" panose="020B0606020202030204" pitchFamily="34" charset="0"/>
            </a:endParaRPr>
          </a:p>
          <a:p>
            <a:pPr lvl="0" algn="just"/>
            <a:r>
              <a:rPr lang="pt-BR" sz="2200" b="1" i="1" dirty="0">
                <a:latin typeface="Arial Narrow" panose="020B0606020202030204" pitchFamily="34" charset="0"/>
              </a:rPr>
              <a:t>6.    Obtenção da Certificação e comunicação da certificação pela entidade certificadora à SPREV</a:t>
            </a:r>
            <a:r>
              <a:rPr lang="pt-BR" sz="2200" i="1" dirty="0">
                <a:latin typeface="Arial Narrow" panose="020B0606020202030204" pitchFamily="34" charset="0"/>
              </a:rPr>
              <a:t>.</a:t>
            </a:r>
            <a:endParaRPr lang="pt-BR" dirty="0"/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8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3596298165"/>
      </p:ext>
    </p:extLst>
  </p:cSld>
  <p:clrMapOvr>
    <a:masterClrMapping/>
  </p:clrMapOvr>
  <p:transition spd="slow">
    <p:circl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55575" y="404664"/>
            <a:ext cx="11845081" cy="8048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400" b="1" u="sng" dirty="0">
                <a:solidFill>
                  <a:srgbClr val="2639AC"/>
                </a:solidFill>
                <a:latin typeface="Arial Narrow" panose="020B0606020202030204" pitchFamily="34" charset="0"/>
              </a:rPr>
              <a:t>GANHOS PROPORCIONADOS PELA CERTIFICAÇÃO NO PRÓ-GESTÃO RPPS</a:t>
            </a: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solidFill>
                <a:srgbClr val="2639AC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2400" b="1" dirty="0">
                <a:latin typeface="Arial Narrow" panose="020B0606020202030204" pitchFamily="34" charset="0"/>
              </a:rPr>
              <a:t>Maior controle dos ativos e passivos previdenciários e mais transparência no relacionamento com os segurados e a sociedade.</a:t>
            </a:r>
          </a:p>
          <a:p>
            <a:pPr algn="just"/>
            <a:endParaRPr lang="pt-BR" sz="2400" b="1" dirty="0">
              <a:latin typeface="Arial Narrow" panose="020B0606020202030204" pitchFamily="34" charset="0"/>
            </a:endParaRPr>
          </a:p>
          <a:p>
            <a:pPr algn="just"/>
            <a:endParaRPr lang="pt-BR" sz="2400" b="1" dirty="0">
              <a:latin typeface="Arial Narrow" panose="020B06060202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sz="2400" b="1" dirty="0">
                <a:latin typeface="Arial Narrow" panose="020B0606020202030204" pitchFamily="34" charset="0"/>
              </a:rPr>
              <a:t>Fomento da transparência e o fortalecimento do controle social.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pt-BR" sz="2400" b="1" dirty="0">
              <a:latin typeface="Arial Narrow" panose="020B0606020202030204" pitchFamily="34" charset="0"/>
            </a:endParaRPr>
          </a:p>
          <a:p>
            <a:pPr algn="just"/>
            <a:endParaRPr lang="pt-BR" sz="2400" b="1" dirty="0">
              <a:latin typeface="Arial Narrow" panose="020B06060202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sz="2400" b="1" dirty="0">
                <a:latin typeface="Arial Narrow" panose="020B0606020202030204" pitchFamily="34" charset="0"/>
              </a:rPr>
              <a:t>Processo de trabalho realizado segundo um padrão de qualidade previamente definido, atendendo os critérios de conformidade e os requisitos legais.</a:t>
            </a:r>
            <a:r>
              <a:rPr lang="pt-BR" sz="2400" dirty="0">
                <a:latin typeface="Arial Narrow" panose="020B0606020202030204" pitchFamily="34" charset="0"/>
              </a:rPr>
              <a:t> 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pt-BR" sz="2400" b="1" dirty="0">
              <a:latin typeface="Arial Narrow" panose="020B06060202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pt-BR" sz="2400" b="1" dirty="0">
              <a:latin typeface="Arial Narrow" panose="020B06060202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pt-BR" sz="2400" b="1" dirty="0">
              <a:latin typeface="Arial Narrow" panose="020B0606020202030204" pitchFamily="34" charset="0"/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800" i="1" dirty="0">
              <a:highlight>
                <a:srgbClr val="FFFF00"/>
              </a:highlight>
              <a:latin typeface="Arial Narrow" panose="020B0606020202030204" pitchFamily="34" charset="0"/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600" b="1" u="sng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9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1137932612"/>
      </p:ext>
    </p:extLst>
  </p:cSld>
  <p:clrMapOvr>
    <a:masterClrMapping/>
  </p:clrMapOvr>
  <p:transition spd="slow">
    <p:circl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63352" y="442827"/>
            <a:ext cx="11521280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400" b="1" u="sng" dirty="0">
                <a:solidFill>
                  <a:srgbClr val="2639AC"/>
                </a:solidFill>
                <a:latin typeface="Arial Narrow" panose="020B0606020202030204" pitchFamily="34" charset="0"/>
              </a:rPr>
              <a:t>GANHOS PROPORCIONADOS PELA CERTIFICAÇÃO NO PRÓ-GESTÃO RPPS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1" i="1" u="sng" dirty="0">
                <a:latin typeface="Arial Narrow" panose="020B0606020202030204" pitchFamily="34" charset="0"/>
              </a:rPr>
              <a:t>CONSEQUÊNCIAS</a:t>
            </a:r>
            <a:r>
              <a:rPr lang="pt-BR" sz="2200" i="1" dirty="0">
                <a:latin typeface="Arial Narrow" panose="020B0606020202030204" pitchFamily="34" charset="0"/>
              </a:rPr>
              <a:t>:</a:t>
            </a:r>
          </a:p>
          <a:p>
            <a:pPr algn="just"/>
            <a:endParaRPr lang="pt-BR" sz="2200" i="1" dirty="0">
              <a:latin typeface="Arial Narrow" panose="020B06060202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200" i="1" dirty="0">
                <a:latin typeface="Arial Narrow" panose="020B0606020202030204" pitchFamily="34" charset="0"/>
              </a:rPr>
              <a:t>Aumento da motivação por parte dos colaboradores;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pt-BR" sz="2200" i="1" dirty="0">
              <a:latin typeface="Arial Narrow" panose="020B0606020202030204" pitchFamily="34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pt-BR" sz="2200" i="1" dirty="0">
                <a:latin typeface="Arial Narrow" panose="020B0606020202030204" pitchFamily="34" charset="0"/>
              </a:rPr>
              <a:t>Melhoria na organização das atividades e processos;</a:t>
            </a:r>
          </a:p>
          <a:p>
            <a:pPr lvl="0" algn="just"/>
            <a:endParaRPr lang="pt-BR" sz="2200" i="1" dirty="0">
              <a:latin typeface="Arial Narrow" panose="020B0606020202030204" pitchFamily="34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pt-BR" sz="2200" i="1" dirty="0">
                <a:latin typeface="Arial Narrow" panose="020B0606020202030204" pitchFamily="34" charset="0"/>
              </a:rPr>
              <a:t>Incremento da produtividade;</a:t>
            </a: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endParaRPr lang="pt-BR" sz="2200" i="1" dirty="0">
              <a:latin typeface="Arial Narrow" panose="020B0606020202030204" pitchFamily="34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pt-BR" sz="2200" i="1" dirty="0">
                <a:latin typeface="Arial Narrow" panose="020B0606020202030204" pitchFamily="34" charset="0"/>
              </a:rPr>
              <a:t>Redução de custos e do retrabalho;</a:t>
            </a: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endParaRPr lang="pt-BR" sz="2200" i="1" dirty="0">
              <a:latin typeface="Arial Narrow" panose="020B0606020202030204" pitchFamily="34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pt-BR" sz="2200" b="1" i="1" dirty="0">
                <a:latin typeface="Arial Narrow" panose="020B0606020202030204" pitchFamily="34" charset="0"/>
              </a:rPr>
              <a:t>Maior estabilidade da gestão e consolidação de avanços, evitando que as mudanças no comando político do ente federativo resultem em descontinuidade ou retrocessos na gestão previdenciária</a:t>
            </a:r>
            <a:r>
              <a:rPr lang="pt-BR" sz="2200" i="1" dirty="0">
                <a:latin typeface="Arial Narrow" panose="020B0606020202030204" pitchFamily="34" charset="0"/>
              </a:rPr>
              <a:t>.</a:t>
            </a: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prstClr val="black"/>
              </a:solidFill>
            </a:endParaRP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10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2960863408"/>
      </p:ext>
    </p:extLst>
  </p:cSld>
  <p:clrMapOvr>
    <a:masterClrMapping/>
  </p:clrMapOvr>
  <p:transition spd="slow">
    <p:circl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63352" y="538366"/>
            <a:ext cx="11449272" cy="4670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300"/>
              </a:spcBef>
              <a:spcAft>
                <a:spcPts val="1200"/>
              </a:spcAft>
            </a:pPr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   </a:t>
            </a:r>
            <a:r>
              <a:rPr lang="pt-BR" sz="2400" b="1" u="sng" dirty="0">
                <a:solidFill>
                  <a:srgbClr val="2639AC"/>
                </a:solidFill>
                <a:latin typeface="Arial Narrow" panose="020B0606020202030204" pitchFamily="34" charset="0"/>
              </a:rPr>
              <a:t>MANUAL DO PRÓ-GESTAO: INCENTIVO ATUAL PARA OBTER A CERTIFICAÇÃO</a:t>
            </a: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r>
              <a:rPr lang="pt-BR" sz="2400" b="1" u="sng" dirty="0">
                <a:latin typeface="Arial Narrow" panose="020B0606020202030204" pitchFamily="34" charset="0"/>
              </a:rPr>
              <a:t>Regra Geral para obter a Certificação</a:t>
            </a:r>
            <a:r>
              <a:rPr lang="pt-BR" sz="2400" b="1" dirty="0">
                <a:latin typeface="Arial Narrow" panose="020B0606020202030204" pitchFamily="34" charset="0"/>
              </a:rPr>
              <a:t>: </a:t>
            </a:r>
            <a:r>
              <a:rPr lang="pt-BR" i="1" dirty="0">
                <a:latin typeface="Arial Narrow" panose="020B0606020202030204" pitchFamily="34" charset="0"/>
              </a:rPr>
              <a:t>cumprir as 24 ações do Programa, sendo 8 de controle interno, 16 de governança corporativa e 2 de educação previdenciária. Aumento de 1 ação a partir de 2023, até atingir as 24 ações.</a:t>
            </a: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solidFill>
                <a:prstClr val="black"/>
              </a:solidFill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solidFill>
                <a:prstClr val="black"/>
              </a:solidFill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solidFill>
                <a:prstClr val="black"/>
              </a:solidFill>
            </a:endParaRP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endParaRPr lang="pt-BR" sz="2400" b="1" u="sng" dirty="0">
              <a:solidFill>
                <a:prstClr val="black"/>
              </a:solidFill>
            </a:endParaRP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endParaRPr lang="pt-BR" sz="2400" b="1" u="sng" dirty="0">
              <a:solidFill>
                <a:prstClr val="black"/>
              </a:solidFill>
            </a:endParaRP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endParaRPr lang="pt-BR" sz="2400" b="1" u="sng" dirty="0">
              <a:solidFill>
                <a:prstClr val="black"/>
              </a:solidFill>
            </a:endParaRP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11</a:t>
            </a:fld>
            <a:endParaRPr lang="en-US" alt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0B18CD8-427B-4860-8A59-D1121CDA351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5440" y="1916832"/>
            <a:ext cx="9721080" cy="2063108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BE7AB37-F82C-4ECE-B709-853AEB81A16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5440" y="4149080"/>
            <a:ext cx="9721080" cy="250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518898"/>
      </p:ext>
    </p:extLst>
  </p:cSld>
  <p:clrMapOvr>
    <a:masterClrMapping/>
  </p:clrMapOvr>
  <p:transition spd="slow">
    <p:circl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63352" y="116632"/>
            <a:ext cx="11449272" cy="9971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latin typeface="Arial Narrow" panose="020B0606020202030204" pitchFamily="34" charset="0"/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400" b="1" u="sng" dirty="0">
                <a:solidFill>
                  <a:srgbClr val="2639AC"/>
                </a:solidFill>
                <a:latin typeface="Arial Narrow" panose="020B0606020202030204" pitchFamily="34" charset="0"/>
              </a:rPr>
              <a:t>INCENTIVOS PARA  A CERTIFICAÇÃO NO PRÓ-GESTÃO RPPS</a:t>
            </a: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400" i="1" dirty="0">
              <a:solidFill>
                <a:srgbClr val="2639AC"/>
              </a:solidFill>
              <a:latin typeface="Arial Narrow" panose="020B0606020202030204" pitchFamily="34" charset="0"/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r>
              <a:rPr lang="pt-BR" sz="2400" b="1" u="sng" dirty="0">
                <a:latin typeface="Arial Narrow" panose="020B0606020202030204" pitchFamily="34" charset="0"/>
              </a:rPr>
              <a:t>MANUAL DO PRÓ-GESTÃO: regra mais favorecida para os RPPS de Pequeno Porte (1.031 RPPS – ISP 2021)</a:t>
            </a:r>
            <a:r>
              <a:rPr lang="pt-BR" sz="2400" b="1" dirty="0">
                <a:latin typeface="Arial Narrow" panose="020B0606020202030204" pitchFamily="34" charset="0"/>
              </a:rPr>
              <a:t>:</a:t>
            </a: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200" i="1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200" i="1" dirty="0">
                <a:solidFill>
                  <a:prstClr val="black"/>
                </a:solidFill>
                <a:latin typeface="Arial Narrow" panose="020B0606020202030204" pitchFamily="34" charset="0"/>
              </a:rPr>
              <a:t>Além do cumprimento parcial das ações;</a:t>
            </a: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200" i="1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200" i="1" dirty="0">
                <a:solidFill>
                  <a:prstClr val="black"/>
                </a:solidFill>
                <a:latin typeface="Arial Narrow" panose="020B0606020202030204" pitchFamily="34" charset="0"/>
              </a:rPr>
              <a:t>Até o exercício de 2022, </a:t>
            </a:r>
            <a:r>
              <a:rPr lang="pt-BR" sz="2200" b="1" i="1" dirty="0">
                <a:solidFill>
                  <a:prstClr val="black"/>
                </a:solidFill>
                <a:latin typeface="Arial Narrow" panose="020B0606020202030204" pitchFamily="34" charset="0"/>
              </a:rPr>
              <a:t>poderá</a:t>
            </a:r>
            <a:r>
              <a:rPr lang="pt-BR" sz="2200" i="1" dirty="0">
                <a:solidFill>
                  <a:prstClr val="black"/>
                </a:solidFill>
                <a:latin typeface="Arial Narrow" panose="020B0606020202030204" pitchFamily="34" charset="0"/>
              </a:rPr>
              <a:t> ser realizada de forma </a:t>
            </a:r>
            <a:r>
              <a:rPr lang="pt-BR" sz="2200" b="1" i="1" dirty="0">
                <a:solidFill>
                  <a:prstClr val="black"/>
                </a:solidFill>
                <a:latin typeface="Arial Narrow" panose="020B0606020202030204" pitchFamily="34" charset="0"/>
              </a:rPr>
              <a:t>não presencial </a:t>
            </a:r>
            <a:r>
              <a:rPr lang="pt-BR" sz="2200" i="1" dirty="0">
                <a:solidFill>
                  <a:prstClr val="black"/>
                </a:solidFill>
                <a:latin typeface="Arial Narrow" panose="020B0606020202030204" pitchFamily="34" charset="0"/>
              </a:rPr>
              <a:t>(reduzir os custos da contratação da auditoria de certificação);</a:t>
            </a: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000" i="1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400" i="1" dirty="0">
              <a:latin typeface="Arial Narrow" panose="020B0606020202030204" pitchFamily="34" charset="0"/>
            </a:endParaRP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400" i="1" dirty="0">
              <a:latin typeface="Arial Narrow" panose="020B0606020202030204" pitchFamily="34" charset="0"/>
            </a:endParaRP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400" i="1" dirty="0"/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400" b="1" i="1" u="sng" dirty="0">
              <a:solidFill>
                <a:prstClr val="black"/>
              </a:solidFill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400" b="1" i="1" u="sng" dirty="0">
              <a:solidFill>
                <a:prstClr val="black"/>
              </a:solidFill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solidFill>
                <a:prstClr val="black"/>
              </a:solidFill>
            </a:endParaRP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endParaRPr lang="pt-BR" sz="2400" b="1" u="sng" dirty="0">
              <a:solidFill>
                <a:prstClr val="black"/>
              </a:solidFill>
            </a:endParaRP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endParaRPr lang="pt-BR" sz="2400" b="1" u="sng" dirty="0">
              <a:solidFill>
                <a:prstClr val="black"/>
              </a:solidFill>
            </a:endParaRP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12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1955261445"/>
      </p:ext>
    </p:extLst>
  </p:cSld>
  <p:clrMapOvr>
    <a:masterClrMapping/>
  </p:clrMapOvr>
  <p:transition spd="slow">
    <p:circl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44136" y="136525"/>
            <a:ext cx="11521280" cy="4762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400" b="1" dirty="0">
                <a:solidFill>
                  <a:prstClr val="black"/>
                </a:solidFill>
              </a:rPr>
              <a:t> </a:t>
            </a:r>
            <a:r>
              <a:rPr lang="pt-BR" sz="2400" b="1" u="sng" dirty="0">
                <a:solidFill>
                  <a:srgbClr val="2639AC"/>
                </a:solidFill>
                <a:latin typeface="Arial Narrow" panose="020B0606020202030204" pitchFamily="34" charset="0"/>
              </a:rPr>
              <a:t>INCENTIVOS PARA A CERTIFICAÇÃO NO PRÓ-GESTÃO RPPS</a:t>
            </a: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solidFill>
                <a:srgbClr val="00B050"/>
              </a:solidFill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solidFill>
                <a:srgbClr val="2639AC"/>
              </a:solidFill>
              <a:latin typeface="Arial Narrow" panose="020B0606020202030204" pitchFamily="34" charset="0"/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r>
              <a:rPr lang="pt-BR" sz="2000" b="1" u="sng" dirty="0"/>
              <a:t>PORTARIA 519/2011</a:t>
            </a:r>
            <a:r>
              <a:rPr lang="pt-BR" sz="2000" b="1" dirty="0"/>
              <a:t>: Poderá ser considerado como INVESTIDOR QUALIFICADO ou PROFISSIONAL</a:t>
            </a: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solidFill>
                <a:srgbClr val="00B05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300" i="1" dirty="0"/>
              <a:t>Denominação dada pela CVM para o investidor com amplo conhecimento sobre investimentos financeiros (certificações) ou que tenham uma quantia elevada aplicada;</a:t>
            </a: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13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1447403059"/>
      </p:ext>
    </p:extLst>
  </p:cSld>
  <p:clrMapOvr>
    <a:masterClrMapping/>
  </p:clrMapOvr>
  <p:transition spd="slow">
    <p:circl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15145" y="24006"/>
            <a:ext cx="11521280" cy="5378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400" b="1" u="sng" dirty="0">
                <a:solidFill>
                  <a:srgbClr val="2639AC"/>
                </a:solidFill>
                <a:latin typeface="Arial Narrow" panose="020B0606020202030204" pitchFamily="34" charset="0"/>
              </a:rPr>
              <a:t>INCENTIVOS PARA A CERTIFICAÇÃO NO PRÓ-GESTÃO RPPS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300" b="1" i="1" dirty="0">
              <a:solidFill>
                <a:srgbClr val="2639AC"/>
              </a:solidFill>
              <a:highlight>
                <a:srgbClr val="FFFF00"/>
              </a:highlight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300" b="1" i="1" dirty="0">
              <a:solidFill>
                <a:srgbClr val="2639AC"/>
              </a:solidFill>
              <a:highlight>
                <a:srgbClr val="FFFF00"/>
              </a:highlight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300" b="1" i="1" dirty="0"/>
              <a:t>Tem acesso a aplicações financeiras exclusivas para esse tido de investidor</a:t>
            </a:r>
            <a:r>
              <a:rPr lang="pt-BR" sz="2300" i="1" dirty="0"/>
              <a:t> (produtos mais complexos – CRA e CRI e fundos com estratégias mais sofisticadas - FII), </a:t>
            </a:r>
            <a:r>
              <a:rPr lang="pt-BR" sz="2300" b="1" i="1" dirty="0"/>
              <a:t>com rentabilidades superiores aos fundos comuns, mas com riscos mais elevados</a:t>
            </a:r>
            <a:r>
              <a:rPr lang="pt-BR" sz="2400" i="1" dirty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11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1100" i="1" dirty="0"/>
          </a:p>
          <a:p>
            <a:pPr algn="just"/>
            <a:r>
              <a:rPr lang="pt-BR" sz="2200" u="sng" dirty="0"/>
              <a:t>Art. 6º-A (Investidor Qualificado)</a:t>
            </a:r>
            <a:r>
              <a:rPr lang="pt-BR" sz="2200" dirty="0"/>
              <a:t>: </a:t>
            </a:r>
            <a:r>
              <a:rPr lang="pt-BR" sz="2200" i="1" dirty="0"/>
              <a:t>CRP, CI, </a:t>
            </a:r>
            <a:r>
              <a:rPr lang="pt-BR" sz="2200" b="1" i="1" dirty="0"/>
              <a:t>Certificação Pró-Gestão em qualquer nível</a:t>
            </a:r>
            <a:r>
              <a:rPr lang="pt-BR" sz="2200" i="1" dirty="0"/>
              <a:t>, 40 milhões reais </a:t>
            </a:r>
            <a:r>
              <a:rPr lang="pt-BR" sz="2200" i="1" dirty="0">
                <a:solidFill>
                  <a:srgbClr val="FF0000"/>
                </a:solidFill>
              </a:rPr>
              <a:t>(10 milhões reais);</a:t>
            </a:r>
          </a:p>
          <a:p>
            <a:pPr algn="just"/>
            <a:endParaRPr lang="pt-BR" sz="2200" u="sng" dirty="0"/>
          </a:p>
          <a:p>
            <a:pPr algn="just"/>
            <a:r>
              <a:rPr lang="pt-BR" sz="2200" u="sng" dirty="0"/>
              <a:t>Art. 6º-B (Investidor Profissional)</a:t>
            </a:r>
            <a:r>
              <a:rPr lang="pt-BR" sz="2200" dirty="0"/>
              <a:t>: </a:t>
            </a:r>
            <a:r>
              <a:rPr lang="pt-BR" sz="2200" i="1" dirty="0"/>
              <a:t>CRP, CI, </a:t>
            </a:r>
            <a:r>
              <a:rPr lang="pt-BR" sz="2200" b="1" i="1" dirty="0"/>
              <a:t>Certificação Pró-Gestão no 4º nível</a:t>
            </a:r>
            <a:r>
              <a:rPr lang="pt-BR" sz="2200" i="1" dirty="0"/>
              <a:t>, 1 bilhão de reais </a:t>
            </a:r>
            <a:r>
              <a:rPr lang="pt-BR" sz="2200" i="1" dirty="0">
                <a:solidFill>
                  <a:srgbClr val="FF0000"/>
                </a:solidFill>
              </a:rPr>
              <a:t>(500 milhões).</a:t>
            </a: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14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3907582867"/>
      </p:ext>
    </p:extLst>
  </p:cSld>
  <p:clrMapOvr>
    <a:masterClrMapping/>
  </p:clrMapOvr>
  <p:transition spd="slow">
    <p:circl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7328" y="188640"/>
            <a:ext cx="11521280" cy="2485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prstClr val="black"/>
              </a:solidFill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r>
              <a:rPr lang="pt-BR" sz="2000" b="1" u="sng" dirty="0">
                <a:solidFill>
                  <a:srgbClr val="2639AC"/>
                </a:solidFill>
                <a:latin typeface="Arial Narrow" panose="020B0606020202030204" pitchFamily="34" charset="0"/>
              </a:rPr>
              <a:t>Resolução CMN nº 4.963, de 25/11/2021: AUMENTO dos limites para </a:t>
            </a:r>
            <a:r>
              <a:rPr lang="pt-BR" b="1" u="sng" dirty="0">
                <a:solidFill>
                  <a:srgbClr val="2639AC"/>
                </a:solidFill>
                <a:latin typeface="Arial Narrow" panose="020B0606020202030204" pitchFamily="34" charset="0"/>
              </a:rPr>
              <a:t>aplicação </a:t>
            </a:r>
            <a:r>
              <a:rPr lang="pt-BR" b="1" dirty="0"/>
              <a:t>(se o momento for oportuno, maximizar os rendimentos)</a:t>
            </a: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schemeClr val="bg2">
                  <a:lumMod val="75000"/>
                </a:schemeClr>
              </a:solidFill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15</a:t>
            </a:fld>
            <a:endParaRPr lang="en-US" alt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2B13117-D5A9-4867-BABA-473BAB04941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3352" y="1432669"/>
            <a:ext cx="11773073" cy="545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15363"/>
      </p:ext>
    </p:extLst>
  </p:cSld>
  <p:clrMapOvr>
    <a:masterClrMapping/>
  </p:clrMapOvr>
  <p:transition spd="slow">
    <p:circl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35360" y="442827"/>
            <a:ext cx="11521280" cy="4655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solidFill>
                <a:srgbClr val="2639AC"/>
              </a:solidFill>
              <a:latin typeface="Arial Narrow" panose="020B0606020202030204" pitchFamily="34" charset="0"/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400" b="1" u="sng" dirty="0">
                <a:solidFill>
                  <a:srgbClr val="2639AC"/>
                </a:solidFill>
                <a:latin typeface="Arial Narrow" panose="020B0606020202030204" pitchFamily="34" charset="0"/>
              </a:rPr>
              <a:t>INCENTIVOS PARA A CERTIFICAÇÃO NO PRÓ-GESTÃO RPPS</a:t>
            </a: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endParaRPr lang="pt-BR" sz="2400" b="1" u="sng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endParaRPr lang="pt-BR" sz="2400" b="1" u="sng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pt-BR" sz="2400" b="1" u="sng" dirty="0">
                <a:latin typeface="Arial Narrow" panose="020B0606020202030204" pitchFamily="34" charset="0"/>
              </a:rPr>
              <a:t>Portaria SEPRT nº 19.451, de 18 de agosto de 2020</a:t>
            </a:r>
            <a:r>
              <a:rPr lang="pt-BR" sz="2400" dirty="0">
                <a:latin typeface="Arial Narrow" panose="020B0606020202030204" pitchFamily="34" charset="0"/>
              </a:rPr>
              <a:t> (</a:t>
            </a:r>
            <a:r>
              <a:rPr lang="pt-BR" sz="2400" b="1" dirty="0">
                <a:latin typeface="Arial Narrow" panose="020B0606020202030204" pitchFamily="34" charset="0"/>
              </a:rPr>
              <a:t>Taxa de Administração</a:t>
            </a:r>
            <a:r>
              <a:rPr lang="pt-BR" sz="2400" dirty="0">
                <a:latin typeface="Arial Narrow" panose="020B0606020202030204" pitchFamily="34" charset="0"/>
              </a:rPr>
              <a:t>)</a:t>
            </a: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400" dirty="0">
              <a:latin typeface="Arial Narrow" panose="020B0606020202030204" pitchFamily="34" charset="0"/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r>
              <a:rPr lang="pt-BR" sz="2000" b="1" i="1" dirty="0">
                <a:solidFill>
                  <a:prstClr val="black"/>
                </a:solidFill>
              </a:rPr>
              <a:t>§ 5º do art. 15: FACULDADE </a:t>
            </a:r>
            <a:r>
              <a:rPr lang="pt-BR" sz="2000" i="1" dirty="0">
                <a:solidFill>
                  <a:prstClr val="black"/>
                </a:solidFill>
              </a:rPr>
              <a:t>de criação do bônus de 20% sobre os limites anuais, cujos serão destinados</a:t>
            </a:r>
            <a:r>
              <a:rPr lang="pt-BR" sz="2000" b="1" i="1" dirty="0">
                <a:solidFill>
                  <a:prstClr val="black"/>
                </a:solidFill>
              </a:rPr>
              <a:t> </a:t>
            </a:r>
            <a:r>
              <a:rPr lang="pt-BR" sz="2000" b="1" i="1" dirty="0"/>
              <a:t>EXCLUSIVAMENTE </a:t>
            </a:r>
            <a:r>
              <a:rPr lang="pt-BR" sz="2000" i="1" dirty="0"/>
              <a:t>para a obtenção da </a:t>
            </a:r>
            <a:r>
              <a:rPr lang="pt-BR" sz="2000" b="1" i="1" dirty="0"/>
              <a:t>CERTIFICAÇÃO INSTITUCIONAL e a CERTIFICAÇAO PROFISSIONAL</a:t>
            </a:r>
            <a:r>
              <a:rPr lang="pt-BR" sz="2000" b="1" i="1" dirty="0">
                <a:solidFill>
                  <a:prstClr val="black"/>
                </a:solidFill>
              </a:rPr>
              <a:t>, </a:t>
            </a:r>
            <a:r>
              <a:rPr lang="pt-BR" sz="2000" i="1" dirty="0">
                <a:solidFill>
                  <a:prstClr val="black"/>
                </a:solidFill>
              </a:rPr>
              <a:t>exigida para fins de emissão do CRP. </a:t>
            </a: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500" b="1" i="1" dirty="0">
              <a:solidFill>
                <a:prstClr val="black"/>
              </a:solidFill>
            </a:endParaRP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16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2882843659"/>
      </p:ext>
    </p:extLst>
  </p:cSld>
  <p:clrMapOvr>
    <a:masterClrMapping/>
  </p:clrMapOvr>
  <p:transition spd="slow">
    <p:circl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35360" y="442827"/>
            <a:ext cx="11521280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solidFill>
                <a:srgbClr val="2639AC"/>
              </a:solidFill>
              <a:latin typeface="Arial Narrow" panose="020B0606020202030204" pitchFamily="34" charset="0"/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400" b="1" u="sng" dirty="0">
                <a:solidFill>
                  <a:srgbClr val="2639AC"/>
                </a:solidFill>
                <a:latin typeface="Arial Narrow" panose="020B0606020202030204" pitchFamily="34" charset="0"/>
              </a:rPr>
              <a:t>INCENTIVOS PARA A CERTIFICAÇÃO NO PRÓ-GESTÃO RPPS</a:t>
            </a: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500" b="1" i="1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000" b="1" i="1" dirty="0">
                <a:solidFill>
                  <a:prstClr val="black"/>
                </a:solidFill>
              </a:rPr>
              <a:t>CONDIÇÕES PARA IMPLEMENTAÇÃO DO BÔNUS DE 20% da Taxa de Administração:</a:t>
            </a: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000" b="1" i="1" dirty="0">
              <a:solidFill>
                <a:prstClr val="black"/>
              </a:solidFill>
            </a:endParaRP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000" i="1" dirty="0">
                <a:solidFill>
                  <a:prstClr val="black"/>
                </a:solidFill>
              </a:rPr>
              <a:t>Adequação aos novos parâmetros, mediante Lei, para ser aplicada no exercício subsequente;</a:t>
            </a: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000" b="1" i="1" u="sng" dirty="0"/>
              <a:t>Prévia formalização da adesão ao </a:t>
            </a:r>
            <a:r>
              <a:rPr lang="pt-BR" sz="2000" b="1" i="1" u="sng" dirty="0" err="1"/>
              <a:t>Pró-Gestão</a:t>
            </a:r>
            <a:r>
              <a:rPr lang="pt-BR" sz="2000" b="1" i="1" u="sng" dirty="0"/>
              <a:t> RPPS e certificação em um dos níveis, no prazo máximo de 2 anos</a:t>
            </a:r>
            <a:r>
              <a:rPr lang="pt-BR" sz="2000" i="1" dirty="0"/>
              <a:t>;</a:t>
            </a: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000" i="1" dirty="0">
                <a:solidFill>
                  <a:prstClr val="black"/>
                </a:solidFill>
              </a:rPr>
              <a:t>Não certificado no prazo de 2 anos, não poderá utilizar o bônus de 20% (utilização indevida de recursos previdenciários);</a:t>
            </a: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000" i="1" dirty="0">
                <a:solidFill>
                  <a:prstClr val="black"/>
                </a:solidFill>
              </a:rPr>
              <a:t>Voltará a utilizar no exercício subsequente em que o RPPS vier a obter a certificação.</a:t>
            </a: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17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2108581387"/>
      </p:ext>
    </p:extLst>
  </p:cSld>
  <p:clrMapOvr>
    <a:masterClrMapping/>
  </p:clrMapOvr>
  <p:transition spd="slow">
    <p:circl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63351" y="442827"/>
            <a:ext cx="11737305" cy="8079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400" b="1" u="sng" dirty="0">
                <a:solidFill>
                  <a:srgbClr val="2639AC"/>
                </a:solidFill>
                <a:latin typeface="Arial Narrow" panose="020B0606020202030204" pitchFamily="34" charset="0"/>
              </a:rPr>
              <a:t>INCENTIVOS PARA A CERTIFICAÇÃO NO PRÓ-GESTÃO RPPS</a:t>
            </a: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pt-BR" u="sng" dirty="0"/>
              <a:t>Portaria SEPRT nº 14.762, de 19 de junho de 2020</a:t>
            </a:r>
            <a:r>
              <a:rPr lang="pt-BR" dirty="0"/>
              <a:t> (composição e a metodologia de aferição do ISP):</a:t>
            </a:r>
          </a:p>
          <a:p>
            <a:pPr algn="just"/>
            <a:endParaRPr lang="pt-BR" b="1" u="sng" dirty="0"/>
          </a:p>
          <a:p>
            <a:pPr algn="just"/>
            <a:r>
              <a:rPr lang="pt-BR" sz="1400" b="1" u="sng" dirty="0"/>
              <a:t>Art. 4º</a:t>
            </a:r>
            <a:r>
              <a:rPr lang="pt-BR" sz="1400" dirty="0"/>
              <a:t> </a:t>
            </a:r>
            <a:r>
              <a:rPr lang="pt-BR" sz="1600" dirty="0"/>
              <a:t>A classificação do ISP-RPPS será determinada com base na análise dos indicadores abaixo, relacionados aos seguintes </a:t>
            </a:r>
            <a:r>
              <a:rPr lang="pt-BR" sz="1600" b="1" u="sng" dirty="0"/>
              <a:t>aspectos</a:t>
            </a:r>
            <a:r>
              <a:rPr lang="pt-BR" sz="1600" dirty="0"/>
              <a:t>:</a:t>
            </a:r>
          </a:p>
          <a:p>
            <a:pPr algn="just"/>
            <a:endParaRPr lang="pt-BR" sz="1600" b="1" u="sng" dirty="0">
              <a:solidFill>
                <a:srgbClr val="33CC33"/>
              </a:solidFill>
            </a:endParaRPr>
          </a:p>
          <a:p>
            <a:pPr algn="just"/>
            <a:r>
              <a:rPr lang="pt-BR" sz="1600" b="1" dirty="0"/>
              <a:t>I – gestão e transparência: </a:t>
            </a:r>
          </a:p>
          <a:p>
            <a:pPr marL="514350" indent="-514350" algn="just">
              <a:buAutoNum type="alphaLcParenR"/>
            </a:pPr>
            <a:r>
              <a:rPr lang="pt-BR" sz="1600" dirty="0"/>
              <a:t>Indicador de regularidade;</a:t>
            </a:r>
          </a:p>
          <a:p>
            <a:pPr marL="514350" indent="-514350" algn="just">
              <a:buAutoNum type="alphaLcParenR"/>
            </a:pPr>
            <a:r>
              <a:rPr lang="pt-BR" sz="1600" dirty="0"/>
              <a:t>Indicador de envio de informações;</a:t>
            </a:r>
          </a:p>
          <a:p>
            <a:pPr marL="514350" indent="-514350" algn="just">
              <a:buAutoNum type="alphaLcParenR"/>
            </a:pPr>
            <a:r>
              <a:rPr lang="pt-BR" sz="1600" b="1" u="sng" dirty="0"/>
              <a:t>Indicador de modernização de gestão</a:t>
            </a:r>
          </a:p>
          <a:p>
            <a:pPr algn="just"/>
            <a:endParaRPr lang="pt-BR" sz="1600" b="1" dirty="0"/>
          </a:p>
          <a:p>
            <a:pPr algn="just"/>
            <a:r>
              <a:rPr lang="pt-BR" sz="1600" b="1" dirty="0"/>
              <a:t>II – situação financeira</a:t>
            </a:r>
            <a:r>
              <a:rPr lang="pt-BR" sz="1600" dirty="0"/>
              <a:t>:</a:t>
            </a:r>
          </a:p>
          <a:p>
            <a:pPr marL="514350" indent="-514350" algn="just">
              <a:buAutoNum type="alphaLcParenR"/>
            </a:pPr>
            <a:r>
              <a:rPr lang="pt-BR" sz="1600" dirty="0"/>
              <a:t>Indicador de suficiência financeira; </a:t>
            </a:r>
          </a:p>
          <a:p>
            <a:pPr marL="514350" indent="-514350" algn="just">
              <a:buAutoNum type="alphaLcParenR"/>
            </a:pPr>
            <a:r>
              <a:rPr lang="pt-BR" sz="1600" dirty="0"/>
              <a:t>Indicador de acumulação de recursos. </a:t>
            </a:r>
          </a:p>
          <a:p>
            <a:pPr algn="just"/>
            <a:endParaRPr lang="pt-BR" sz="1600" dirty="0"/>
          </a:p>
          <a:p>
            <a:pPr algn="just"/>
            <a:r>
              <a:rPr lang="pt-BR" sz="1600" b="1" dirty="0"/>
              <a:t>III – situação atuarial</a:t>
            </a:r>
            <a:r>
              <a:rPr lang="pt-BR" sz="1600" dirty="0"/>
              <a:t>:</a:t>
            </a:r>
          </a:p>
          <a:p>
            <a:pPr marL="514350" indent="-514350" algn="just">
              <a:buAutoNum type="alphaLcParenR"/>
            </a:pPr>
            <a:r>
              <a:rPr lang="pt-BR" sz="1600" dirty="0"/>
              <a:t>Indicador de cobertura dos compromissos previdenciários. </a:t>
            </a:r>
          </a:p>
          <a:p>
            <a:pPr marL="514350" indent="-514350" algn="just">
              <a:buAutoNum type="alphaLcParenR"/>
            </a:pPr>
            <a:endParaRPr lang="pt-BR" sz="1600" dirty="0"/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1600" b="1" i="1" dirty="0">
                <a:ea typeface="Arial Unicode MS" panose="020B0604020202020204" pitchFamily="34" charset="-128"/>
              </a:rPr>
              <a:t>(Tem influência direta no aspecto “Gestão e Transparência” e reflexos nos demais Aspectos no cálculo do ISP).</a:t>
            </a:r>
          </a:p>
          <a:p>
            <a:pPr algn="just"/>
            <a:endParaRPr lang="pt-BR" sz="1600" b="1" i="1" dirty="0"/>
          </a:p>
          <a:p>
            <a:pPr algn="just"/>
            <a:r>
              <a:rPr lang="pt-BR" sz="2000" b="1" i="1" dirty="0">
                <a:solidFill>
                  <a:srgbClr val="2639AC"/>
                </a:solidFill>
                <a:highlight>
                  <a:srgbClr val="FFFF00"/>
                </a:highlight>
              </a:rPr>
              <a:t> </a:t>
            </a: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1600" b="1" dirty="0">
              <a:solidFill>
                <a:srgbClr val="2639AC"/>
              </a:solidFill>
              <a:highlight>
                <a:srgbClr val="FFFF00"/>
              </a:highlight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srgbClr val="2639AC"/>
              </a:solidFill>
              <a:highlight>
                <a:srgbClr val="FFFF00"/>
              </a:highlight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prstClr val="black"/>
              </a:solidFill>
            </a:endParaRP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18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216784759"/>
      </p:ext>
    </p:extLst>
  </p:cSld>
  <p:clrMapOvr>
    <a:masterClrMapping/>
  </p:clrMapOvr>
  <p:transition spd="slow">
    <p:circl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55575" y="442827"/>
            <a:ext cx="11773074" cy="9117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400" b="1" u="sng" dirty="0">
                <a:solidFill>
                  <a:srgbClr val="2639AC"/>
                </a:solidFill>
                <a:latin typeface="Arial Narrow" panose="020B0606020202030204" pitchFamily="34" charset="0"/>
              </a:rPr>
              <a:t>INCENTIVOS PARA A CERTIFICAÇÃO NO PRÓ-GESTÃO RPPS</a:t>
            </a: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solidFill>
                <a:srgbClr val="2639AC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pt-BR" u="sng" dirty="0"/>
              <a:t>Portaria SEPRT nº 14.762, de 19 de junho de 2020 (composição e a metodologia de aferição do ISP):</a:t>
            </a: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u="sng" dirty="0"/>
          </a:p>
          <a:p>
            <a:pPr algn="just"/>
            <a:r>
              <a:rPr lang="pt-BR" sz="2000" b="1" u="sng" dirty="0"/>
              <a:t>Art. 14</a:t>
            </a:r>
            <a:r>
              <a:rPr lang="pt-BR" sz="2000" b="1" dirty="0"/>
              <a:t> </a:t>
            </a:r>
            <a:r>
              <a:rPr lang="pt-BR" sz="2000" dirty="0"/>
              <a:t>Para fins do disposto na IN SPREV nº 1, de 2019, serão atribuídos os seguintes perfis atuariais, relacionados às classificações obtidas no ISP-RPPS:</a:t>
            </a:r>
          </a:p>
          <a:p>
            <a:pPr algn="just"/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b="1" dirty="0"/>
              <a:t>RPPS com classificação D no ISP RPPS = Perfil Atuarial I</a:t>
            </a:r>
            <a:r>
              <a:rPr lang="pt-BR" sz="2000" dirty="0"/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RPPS com classificação C no ISP RPPS = Perfil Atuarial II;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RPPS com classificação B no ISP RPPS  =Perfil Atuarial III;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b="1" dirty="0"/>
              <a:t>RPPS com classificação A no ISP RPPS  = Perfil Atuarial IV.</a:t>
            </a:r>
          </a:p>
          <a:p>
            <a:pPr algn="just"/>
            <a:endParaRPr lang="pt-BR" sz="2400" i="1" dirty="0"/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pt-BR" sz="2200" b="1" i="1" dirty="0">
              <a:solidFill>
                <a:srgbClr val="2639AC"/>
              </a:solidFill>
              <a:highlight>
                <a:srgbClr val="FFFF00"/>
              </a:highlight>
            </a:endParaRPr>
          </a:p>
          <a:p>
            <a:pPr algn="just"/>
            <a:endParaRPr lang="pt-BR" sz="2400" dirty="0">
              <a:solidFill>
                <a:srgbClr val="2639AC"/>
              </a:solidFill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400" dirty="0"/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solidFill>
                <a:prstClr val="black"/>
              </a:solidFill>
            </a:endParaRPr>
          </a:p>
          <a:p>
            <a:pPr algn="just"/>
            <a:endParaRPr lang="pt-BR" sz="2000" i="1" dirty="0"/>
          </a:p>
          <a:p>
            <a:pPr algn="just"/>
            <a:r>
              <a:rPr lang="pt-BR" sz="2000" i="1" dirty="0"/>
              <a:t> </a:t>
            </a: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1600" dirty="0">
              <a:solidFill>
                <a:prstClr val="black"/>
              </a:solidFill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prstClr val="black"/>
              </a:solidFill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prstClr val="black"/>
              </a:solidFill>
            </a:endParaRP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19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297480692"/>
      </p:ext>
    </p:extLst>
  </p:cSld>
  <p:clrMapOvr>
    <a:masterClrMapping/>
  </p:clrMapOvr>
  <p:transition spd="slow">
    <p:circl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55575" y="442827"/>
            <a:ext cx="11773074" cy="8202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400" b="1" u="sng" dirty="0">
                <a:solidFill>
                  <a:srgbClr val="2639AC"/>
                </a:solidFill>
                <a:latin typeface="Arial Narrow" panose="020B0606020202030204" pitchFamily="34" charset="0"/>
              </a:rPr>
              <a:t>INCENTIVOS PARA A CERTIFICAÇÃO NO PRÓ-GESTÃO RPPS</a:t>
            </a:r>
          </a:p>
          <a:p>
            <a:pPr algn="just"/>
            <a:endParaRPr lang="pt-BR" sz="2400" i="1" dirty="0"/>
          </a:p>
          <a:p>
            <a:pPr algn="just"/>
            <a:endParaRPr lang="pt-BR" sz="2400" i="1" dirty="0"/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pt-BR" sz="2200" b="1" i="1" dirty="0"/>
              <a:t>A partir do perfil de risco atuarial do RPPS poderão ser aplicados modelos de </a:t>
            </a:r>
            <a:r>
              <a:rPr lang="pt-BR" sz="2200" b="1" i="1" dirty="0" err="1"/>
              <a:t>estruturacão</a:t>
            </a:r>
            <a:r>
              <a:rPr lang="pt-BR" sz="2200" b="1" i="1" dirty="0"/>
              <a:t> atuarial e de financiamento </a:t>
            </a:r>
            <a:r>
              <a:rPr lang="pt-BR" sz="2200" b="1" i="1" u="sng" dirty="0"/>
              <a:t>distintos</a:t>
            </a:r>
            <a:r>
              <a:rPr lang="pt-BR" sz="2200" b="1" i="1" dirty="0"/>
              <a:t> dos estabelecidos na Portaria 464, desde que, comprovada a viabilidade orçamentária, financeira e atuarial para o ente federativo, proporcionem o equilíbrio financeiro e atuarial do RPPS e sejam submetidos à prévia análise da SPREV.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pt-BR" sz="2200" b="1" i="1" dirty="0"/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pt-BR" sz="2200" b="1" i="1" u="sng" dirty="0"/>
              <a:t>Poderão ser aplicados regimes diferenciados</a:t>
            </a:r>
            <a:r>
              <a:rPr lang="pt-BR" sz="2200" b="1" i="1" dirty="0"/>
              <a:t> de aplicação dos parâmetros e de envio de informações à SPREV previstas na Portaria 464.</a:t>
            </a:r>
          </a:p>
          <a:p>
            <a:pPr algn="just"/>
            <a:endParaRPr lang="pt-BR" sz="2400" dirty="0">
              <a:solidFill>
                <a:srgbClr val="2639AC"/>
              </a:solidFill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400" dirty="0"/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400" b="1" u="sng" dirty="0">
              <a:solidFill>
                <a:prstClr val="black"/>
              </a:solidFill>
            </a:endParaRPr>
          </a:p>
          <a:p>
            <a:pPr algn="just"/>
            <a:endParaRPr lang="pt-BR" sz="2000" i="1" dirty="0"/>
          </a:p>
          <a:p>
            <a:pPr algn="just"/>
            <a:r>
              <a:rPr lang="pt-BR" sz="2000" i="1" dirty="0"/>
              <a:t> </a:t>
            </a: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1600" dirty="0">
              <a:solidFill>
                <a:prstClr val="black"/>
              </a:solidFill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prstClr val="black"/>
              </a:solidFill>
            </a:endParaRPr>
          </a:p>
          <a:p>
            <a:pPr algn="just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prstClr val="black"/>
              </a:solidFill>
            </a:endParaRP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20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828660576"/>
      </p:ext>
    </p:extLst>
  </p:cSld>
  <p:clrMapOvr>
    <a:masterClrMapping/>
  </p:clrMapOvr>
  <p:transition spd="slow">
    <p:circl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09599" y="260648"/>
            <a:ext cx="10526961" cy="8294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400" b="1" u="sng" dirty="0">
                <a:solidFill>
                  <a:srgbClr val="2639AC"/>
                </a:solidFill>
                <a:latin typeface="Arial Narrow" panose="020B0606020202030204" pitchFamily="34" charset="0"/>
              </a:rPr>
              <a:t>PRÓ-GESTÃO RPPS: data-base – 31/03/2022</a:t>
            </a: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600" b="1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600" b="1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600" b="1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600" b="1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600" b="1" dirty="0">
              <a:solidFill>
                <a:prstClr val="black"/>
              </a:solidFill>
            </a:endParaRP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dirty="0">
              <a:solidFill>
                <a:prstClr val="black"/>
              </a:solidFill>
            </a:endParaRP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dirty="0">
              <a:solidFill>
                <a:prstClr val="black"/>
              </a:solidFill>
            </a:endParaRP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dirty="0">
                <a:solidFill>
                  <a:prstClr val="black"/>
                </a:solidFill>
              </a:rPr>
              <a:t>Prevalece as certificações nos níveis I e II, 92% dos total dos certificados;</a:t>
            </a: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dirty="0">
                <a:solidFill>
                  <a:prstClr val="black"/>
                </a:solidFill>
              </a:rPr>
              <a:t>Houve um incremento na certificação nível III decorrente das renovações de certificação.</a:t>
            </a:r>
            <a:endParaRPr lang="pt-BR" sz="1600" dirty="0">
              <a:solidFill>
                <a:prstClr val="black"/>
              </a:solidFill>
            </a:endParaRP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000" dirty="0">
              <a:solidFill>
                <a:prstClr val="black"/>
              </a:solidFill>
            </a:endParaRP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000" dirty="0">
              <a:solidFill>
                <a:prstClr val="black"/>
              </a:solidFill>
            </a:endParaRPr>
          </a:p>
          <a:p>
            <a:pPr marL="457200" indent="-4572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000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600" b="1" dirty="0">
              <a:solidFill>
                <a:prstClr val="black"/>
              </a:solidFill>
            </a:endParaRP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103-445D-4C3C-891E-47608494EA36}" type="slidenum">
              <a:rPr lang="en-US" altLang="pt-BR" smtClean="0"/>
              <a:pPr/>
              <a:t>21</a:t>
            </a:fld>
            <a:endParaRPr lang="en-US" altLang="pt-BR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DEDB026C-0083-45EA-911C-B871C7D550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8168BEC-3E85-4033-94E8-D688C6489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720" y="1844824"/>
            <a:ext cx="4752528" cy="288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642448"/>
      </p:ext>
    </p:extLst>
  </p:cSld>
  <p:clrMapOvr>
    <a:masterClrMapping/>
  </p:clrMapOvr>
  <p:transition spd="slow">
    <p:circl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51120"/>
            <a:ext cx="10972800" cy="1143000"/>
          </a:xfrm>
        </p:spPr>
        <p:txBody>
          <a:bodyPr>
            <a:normAutofit/>
          </a:bodyPr>
          <a:lstStyle/>
          <a:p>
            <a:r>
              <a:rPr lang="pt-BR" sz="4200" b="1" dirty="0"/>
              <a:t>Tudo está interligado...</a:t>
            </a:r>
          </a:p>
        </p:txBody>
      </p:sp>
      <p:pic>
        <p:nvPicPr>
          <p:cNvPr id="1026" name="Picture 2" descr="C:\Users\40038\Desktop\2ee67c28-8637-404e-90c3-38c444aaa2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4059" y="1706184"/>
            <a:ext cx="4678608" cy="4695746"/>
          </a:xfrm>
          <a:prstGeom prst="rect">
            <a:avLst/>
          </a:prstGeom>
          <a:noFill/>
        </p:spPr>
      </p:pic>
      <p:sp>
        <p:nvSpPr>
          <p:cNvPr id="5" name="Retângulo 4"/>
          <p:cNvSpPr/>
          <p:nvPr/>
        </p:nvSpPr>
        <p:spPr>
          <a:xfrm>
            <a:off x="8621486" y="1772816"/>
            <a:ext cx="3120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/>
              <a:t>Investidor Qualificado</a:t>
            </a:r>
          </a:p>
          <a:p>
            <a:r>
              <a:rPr lang="pt-BR" sz="2400" b="1" dirty="0"/>
              <a:t>Mais possibilidades de aplicação dos recursos</a:t>
            </a:r>
          </a:p>
        </p:txBody>
      </p:sp>
      <p:sp>
        <p:nvSpPr>
          <p:cNvPr id="6" name="Retângulo 5"/>
          <p:cNvSpPr/>
          <p:nvPr/>
        </p:nvSpPr>
        <p:spPr>
          <a:xfrm>
            <a:off x="2286005" y="899886"/>
            <a:ext cx="74588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/>
              <a:t>PRÓ GESTÃO</a:t>
            </a:r>
          </a:p>
        </p:txBody>
      </p:sp>
      <p:sp>
        <p:nvSpPr>
          <p:cNvPr id="7" name="Retângulo 6"/>
          <p:cNvSpPr/>
          <p:nvPr/>
        </p:nvSpPr>
        <p:spPr>
          <a:xfrm>
            <a:off x="263352" y="2839357"/>
            <a:ext cx="320556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300" b="1" dirty="0"/>
              <a:t>Em discussão prazo maior para equacionar o déficit + outras condições</a:t>
            </a:r>
          </a:p>
        </p:txBody>
      </p:sp>
      <p:sp>
        <p:nvSpPr>
          <p:cNvPr id="8" name="Retângulo 7"/>
          <p:cNvSpPr/>
          <p:nvPr/>
        </p:nvSpPr>
        <p:spPr>
          <a:xfrm>
            <a:off x="509452" y="1567544"/>
            <a:ext cx="3004458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300" b="1" dirty="0"/>
              <a:t>Avaliação ISP</a:t>
            </a:r>
          </a:p>
          <a:p>
            <a:r>
              <a:rPr lang="pt-BR" sz="2300" b="1" dirty="0"/>
              <a:t>Grau de risco do RPPS</a:t>
            </a:r>
          </a:p>
          <a:p>
            <a:endParaRPr lang="pt-BR" sz="2300" b="1" dirty="0"/>
          </a:p>
        </p:txBody>
      </p:sp>
      <p:sp>
        <p:nvSpPr>
          <p:cNvPr id="9" name="Retângulo 8"/>
          <p:cNvSpPr/>
          <p:nvPr/>
        </p:nvSpPr>
        <p:spPr>
          <a:xfrm>
            <a:off x="8554710" y="4383314"/>
            <a:ext cx="339780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/>
              <a:t>Percentual extra</a:t>
            </a:r>
          </a:p>
          <a:p>
            <a:r>
              <a:rPr lang="pt-BR" sz="2400" b="1" dirty="0"/>
              <a:t>taxa de administração para certificação institucional e profissional</a:t>
            </a:r>
          </a:p>
        </p:txBody>
      </p:sp>
      <p:sp>
        <p:nvSpPr>
          <p:cNvPr id="10" name="Retângulo 9"/>
          <p:cNvSpPr/>
          <p:nvPr/>
        </p:nvSpPr>
        <p:spPr>
          <a:xfrm>
            <a:off x="407368" y="5228046"/>
            <a:ext cx="29860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/>
              <a:t>Modernização e </a:t>
            </a:r>
          </a:p>
          <a:p>
            <a:r>
              <a:rPr lang="pt-BR" sz="2400" b="1" dirty="0"/>
              <a:t>Profissionalização</a:t>
            </a:r>
          </a:p>
        </p:txBody>
      </p:sp>
    </p:spTree>
  </p:cSld>
  <p:clrMapOvr>
    <a:masterClrMapping/>
  </p:clrMapOvr>
  <p:transition spd="slow">
    <p:circl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908720"/>
            <a:ext cx="10972800" cy="216024"/>
          </a:xfrm>
        </p:spPr>
        <p:txBody>
          <a:bodyPr/>
          <a:lstStyle/>
          <a:p>
            <a:r>
              <a:rPr lang="pt-BR" dirty="0"/>
              <a:t>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9336" y="980728"/>
            <a:ext cx="11319048" cy="5558185"/>
          </a:xfrm>
        </p:spPr>
        <p:txBody>
          <a:bodyPr/>
          <a:lstStyle/>
          <a:p>
            <a:pPr>
              <a:buNone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Visão ampla e profissional da gestão, dos atos e reflexos</a:t>
            </a:r>
          </a:p>
          <a:p>
            <a:pPr algn="just">
              <a:buNone/>
            </a:pP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buNone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Contribui com a discussão de temas importantes</a:t>
            </a:r>
          </a:p>
          <a:p>
            <a:pPr algn="just">
              <a:buNone/>
            </a:pP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    Dirigentes, conselheiros, servidores, seu RPPS, seu Município ou Estado terão mais  condições de enfrentar  temas importantes e necessários, como exemplo a reforma da previdência, a certificação dos profissionais dos RPPS.</a:t>
            </a:r>
          </a:p>
          <a:p>
            <a:pPr algn="just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    Debate amplo, transparência, educação previdenciária, profissionalização...</a:t>
            </a:r>
          </a:p>
          <a:p>
            <a:pPr algn="just">
              <a:buNone/>
            </a:pPr>
            <a:endParaRPr lang="pt-BR" sz="2200" dirty="0"/>
          </a:p>
          <a:p>
            <a:pPr algn="just">
              <a:buNone/>
            </a:pPr>
            <a:endParaRPr lang="pt-BR" sz="2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23</a:t>
            </a:fld>
            <a:endParaRPr lang="pt-BR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16280" y="980727"/>
            <a:ext cx="3312368" cy="2676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7328" y="-299458"/>
            <a:ext cx="11881320" cy="6317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400" b="1" u="sng" dirty="0">
                <a:solidFill>
                  <a:srgbClr val="2639AC"/>
                </a:solidFill>
                <a:latin typeface="Arial Narrow" panose="020B0606020202030204" pitchFamily="34" charset="0"/>
              </a:rPr>
              <a:t>INFORMAÇÕES SOBRE A CERTIFICAÇÃO INSTITUCIONAL PRÓ-GESTÃO</a:t>
            </a: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000" b="1" dirty="0"/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200" dirty="0"/>
              <a:t>No link “Previdência no Setor Público”, “Pró Gestão RPPS” estão disponíveis:</a:t>
            </a: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200" b="1" dirty="0"/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200" b="1" dirty="0"/>
              <a:t>Manual do Pró-Gestão RPPS (versão 3.3)</a:t>
            </a:r>
            <a:r>
              <a:rPr lang="pt-BR" sz="2200" dirty="0"/>
              <a:t>, formulário do Termo de Adesão, Relação das Entidades Certificadoras e a Relação de Entes Federativos – com data de adesão e certificação;</a:t>
            </a: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200" dirty="0"/>
              <a:t>Passo a Passo - Da adesão à Certificação com modelos de atos até o nível III, facilitando a certificação dos RPPS.</a:t>
            </a: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pt-BR" sz="2200" dirty="0"/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0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3424598"/>
      </p:ext>
    </p:extLst>
  </p:cSld>
  <p:clrMapOvr>
    <a:masterClrMapping/>
  </p:clrMapOvr>
  <p:transition spd="slow">
    <p:circl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7328" y="-299458"/>
            <a:ext cx="11881320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endParaRPr lang="pt-BR" sz="2600" b="1" u="sng" dirty="0">
              <a:solidFill>
                <a:prstClr val="black"/>
              </a:solidFill>
            </a:endParaRPr>
          </a:p>
          <a:p>
            <a:pPr algn="ctr">
              <a:spcBef>
                <a:spcPts val="300"/>
              </a:spcBef>
              <a:spcAft>
                <a:spcPts val="1200"/>
              </a:spcAft>
            </a:pPr>
            <a:r>
              <a:rPr lang="pt-BR" sz="2400" b="1" u="sng" dirty="0">
                <a:solidFill>
                  <a:srgbClr val="2639AC"/>
                </a:solidFill>
                <a:latin typeface="Arial Narrow" panose="020B0606020202030204" pitchFamily="34" charset="0"/>
              </a:rPr>
              <a:t>INFORMAÇÕES SOBRE A CERTIFICAÇÃO INSTITUCIONAL PRÓ-GESTÃO</a:t>
            </a: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000" b="1" dirty="0"/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000" b="1" dirty="0"/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200" dirty="0"/>
              <a:t>Comissão do Pró-Gestão está à disposição para tirar dúvidas, pelo </a:t>
            </a:r>
            <a:r>
              <a:rPr lang="pt-BR" sz="2200" b="1" dirty="0"/>
              <a:t>e-mai</a:t>
            </a:r>
            <a:r>
              <a:rPr lang="pt-BR" sz="2200" dirty="0"/>
              <a:t>l</a:t>
            </a:r>
            <a:r>
              <a:rPr lang="pt-BR" sz="2200" b="1" dirty="0"/>
              <a:t> </a:t>
            </a:r>
            <a:r>
              <a:rPr lang="pt-BR" sz="2200" b="1" dirty="0">
                <a:hlinkClick r:id="rId3"/>
              </a:rPr>
              <a:t>progestao.rpps@economia.gov.br</a:t>
            </a:r>
            <a:r>
              <a:rPr lang="pt-BR" sz="2200" b="1" dirty="0"/>
              <a:t>;</a:t>
            </a: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200" b="1" dirty="0"/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200" b="1" dirty="0"/>
              <a:t>Todas às quartas-feiras, das 14h30 às 17h atendimento web </a:t>
            </a:r>
            <a:r>
              <a:rPr lang="pt-BR" sz="2200" dirty="0"/>
              <a:t>no canal da SPREV, SRPPS </a:t>
            </a:r>
            <a:r>
              <a:rPr lang="pt-BR" sz="2200" b="1" dirty="0"/>
              <a:t>(Atendimento 61 2021-5555).</a:t>
            </a:r>
          </a:p>
          <a:p>
            <a:pPr marL="342900" indent="-342900" algn="just"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pt-BR" sz="20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AutoShape 2" descr="Resultado de imagem para resiliencia esquizofre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7066720"/>
      </p:ext>
    </p:extLst>
  </p:cSld>
  <p:clrMapOvr>
    <a:masterClrMapping/>
  </p:clrMapOvr>
  <p:transition spd="slow">
    <p:circl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/>
          <p:nvPr/>
        </p:nvSpPr>
        <p:spPr>
          <a:xfrm>
            <a:off x="1055440" y="1484785"/>
            <a:ext cx="10369152" cy="3916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4400" b="1" u="sng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pt-BR" sz="4400" b="1" u="sng" dirty="0">
              <a:solidFill>
                <a:schemeClr val="bg2">
                  <a:lumMod val="25000"/>
                </a:schemeClr>
              </a:solidFill>
            </a:endParaRPr>
          </a:p>
          <a:p>
            <a:endParaRPr lang="pt-BR" sz="2100" b="1" dirty="0">
              <a:latin typeface="Calibri" panose="020F0502020204030204" pitchFamily="34" charset="0"/>
            </a:endParaRPr>
          </a:p>
          <a:p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endParaRPr lang="pt-BR" sz="135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 descr="https://t3.ftcdn.net/jpg/00/69/50/68/240_F_69506859_xHAiyEnyIXM4MHDeocIKwqzA2KrpJM86.jpg">
            <a:extLst>
              <a:ext uri="{FF2B5EF4-FFF2-40B4-BE49-F238E27FC236}">
                <a16:creationId xmlns:a16="http://schemas.microsoft.com/office/drawing/2014/main" id="{B5848724-C301-4560-8902-7B33FE76B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2089554"/>
            <a:ext cx="5904656" cy="256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69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/>
          <p:nvPr/>
        </p:nvSpPr>
        <p:spPr>
          <a:xfrm>
            <a:off x="1055440" y="1484785"/>
            <a:ext cx="10369152" cy="559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4400" b="1" u="sng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pt-BR" sz="4400" b="1" u="sng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pt-BR" sz="4400" b="1" dirty="0">
                <a:solidFill>
                  <a:schemeClr val="bg2">
                    <a:lumMod val="25000"/>
                  </a:schemeClr>
                </a:solidFill>
              </a:rPr>
              <a:t>Certificação de Dirigentes e Conselheiros</a:t>
            </a:r>
            <a:endParaRPr lang="pt-BR" sz="44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endParaRPr lang="pt-BR" sz="2100" b="1" dirty="0">
              <a:latin typeface="Calibri" panose="020F0502020204030204" pitchFamily="34" charset="0"/>
            </a:endParaRPr>
          </a:p>
          <a:p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r>
              <a:rPr lang="pt-BR" sz="2100" b="1" dirty="0">
                <a:latin typeface="Calibri" panose="020F0502020204030204" pitchFamily="34" charset="0"/>
              </a:rPr>
              <a:t>Belo Horizonte, 07/04/2022</a:t>
            </a:r>
          </a:p>
          <a:p>
            <a:endParaRPr lang="pt-BR" sz="135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13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28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695400" y="404664"/>
            <a:ext cx="1108923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200" b="1" u="sng" dirty="0"/>
          </a:p>
          <a:p>
            <a:pPr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Fundamento legal</a:t>
            </a:r>
          </a:p>
          <a:p>
            <a:pPr algn="just"/>
            <a:endParaRPr lang="pt-BR" sz="2200" b="1" u="sng" dirty="0"/>
          </a:p>
          <a:p>
            <a:pPr algn="just"/>
            <a:endParaRPr lang="pt-BR" sz="2200" b="1" u="sng" dirty="0"/>
          </a:p>
          <a:p>
            <a:pPr algn="just"/>
            <a:r>
              <a:rPr lang="pt-BR" sz="2400" b="1" u="sng" dirty="0"/>
              <a:t>Lei nº 13.846, de 18 de junho de 2019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dirty="0"/>
              <a:t>Realizou alterações na Lei nº 9.717, de 1998, com destaque para inclusão do art. 8º-B, da Lei nº 9.717, de 1998, com exigência de requisitos mínimos a serem atendidos pelos dirigentes, gestores de recursos e membros do comitê de investimentos e membros dos conselhos deliberativo e fiscal.</a:t>
            </a:r>
          </a:p>
          <a:p>
            <a:pPr algn="just"/>
            <a:endParaRPr lang="pt-BR" sz="2200" b="1" u="sng" dirty="0"/>
          </a:p>
          <a:p>
            <a:pPr algn="just"/>
            <a:endParaRPr lang="pt-BR" sz="2200" b="1" u="sng" dirty="0"/>
          </a:p>
          <a:p>
            <a:pPr algn="just"/>
            <a:r>
              <a:rPr lang="pt-BR" sz="2400" b="1" u="sng" dirty="0"/>
              <a:t>Portaria nº 9.907, de 14 de abril de 2020</a:t>
            </a:r>
            <a:r>
              <a:rPr lang="pt-BR" sz="2400" dirty="0"/>
              <a:t>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dirty="0"/>
              <a:t>Regulamentou o art. 8º-B, da Lei nº 9.717, de 1998, estabelecendo os </a:t>
            </a:r>
            <a:r>
              <a:rPr lang="pt-BR" sz="2200" b="1" u="sng" dirty="0"/>
              <a:t>requisitos mínimos</a:t>
            </a:r>
            <a:r>
              <a:rPr lang="pt-BR" sz="2200" dirty="0"/>
              <a:t> para nomeação ou permanência dos dirigentes da unidade gestora e conselheiros.</a:t>
            </a: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i="1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3795355"/>
      </p:ext>
    </p:extLst>
  </p:cSld>
  <p:clrMapOvr>
    <a:masterClrMapping/>
  </p:clrMapOvr>
  <p:transition spd="slow">
    <p:randomBar dir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29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623392" y="996399"/>
            <a:ext cx="1130525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/>
            <a:r>
              <a:rPr lang="pt-BR" sz="2200" b="1" dirty="0"/>
              <a:t>    </a:t>
            </a:r>
          </a:p>
          <a:p>
            <a:pPr marL="285750" indent="-285750" algn="ctr"/>
            <a:r>
              <a:rPr lang="pt-BR" sz="2200" b="1" dirty="0">
                <a:solidFill>
                  <a:schemeClr val="bg2">
                    <a:lumMod val="50000"/>
                  </a:schemeClr>
                </a:solidFill>
              </a:rPr>
              <a:t>ANTECEDENTES</a:t>
            </a:r>
          </a:p>
          <a:p>
            <a:pPr marL="285750" indent="-285750" algn="just"/>
            <a:endParaRPr lang="pt-BR" sz="2200" b="1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pt-BR" sz="2000" b="1" u="sng" dirty="0"/>
              <a:t>Todos</a:t>
            </a:r>
            <a:r>
              <a:rPr lang="pt-BR" sz="2000" dirty="0"/>
              <a:t>, certidões negativas de antecedentes criminais das Justiças Estadual e Federal e declaração de não incidência nas situações de inelegibilidade (Anexo I da Portaria nº 9.907, de 2020), a cada 2 anos a partir da última validação). </a:t>
            </a:r>
            <a:r>
              <a:rPr lang="pt-BR" sz="2000" b="1" dirty="0"/>
              <a:t>Vigente a partir de 27/06/2020 </a:t>
            </a:r>
            <a:r>
              <a:rPr lang="pt-BR" sz="2000" dirty="0"/>
              <a:t>-</a:t>
            </a:r>
            <a:r>
              <a:rPr lang="pt-BR" sz="2000" b="1" dirty="0"/>
              <a:t> </a:t>
            </a:r>
            <a:r>
              <a:rPr lang="pt-BR" sz="2000" dirty="0"/>
              <a:t>60 dias, contados da publicação da Portaria.</a:t>
            </a:r>
            <a:endParaRPr lang="pt-BR" sz="2000" dirty="0">
              <a:solidFill>
                <a:srgbClr val="00B050"/>
              </a:solidFill>
            </a:endParaRP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sz="2400" b="1" i="1" dirty="0"/>
          </a:p>
          <a:p>
            <a:pPr marL="285750" indent="-285750" algn="ctr"/>
            <a:r>
              <a:rPr lang="pt-BR" sz="2200" b="1" dirty="0"/>
              <a:t>    </a:t>
            </a:r>
            <a:r>
              <a:rPr lang="pt-BR" sz="2200" b="1" dirty="0">
                <a:solidFill>
                  <a:schemeClr val="bg2">
                    <a:lumMod val="50000"/>
                  </a:schemeClr>
                </a:solidFill>
              </a:rPr>
              <a:t>EXPERIÊNCIA PROFISSIONAL</a:t>
            </a:r>
            <a:r>
              <a:rPr lang="pt-BR" sz="2200" i="1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pPr marL="285750" indent="-285750" algn="ctr"/>
            <a:endParaRPr lang="pt-BR" sz="2200" i="1" dirty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000" b="1" u="sng" dirty="0"/>
              <a:t>Dirigentes</a:t>
            </a:r>
            <a:r>
              <a:rPr lang="pt-BR" sz="2000" dirty="0"/>
              <a:t> tomaram posse ou reconduzidos após a publicação da Portaria. Experiência de, no mínimo de 2 anos (áreas previdenciária, financeira, administrativa, contábil, jurídica, de fiscalização, atuarial ou auditoria), </a:t>
            </a:r>
            <a:r>
              <a:rPr lang="pt-BR" sz="2000" u="sng" dirty="0"/>
              <a:t>conforme especificidade de cada cargo ou função</a:t>
            </a:r>
            <a:r>
              <a:rPr lang="pt-BR" sz="2000" dirty="0"/>
              <a:t>, segundo parâmetros estabelecidos na legislação ou pelo Conselho Deliberativo, inclusive de outros, destinados a melhoria da gestão). </a:t>
            </a:r>
            <a:r>
              <a:rPr lang="pt-BR" sz="2000" b="1" dirty="0"/>
              <a:t>Vigente a partir de 27/04/2020.</a:t>
            </a:r>
            <a:endParaRPr lang="pt-BR" sz="2000" b="1" dirty="0">
              <a:solidFill>
                <a:srgbClr val="00B050"/>
              </a:solidFill>
            </a:endParaRP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i="1" dirty="0"/>
          </a:p>
          <a:p>
            <a:pPr marL="285750" indent="-285750" algn="just"/>
            <a:r>
              <a:rPr lang="pt-BR" sz="2200" b="1" dirty="0"/>
              <a:t>    </a:t>
            </a:r>
            <a:endParaRPr lang="pt-BR" i="1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2308788"/>
      </p:ext>
    </p:extLst>
  </p:cSld>
  <p:clrMapOvr>
    <a:masterClrMapping/>
  </p:clrMapOvr>
  <p:transition spd="slow">
    <p:randomBar dir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30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623392" y="476672"/>
            <a:ext cx="1130525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i="1" dirty="0"/>
          </a:p>
          <a:p>
            <a:pPr marL="285750" indent="-285750" algn="just"/>
            <a:r>
              <a:rPr lang="pt-BR" sz="2200" b="1" dirty="0"/>
              <a:t>   </a:t>
            </a:r>
          </a:p>
          <a:p>
            <a:pPr marL="285750" indent="-285750" algn="ctr"/>
            <a:r>
              <a:rPr lang="pt-BR" sz="2200" b="1" dirty="0"/>
              <a:t> </a:t>
            </a:r>
            <a:r>
              <a:rPr lang="pt-BR" sz="2200" b="1" dirty="0">
                <a:solidFill>
                  <a:schemeClr val="bg2">
                    <a:lumMod val="50000"/>
                  </a:schemeClr>
                </a:solidFill>
              </a:rPr>
              <a:t>FORMAÇÃO SUPERIOR</a:t>
            </a:r>
          </a:p>
          <a:p>
            <a:pPr marL="285750" indent="-285750" algn="ctr"/>
            <a:endParaRPr lang="pt-BR" sz="2200" b="1" dirty="0">
              <a:solidFill>
                <a:schemeClr val="bg2">
                  <a:lumMod val="50000"/>
                </a:schemeClr>
              </a:solidFill>
            </a:endParaRPr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pt-BR" b="1" dirty="0"/>
              <a:t> </a:t>
            </a:r>
            <a:r>
              <a:rPr lang="pt-BR" sz="2000" b="1" u="sng" dirty="0"/>
              <a:t>Dirigentes</a:t>
            </a:r>
            <a:r>
              <a:rPr lang="pt-BR" sz="2000" dirty="0"/>
              <a:t> tomarem posse ou reconduzidos após a publicação da Portaria, qualquer área de formação).</a:t>
            </a:r>
            <a:r>
              <a:rPr lang="pt-BR" sz="2000" b="1" dirty="0"/>
              <a:t> Vigente a partir de 27/04/2020.</a:t>
            </a:r>
          </a:p>
          <a:p>
            <a:pPr algn="just"/>
            <a:endParaRPr lang="pt-BR" sz="2000" b="1" dirty="0"/>
          </a:p>
          <a:p>
            <a:pPr marL="342900" indent="-342900" algn="just"/>
            <a:r>
              <a:rPr lang="pt-BR" sz="2000" dirty="0"/>
              <a:t>  * </a:t>
            </a:r>
            <a:r>
              <a:rPr lang="pt-BR" i="1" dirty="0"/>
              <a:t>Sistema CADPREV já está adaptado para receber as informações dos requisitos de Antecedentes, Experiência Profissional e Formação Superior.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pt-BR" i="1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pt-BR" sz="2000" b="1" i="1" dirty="0">
              <a:solidFill>
                <a:srgbClr val="00B050"/>
              </a:solidFill>
            </a:endParaRPr>
          </a:p>
          <a:p>
            <a:pPr marL="285750" indent="-285750" algn="ctr"/>
            <a:r>
              <a:rPr lang="pt-BR" sz="2200" b="1" dirty="0"/>
              <a:t>   </a:t>
            </a:r>
            <a:r>
              <a:rPr lang="pt-BR" sz="2200" b="1" dirty="0">
                <a:solidFill>
                  <a:schemeClr val="bg2">
                    <a:lumMod val="50000"/>
                  </a:schemeClr>
                </a:solidFill>
              </a:rPr>
              <a:t>CERTIFICAÇÃO PROFISSIONAL </a:t>
            </a:r>
          </a:p>
          <a:p>
            <a:pPr marL="285750" indent="-285750" algn="just"/>
            <a:endParaRPr lang="pt-BR" sz="2200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000" b="1" u="sng" dirty="0"/>
              <a:t>Todos</a:t>
            </a:r>
            <a:r>
              <a:rPr lang="pt-BR" sz="2000" b="1" dirty="0"/>
              <a:t>, </a:t>
            </a:r>
            <a:r>
              <a:rPr lang="pt-BR" sz="2000" dirty="0"/>
              <a:t>a partir de 1º de abril de 2022.</a:t>
            </a: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i="1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6010087"/>
      </p:ext>
    </p:extLst>
  </p:cSld>
  <p:clrMapOvr>
    <a:masterClrMapping/>
  </p:clrMapOvr>
  <p:transition spd="slow">
    <p:randomBar dir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8A5082-C43D-4D4D-AFF6-377DF37F2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188640"/>
            <a:ext cx="10972800" cy="1224136"/>
          </a:xfrm>
        </p:spPr>
        <p:txBody>
          <a:bodyPr/>
          <a:lstStyle/>
          <a:p>
            <a:pPr marL="285750" indent="-285750"/>
            <a:r>
              <a:rPr lang="pt-BR" sz="28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Portaria MTP nº 905, de 9/12/2021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0B5DCF-CD2D-480F-947C-2D419D8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268760"/>
            <a:ext cx="11521280" cy="5904656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ü"/>
            </a:pP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Trouxe novos critérios na Portaria MPS nº 204, de 2008 para fins de emissão do CRP:</a:t>
            </a:r>
          </a:p>
          <a:p>
            <a:pPr marL="0" indent="0" algn="just">
              <a:buNone/>
            </a:pP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Operacionalização da compensação financeira do RPPS como RGPS e com os demais RPPS; instituição do Regime de Previdência Complementar; e </a:t>
            </a:r>
            <a:r>
              <a:rPr lang="pt-BR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“Atendimento, pelos dirigentes da unidade gestora do RPPS, responsável pela gestão dos recursos e membros dos conselhos deliberativo e fiscal e comitê de investimentos, aos requisitos mínimos previstos no art. 8º-B da Lei nº 9.717, de 1998.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10CE97-E604-41CE-B7A4-E27E8843A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31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2595502"/>
      </p:ext>
    </p:extLst>
  </p:cSld>
  <p:clrMapOvr>
    <a:masterClrMapping/>
  </p:clrMapOvr>
  <p:transition spd="slow">
    <p:circl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8A5082-C43D-4D4D-AFF6-377DF37F2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188640"/>
            <a:ext cx="10972800" cy="1224136"/>
          </a:xfrm>
        </p:spPr>
        <p:txBody>
          <a:bodyPr/>
          <a:lstStyle/>
          <a:p>
            <a:pPr marL="285750" indent="-285750"/>
            <a:r>
              <a:rPr lang="pt-BR" sz="28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Portaria MTP nº 905, de 9/12/2021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0B5DCF-CD2D-480F-947C-2D419D8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268760"/>
            <a:ext cx="11521280" cy="5904656"/>
          </a:xfrm>
        </p:spPr>
        <p:txBody>
          <a:bodyPr/>
          <a:lstStyle/>
          <a:p>
            <a:pPr marL="0" indent="0" algn="just">
              <a:buNone/>
            </a:pPr>
            <a:endParaRPr lang="pt-BR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pt-BR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Atendimento do novo critério pelos RPPS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 algn="just">
              <a:buNone/>
            </a:pP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   I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– encaminhar, por meio do CADPREV,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as informações relativas às certificações obtidas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e</a:t>
            </a:r>
          </a:p>
          <a:p>
            <a:pPr marL="0" indent="0" algn="just">
              <a:buNone/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   II - apresentar, quando solicitada pela SPREV, a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documentação comprobatória relativa aos          demais requisitos previstos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b="1" i="1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10CE97-E604-41CE-B7A4-E27E8843A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32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79439668"/>
      </p:ext>
    </p:extLst>
  </p:cSld>
  <p:clrMapOvr>
    <a:masterClrMapping/>
  </p:clrMapOvr>
  <p:transition spd="slow">
    <p:circl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33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623392" y="692696"/>
            <a:ext cx="11161240" cy="8271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100" b="1" u="sng" dirty="0"/>
          </a:p>
          <a:p>
            <a:pPr marL="285750" indent="-285750"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Objetivos da Certificação</a:t>
            </a:r>
          </a:p>
          <a:p>
            <a:pPr algn="just"/>
            <a:endParaRPr lang="pt-BR" sz="2100" dirty="0"/>
          </a:p>
          <a:p>
            <a:pPr algn="just"/>
            <a:endParaRPr lang="pt-BR" sz="21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b="1" i="1" dirty="0"/>
              <a:t>   </a:t>
            </a:r>
            <a:r>
              <a:rPr lang="pt-BR" sz="2400" b="1" dirty="0"/>
              <a:t>Profissionalização da gestão dos RPPS.</a:t>
            </a:r>
            <a:endParaRPr lang="pt-BR" sz="2400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dirty="0"/>
          </a:p>
          <a:p>
            <a:pPr algn="just"/>
            <a:endParaRPr lang="pt-BR" sz="1650" i="1" u="sng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pt-BR" sz="2200" u="sng" dirty="0"/>
              <a:t>Melhoria do processo de escolha </a:t>
            </a:r>
            <a:r>
              <a:rPr lang="pt-BR" sz="2200" dirty="0"/>
              <a:t>dos dirigentes e demais membros dos órgãos colegiados, mediante </a:t>
            </a:r>
            <a:r>
              <a:rPr lang="pt-BR" sz="2200" u="sng" dirty="0"/>
              <a:t>requisitos de qualificação técnica</a:t>
            </a:r>
            <a:r>
              <a:rPr lang="pt-BR" sz="2200" dirty="0"/>
              <a:t> desses profissionais.</a:t>
            </a: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pt-BR" sz="2200" u="sng" dirty="0"/>
              <a:t>Melhoria do desempenho das atribuições</a:t>
            </a:r>
            <a:r>
              <a:rPr lang="pt-BR" sz="2200" dirty="0"/>
              <a:t> dos dirigentes e demais membros dos conselhos e comitê de investimentos.</a:t>
            </a: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pt-BR" sz="2200" u="sng" dirty="0"/>
              <a:t>Fortalecimento da gestão dos RPPS</a:t>
            </a:r>
            <a:r>
              <a:rPr lang="pt-BR" sz="2200" dirty="0"/>
              <a:t>, agregando valor à iniciativa de obtenção da </a:t>
            </a:r>
            <a:r>
              <a:rPr lang="pt-BR" sz="2200" u="sng" dirty="0"/>
              <a:t>certificação institucional do Pró-Gestão</a:t>
            </a:r>
            <a:r>
              <a:rPr lang="pt-BR" sz="2200" dirty="0"/>
              <a:t>, de caráter voluntário.</a:t>
            </a: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sz="2200" i="1" dirty="0"/>
          </a:p>
          <a:p>
            <a:pPr algn="just"/>
            <a:endParaRPr lang="pt-BR" sz="2200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1059640"/>
      </p:ext>
    </p:extLst>
  </p:cSld>
  <p:clrMapOvr>
    <a:masterClrMapping/>
  </p:clrMapOvr>
  <p:transition spd="slow">
    <p:randomBar dir="vert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34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551384" y="836712"/>
            <a:ext cx="11089232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Profissionais sujeitos à certificação</a:t>
            </a:r>
          </a:p>
          <a:p>
            <a:pPr algn="just"/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sz="2200" dirty="0"/>
              <a:t>   Dirigentes, conselheiros, gestores de recursos e membros de comitê de investimentos, </a:t>
            </a:r>
            <a:r>
              <a:rPr lang="pt-BR" sz="2200" b="1" dirty="0"/>
              <a:t>constituindo-se condição para ingresso ou permanência nos cargos ou funções (exigido para fins de emissão do CRP)</a:t>
            </a:r>
            <a:r>
              <a:rPr lang="pt-BR" sz="2200" dirty="0"/>
              <a:t>.</a:t>
            </a:r>
          </a:p>
          <a:p>
            <a:endParaRPr lang="pt-BR" b="1" u="sng" dirty="0"/>
          </a:p>
          <a:p>
            <a:pPr algn="just"/>
            <a:endParaRPr lang="pt-BR" dirty="0"/>
          </a:p>
          <a:p>
            <a:pPr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Responsável pela certificação</a:t>
            </a:r>
          </a:p>
          <a:p>
            <a:pPr algn="just"/>
            <a:endParaRPr lang="pt-BR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sz="2200" dirty="0"/>
              <a:t>Entidade Certificadora</a:t>
            </a:r>
          </a:p>
          <a:p>
            <a:pPr algn="just"/>
            <a:endParaRPr lang="pt-BR" sz="1500" dirty="0"/>
          </a:p>
          <a:p>
            <a:pPr algn="just"/>
            <a:endParaRPr lang="pt-BR" sz="1500" dirty="0"/>
          </a:p>
          <a:p>
            <a:pPr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Validade Máxima dos Certificados</a:t>
            </a:r>
          </a:p>
          <a:p>
            <a:pPr algn="ctr"/>
            <a:endParaRPr lang="pt-BR" sz="2800" b="1" dirty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sz="2200" dirty="0"/>
              <a:t> 04 anos</a:t>
            </a:r>
          </a:p>
        </p:txBody>
      </p:sp>
    </p:spTree>
    <p:extLst>
      <p:ext uri="{BB962C8B-B14F-4D97-AF65-F5344CB8AC3E}">
        <p14:creationId xmlns:p14="http://schemas.microsoft.com/office/powerpoint/2010/main" val="1568558484"/>
      </p:ext>
    </p:extLst>
  </p:cSld>
  <p:clrMapOvr>
    <a:masterClrMapping/>
  </p:clrMapOvr>
  <p:transition spd="slow">
    <p:randomBar dir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35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551384" y="980728"/>
            <a:ext cx="11089232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b="1" u="sng" dirty="0"/>
          </a:p>
          <a:p>
            <a:pPr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Tipos de Certificação</a:t>
            </a:r>
          </a:p>
          <a:p>
            <a:pPr algn="ctr"/>
            <a:endParaRPr lang="pt-BR" sz="28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pt-BR" sz="2800" b="1" dirty="0">
              <a:solidFill>
                <a:schemeClr val="bg2">
                  <a:lumMod val="50000"/>
                </a:schemeClr>
              </a:solidFill>
            </a:endParaRP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pt-BR" sz="2200" dirty="0"/>
              <a:t>Certificação dos dirigentes da unidade gestora do RPPS;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pt-BR" sz="2200" dirty="0"/>
              <a:t>Certificação dos membros do conselho deliberativo;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pt-BR" sz="2200" dirty="0"/>
              <a:t>Certificação dos membros do conselho fiscal;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pt-BR" sz="2200" dirty="0"/>
              <a:t>Certificação do responsável pela gestão dos recursos e membros do Comitê de Investimentos.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7189583"/>
      </p:ext>
    </p:extLst>
  </p:cSld>
  <p:clrMapOvr>
    <a:masterClrMapping/>
  </p:clrMapOvr>
  <p:transition spd="slow">
    <p:randomBar dir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36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551384" y="908720"/>
            <a:ext cx="11233248" cy="7625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Data inicial da contagem de prazo para a comprovação da certificação</a:t>
            </a:r>
          </a:p>
          <a:p>
            <a:pPr algn="ctr"/>
            <a:endParaRPr lang="pt-BR" sz="2800" b="1" dirty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i="1" dirty="0">
              <a:solidFill>
                <a:srgbClr val="2639AC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dirty="0"/>
              <a:t>As Portarias SPREV nº 9.907/2020 e nº 14.770/2021 definiram a </a:t>
            </a:r>
            <a:r>
              <a:rPr lang="pt-BR" sz="2200" b="1" dirty="0"/>
              <a:t>data 01/04/2022 </a:t>
            </a:r>
            <a:r>
              <a:rPr lang="pt-BR" sz="2200" dirty="0"/>
              <a:t>(início da contagem de prazo para comprovação de todas as certificações).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algn="just"/>
            <a:endParaRPr lang="pt-BR" sz="2200" dirty="0"/>
          </a:p>
          <a:p>
            <a:pPr algn="just"/>
            <a:r>
              <a:rPr lang="pt-BR" sz="2200" b="1" dirty="0"/>
              <a:t>IMPORTANTE</a:t>
            </a:r>
            <a:r>
              <a:rPr lang="pt-BR" sz="2200" dirty="0"/>
              <a:t>:</a:t>
            </a:r>
          </a:p>
          <a:p>
            <a:pPr algn="just"/>
            <a:endParaRPr lang="pt-BR" sz="22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200" dirty="0"/>
              <a:t>Até 31 de março de 2022 continua sendo exigível apenas a certificação para o responsável pela gestão dos recursos e maioria dos membros do comitê de investimentos (Portaria MPS nº 519, de 2011).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algn="just"/>
            <a:endParaRPr lang="pt-BR" sz="2200" b="1" i="1" u="sng" dirty="0">
              <a:highlight>
                <a:srgbClr val="FFFF00"/>
              </a:highlight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100" b="1" u="sng" dirty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1650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2087888"/>
      </p:ext>
    </p:extLst>
  </p:cSld>
  <p:clrMapOvr>
    <a:masterClrMapping/>
  </p:clrMapOvr>
  <p:transition spd="slow">
    <p:randomBar dir="vert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37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551384" y="764704"/>
            <a:ext cx="11233248" cy="4962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Profissionais sujeitos à certificação para fins de emissão do CRP</a:t>
            </a:r>
          </a:p>
          <a:p>
            <a:pPr algn="ctr"/>
            <a:endParaRPr lang="pt-BR" b="1" u="sng" dirty="0">
              <a:highlight>
                <a:srgbClr val="FFFF00"/>
              </a:highlight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dirty="0"/>
              <a:t>É desejável que todos sejam certificados, inclusive os membros suplentes;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dirty="0"/>
              <a:t>Entretanto, para fins de emissão do CRP, será exigido apenas dos </a:t>
            </a:r>
            <a:r>
              <a:rPr lang="pt-BR" sz="2400" b="1" dirty="0"/>
              <a:t>membros titulares e maioria dos membros, com  a ressalva do Comitê de Investimentos.</a:t>
            </a:r>
          </a:p>
          <a:p>
            <a:pPr algn="just"/>
            <a:endParaRPr lang="pt-BR" sz="2200" b="1" u="sng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1650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8566067-3AEC-4346-A985-4F0A861D8A5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7408" y="3672482"/>
            <a:ext cx="11017224" cy="285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276201"/>
      </p:ext>
    </p:extLst>
  </p:cSld>
  <p:clrMapOvr>
    <a:masterClrMapping/>
  </p:clrMapOvr>
  <p:transition spd="slow">
    <p:randomBar dir="vert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38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407368" y="873869"/>
            <a:ext cx="11377264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Exigência gradual da comprovação da Certificação</a:t>
            </a:r>
          </a:p>
          <a:p>
            <a:pPr algn="ctr"/>
            <a:endParaRPr lang="pt-BR" b="1" u="sng" dirty="0"/>
          </a:p>
          <a:p>
            <a:pPr algn="ctr"/>
            <a:endParaRPr lang="pt-BR" b="1" u="sng" dirty="0"/>
          </a:p>
          <a:p>
            <a:pPr marL="342900" indent="-342900" algn="just"/>
            <a:r>
              <a:rPr lang="pt-BR" sz="2400" b="1" dirty="0"/>
              <a:t>    </a:t>
            </a:r>
            <a:r>
              <a:rPr lang="pt-BR" sz="2400" b="1" u="sng" dirty="0"/>
              <a:t>Prazos distintos</a:t>
            </a:r>
            <a:r>
              <a:rPr lang="pt-BR" sz="2400" dirty="0"/>
              <a:t> para os atuais profissionais (</a:t>
            </a:r>
            <a:r>
              <a:rPr lang="pt-BR" sz="2400" dirty="0">
                <a:solidFill>
                  <a:srgbClr val="000000"/>
                </a:solidFill>
                <a:ea typeface="Times New Roman" panose="02020603050405020304" pitchFamily="18" charset="0"/>
              </a:rPr>
              <a:t>aqueles que exerciam os cargos ou funções antes dos primeiros certificados reconhecidos) e para aqueles que tomarem posse após o primeiro certificado reconhecido.</a:t>
            </a:r>
            <a:endParaRPr lang="pt-BR" sz="2400" dirty="0">
              <a:ea typeface="Times New Roman" panose="02020603050405020304" pitchFamily="18" charset="0"/>
            </a:endParaRPr>
          </a:p>
          <a:p>
            <a:pPr algn="just"/>
            <a:endParaRPr lang="pt-BR" sz="2000" b="1" u="sng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dirty="0">
                <a:ea typeface="Times New Roman" panose="02020603050405020304" pitchFamily="18" charset="0"/>
              </a:rPr>
              <a:t>Para os </a:t>
            </a:r>
            <a:r>
              <a:rPr lang="pt-BR" sz="2200" b="1" u="sng" dirty="0">
                <a:ea typeface="Times New Roman" panose="02020603050405020304" pitchFamily="18" charset="0"/>
              </a:rPr>
              <a:t>atuais profissionais (no exercício do cargo ou função em 31/03/2022)</a:t>
            </a:r>
            <a:r>
              <a:rPr lang="pt-BR" sz="2200" dirty="0">
                <a:ea typeface="Times New Roman" panose="02020603050405020304" pitchFamily="18" charset="0"/>
              </a:rPr>
              <a:t>, a implementação da certificação ocorrerá em até 2 (dois) anos, no primeiro ano contemplará uma parte dos profissionais e, no ano seguinte, os demais.</a:t>
            </a:r>
            <a:endParaRPr lang="pt-BR" sz="22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dirty="0">
                <a:ea typeface="Times New Roman" panose="02020603050405020304" pitchFamily="18" charset="0"/>
              </a:rPr>
              <a:t>Para os </a:t>
            </a:r>
            <a:r>
              <a:rPr lang="pt-BR" sz="2200" b="1" u="sng" dirty="0">
                <a:ea typeface="Times New Roman" panose="02020603050405020304" pitchFamily="18" charset="0"/>
              </a:rPr>
              <a:t>empossados a partir de 1º de abril de 2022</a:t>
            </a:r>
            <a:r>
              <a:rPr lang="pt-BR" sz="2200" dirty="0">
                <a:ea typeface="Times New Roman" panose="02020603050405020304" pitchFamily="18" charset="0"/>
              </a:rPr>
              <a:t>, o prazo será de 1 (um) ano, a contar da data da posse, com a ressalva do gestor de recursos do RPPS e dos membros titulares do Comitê de Investimentos, os quais deverão comprovar a certificação, previamente ao exercício de suas funções.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8819753"/>
      </p:ext>
    </p:extLst>
  </p:cSld>
  <p:clrMapOvr>
    <a:masterClrMapping/>
  </p:clrMapOvr>
  <p:transition spd="slow">
    <p:randomBar dir="vert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39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407368" y="836712"/>
            <a:ext cx="11449272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Exigência da Certificação: </a:t>
            </a:r>
            <a:r>
              <a:rPr lang="pt-BR" sz="2800" b="1" u="sng" dirty="0">
                <a:solidFill>
                  <a:schemeClr val="bg2">
                    <a:lumMod val="50000"/>
                  </a:schemeClr>
                </a:solidFill>
              </a:rPr>
              <a:t>Atuais Profissionais</a:t>
            </a:r>
          </a:p>
          <a:p>
            <a:pPr algn="just"/>
            <a:endParaRPr lang="pt-BR" sz="2100" b="1" i="1" dirty="0">
              <a:highlight>
                <a:srgbClr val="FFFF00"/>
              </a:highlight>
            </a:endParaRPr>
          </a:p>
          <a:p>
            <a:pPr algn="just"/>
            <a:endParaRPr lang="pt-BR" i="1" dirty="0">
              <a:latin typeface="Baskerville Old Face" panose="02020602080505020303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100" i="1" dirty="0">
              <a:latin typeface="Baskerville Old Face" panose="02020602080505020303" pitchFamily="18" charset="0"/>
            </a:endParaRPr>
          </a:p>
          <a:p>
            <a:pPr algn="just"/>
            <a:endParaRPr lang="pt-BR" sz="2100" b="1" i="1" u="sng" dirty="0">
              <a:highlight>
                <a:srgbClr val="FFFF00"/>
              </a:highlight>
            </a:endParaRPr>
          </a:p>
          <a:p>
            <a:pPr algn="just"/>
            <a:endParaRPr lang="pt-BR" b="1" u="sng" dirty="0">
              <a:solidFill>
                <a:srgbClr val="FF0000"/>
              </a:solidFill>
            </a:endParaRP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b="1" dirty="0">
              <a:highlight>
                <a:srgbClr val="FFFF00"/>
              </a:highlight>
            </a:endParaRPr>
          </a:p>
          <a:p>
            <a:pPr algn="ctr"/>
            <a:endParaRPr lang="pt-BR" sz="1650" b="1" u="sng" dirty="0">
              <a:highlight>
                <a:srgbClr val="FFFF00"/>
              </a:highlight>
            </a:endParaRPr>
          </a:p>
          <a:p>
            <a:pPr algn="ctr"/>
            <a:endParaRPr lang="pt-BR" sz="1650" b="1" u="sng" dirty="0">
              <a:highlight>
                <a:srgbClr val="00FFFF"/>
              </a:highlight>
            </a:endParaRPr>
          </a:p>
          <a:p>
            <a:pPr algn="just"/>
            <a:endParaRPr lang="pt-BR" b="1" u="sng" dirty="0"/>
          </a:p>
          <a:p>
            <a:r>
              <a:rPr lang="pt-BR" i="1" dirty="0"/>
              <a:t> </a:t>
            </a:r>
          </a:p>
          <a:p>
            <a:pPr algn="just"/>
            <a:endParaRPr lang="pt-BR" dirty="0"/>
          </a:p>
          <a:p>
            <a:pPr algn="just"/>
            <a:endParaRPr lang="pt-BR" sz="1050" b="1" u="sng" dirty="0"/>
          </a:p>
          <a:p>
            <a:pPr algn="just"/>
            <a:endParaRPr lang="pt-BR" sz="1050" b="1" u="sng" dirty="0"/>
          </a:p>
          <a:p>
            <a:pPr algn="just"/>
            <a:endParaRPr lang="pt-BR" sz="1050" b="1" u="sng" dirty="0"/>
          </a:p>
          <a:p>
            <a:pPr algn="just"/>
            <a:endParaRPr lang="pt-BR" sz="1050" b="1" u="sng" dirty="0"/>
          </a:p>
          <a:p>
            <a:pPr algn="just"/>
            <a:endParaRPr lang="pt-BR" sz="1050" b="1" u="sng" dirty="0"/>
          </a:p>
          <a:p>
            <a:pPr algn="just"/>
            <a:endParaRPr lang="pt-BR" sz="1050" b="1" u="sng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lvl="0"/>
            <a:endParaRPr lang="pt-BR" dirty="0"/>
          </a:p>
          <a:p>
            <a:pPr algn="just"/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A05B4B2-60E3-4897-8327-75DF142172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368" y="1412777"/>
            <a:ext cx="11593288" cy="516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07568"/>
      </p:ext>
    </p:extLst>
  </p:cSld>
  <p:clrMapOvr>
    <a:masterClrMapping/>
  </p:clrMapOvr>
  <p:transition spd="slow">
    <p:randomBar dir="vert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40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623392" y="686588"/>
            <a:ext cx="11089232" cy="7925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Exigência da Certificação: </a:t>
            </a:r>
            <a:r>
              <a:rPr lang="pt-BR" sz="2800" b="1" u="sng" dirty="0">
                <a:solidFill>
                  <a:schemeClr val="bg2">
                    <a:lumMod val="50000"/>
                  </a:schemeClr>
                </a:solidFill>
              </a:rPr>
              <a:t>Novos Empossados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100" i="1" dirty="0">
              <a:latin typeface="Baskerville Old Face" panose="02020602080505020303" pitchFamily="18" charset="0"/>
            </a:endParaRPr>
          </a:p>
          <a:p>
            <a:pPr algn="just"/>
            <a:endParaRPr lang="pt-BR" sz="2100" b="1" i="1" u="sng" dirty="0">
              <a:highlight>
                <a:srgbClr val="FFFF00"/>
              </a:highlight>
            </a:endParaRPr>
          </a:p>
          <a:p>
            <a:pPr algn="just"/>
            <a:endParaRPr lang="pt-BR" b="1" u="sng" dirty="0">
              <a:solidFill>
                <a:srgbClr val="FF0000"/>
              </a:solidFill>
            </a:endParaRP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b="1" dirty="0">
              <a:highlight>
                <a:srgbClr val="FFFF00"/>
              </a:highlight>
            </a:endParaRPr>
          </a:p>
          <a:p>
            <a:pPr algn="ctr"/>
            <a:endParaRPr lang="pt-BR" sz="1650" b="1" u="sng" dirty="0">
              <a:highlight>
                <a:srgbClr val="FFFF00"/>
              </a:highlight>
            </a:endParaRPr>
          </a:p>
          <a:p>
            <a:pPr algn="ctr"/>
            <a:endParaRPr lang="pt-BR" sz="1650" b="1" u="sng" dirty="0">
              <a:highlight>
                <a:srgbClr val="00FFFF"/>
              </a:highlight>
            </a:endParaRPr>
          </a:p>
          <a:p>
            <a:pPr algn="just"/>
            <a:endParaRPr lang="pt-BR" sz="1050" b="1" u="sng" dirty="0"/>
          </a:p>
          <a:p>
            <a:pPr algn="just"/>
            <a:endParaRPr lang="pt-BR" sz="1050" b="1" u="sng" dirty="0"/>
          </a:p>
          <a:p>
            <a:pPr algn="just"/>
            <a:endParaRPr lang="pt-BR" sz="1050" b="1" u="sng" dirty="0"/>
          </a:p>
          <a:p>
            <a:pPr algn="just"/>
            <a:endParaRPr lang="pt-BR" sz="1050" b="1" u="sng" dirty="0"/>
          </a:p>
          <a:p>
            <a:pPr algn="just"/>
            <a:endParaRPr lang="pt-BR" sz="1050" b="1" u="sng" dirty="0"/>
          </a:p>
          <a:p>
            <a:pPr algn="just"/>
            <a:endParaRPr lang="pt-BR" sz="1050" b="1" u="sng" dirty="0"/>
          </a:p>
          <a:p>
            <a:pPr algn="just"/>
            <a:endParaRPr lang="pt-BR" sz="1050" b="1" u="sng" dirty="0"/>
          </a:p>
          <a:p>
            <a:pPr algn="just"/>
            <a:endParaRPr lang="pt-BR" sz="1400" b="1" u="sng" dirty="0">
              <a:highlight>
                <a:srgbClr val="FFFF00"/>
              </a:highlight>
            </a:endParaRPr>
          </a:p>
          <a:p>
            <a:pPr algn="just"/>
            <a:endParaRPr lang="pt-BR" sz="1400" b="1" u="sng" dirty="0">
              <a:highlight>
                <a:srgbClr val="FFFF00"/>
              </a:highlight>
            </a:endParaRPr>
          </a:p>
          <a:p>
            <a:pPr algn="just"/>
            <a:r>
              <a:rPr lang="pt-BR" sz="1400" b="1" u="sng" dirty="0"/>
              <a:t>Obs. 1</a:t>
            </a:r>
            <a:r>
              <a:rPr lang="pt-BR" sz="1400" dirty="0"/>
              <a:t>: </a:t>
            </a:r>
            <a:r>
              <a:rPr lang="pt-BR" sz="1400" b="1" u="sng" dirty="0">
                <a:ea typeface="Times New Roman" panose="02020603050405020304" pitchFamily="18" charset="0"/>
              </a:rPr>
              <a:t>mandatos inferiores a 4 (quatro) anos ou por tempo indeterminado</a:t>
            </a:r>
            <a:r>
              <a:rPr lang="pt-BR" sz="1400" dirty="0">
                <a:ea typeface="Times New Roman" panose="02020603050405020304" pitchFamily="18" charset="0"/>
              </a:rPr>
              <a:t> o prazo de 1 (um) ano </a:t>
            </a:r>
            <a:r>
              <a:rPr lang="pt-BR" sz="1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será reduzido para 6 (seis) meses</a:t>
            </a:r>
            <a:r>
              <a:rPr lang="pt-BR" sz="1400" dirty="0">
                <a:ea typeface="Times New Roman" panose="02020603050405020304" pitchFamily="18" charset="0"/>
              </a:rPr>
              <a:t>;</a:t>
            </a:r>
          </a:p>
          <a:p>
            <a:pPr algn="just"/>
            <a:endParaRPr lang="pt-BR" sz="1400" b="1" u="sng" dirty="0"/>
          </a:p>
          <a:p>
            <a:pPr algn="just"/>
            <a:r>
              <a:rPr lang="pt-BR" sz="1400" b="1" u="sng" dirty="0"/>
              <a:t>Obs. 2</a:t>
            </a:r>
            <a:r>
              <a:rPr lang="pt-BR" sz="1400" dirty="0"/>
              <a:t>: </a:t>
            </a:r>
            <a:r>
              <a:rPr lang="pt-BR" sz="1400" b="1" u="sng" dirty="0">
                <a:ea typeface="Times New Roman" panose="02020603050405020304" pitchFamily="18" charset="0"/>
              </a:rPr>
              <a:t>Na hipótese de substituição dos novos empossados, nos cargos de Dirigentes e membros dos Conselhos Deliberativo e Fiscal</a:t>
            </a:r>
            <a:r>
              <a:rPr lang="pt-BR" sz="1400" dirty="0"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pt-BR" sz="1400" dirty="0">
                <a:ea typeface="Times New Roman" panose="02020603050405020304" pitchFamily="18" charset="0"/>
              </a:rPr>
              <a:t>a)</a:t>
            </a:r>
            <a:r>
              <a:rPr lang="pt-BR" sz="1400" i="1" dirty="0">
                <a:ea typeface="Times New Roman" panose="02020603050405020304" pitchFamily="18" charset="0"/>
              </a:rPr>
              <a:t> </a:t>
            </a:r>
            <a:r>
              <a:rPr lang="pt-BR" sz="1400" dirty="0">
                <a:ea typeface="Times New Roman" panose="02020603050405020304" pitchFamily="18" charset="0"/>
              </a:rPr>
              <a:t>antes de decorrido 1 (um) ano de sua posse, o prazo para comprovação da certificação pelos seus sucessores será igual ao período para comprovação que ainda restava ao profissional substituído;</a:t>
            </a:r>
          </a:p>
          <a:p>
            <a:pPr algn="just"/>
            <a:r>
              <a:rPr lang="pt-BR" sz="1400" dirty="0">
                <a:ea typeface="Times New Roman" panose="02020603050405020304" pitchFamily="18" charset="0"/>
              </a:rPr>
              <a:t>b) a partir de 1 (um) ano de sua posse, o dirigente sucessor ou o membro suplente que assumir deverá possuir certificação para entrar em exercício na correspondente função.</a:t>
            </a:r>
          </a:p>
          <a:p>
            <a:pPr algn="just"/>
            <a:r>
              <a:rPr lang="pt-BR" sz="1400" dirty="0">
                <a:ea typeface="Times New Roman" panose="02020603050405020304" pitchFamily="18" charset="0"/>
              </a:rPr>
              <a:t>c) Não se aplicam aos Responsáveis pela gestão dos recursos do RPPS e membros do Comitê de Investimentos as observações anteriores, os quais deverão comprovar previamente a certificação. </a:t>
            </a:r>
          </a:p>
          <a:p>
            <a:pPr algn="just"/>
            <a:endParaRPr lang="pt-BR" sz="1050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lvl="0"/>
            <a:endParaRPr lang="pt-BR" dirty="0"/>
          </a:p>
          <a:p>
            <a:pPr algn="just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9F0FB3F-87F7-4464-BAB2-49EDF404005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3392" y="1341282"/>
            <a:ext cx="10945216" cy="295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92248"/>
      </p:ext>
    </p:extLst>
  </p:cSld>
  <p:clrMapOvr>
    <a:masterClrMapping/>
  </p:clrMapOvr>
  <p:transition spd="slow">
    <p:randomBar dir="vert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41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407368" y="764704"/>
            <a:ext cx="11161240" cy="644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100" b="1" i="1" dirty="0"/>
          </a:p>
          <a:p>
            <a:pPr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Certificação graduada nos níveis básico, intermediário e avançado</a:t>
            </a:r>
          </a:p>
          <a:p>
            <a:pPr algn="just"/>
            <a:endParaRPr lang="pt-BR" sz="2100" b="1" i="1" u="sng" dirty="0">
              <a:highlight>
                <a:srgbClr val="FFFF00"/>
              </a:highlight>
            </a:endParaRPr>
          </a:p>
          <a:p>
            <a:pPr algn="just"/>
            <a:r>
              <a:rPr lang="pt-BR" sz="2100" b="1" u="sng" dirty="0"/>
              <a:t>Critérios:</a:t>
            </a:r>
          </a:p>
          <a:p>
            <a:pPr algn="just"/>
            <a:endParaRPr lang="pt-BR" sz="2100" b="1" i="1" u="sng" dirty="0">
              <a:highlight>
                <a:srgbClr val="FFFF00"/>
              </a:highlight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b="1" dirty="0"/>
              <a:t>Conforme o Porte do RPPS no ISP- RPPS:</a:t>
            </a:r>
            <a:r>
              <a:rPr lang="pt-BR" sz="2400" i="1" dirty="0"/>
              <a:t>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200" dirty="0"/>
              <a:t>Diretoria Executiva;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200" dirty="0"/>
              <a:t>Conselho Deliberativo;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200" dirty="0"/>
              <a:t>Conselho Fiscal.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100" i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b="1" dirty="0"/>
              <a:t>Conforme volume de recursos aplicados no Mercado Financeiro: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200" dirty="0"/>
              <a:t>Responsável pela gestão dos recursos do RPPS;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200" dirty="0"/>
              <a:t>Membros do Comitê de Investimentos.  </a:t>
            </a:r>
          </a:p>
          <a:p>
            <a:r>
              <a:rPr lang="pt-BR" sz="2200" dirty="0"/>
              <a:t> 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lvl="0"/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4768593"/>
      </p:ext>
    </p:extLst>
  </p:cSld>
  <p:clrMapOvr>
    <a:masterClrMapping/>
  </p:clrMapOvr>
  <p:transition spd="slow">
    <p:randomBar dir="vert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42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2010054" y="1229348"/>
            <a:ext cx="8298414" cy="3070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1650" b="1" dirty="0">
              <a:highlight>
                <a:srgbClr val="FFFF00"/>
              </a:highlight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pt-BR" sz="1650" b="1" i="1" dirty="0">
              <a:highlight>
                <a:srgbClr val="FFFF00"/>
              </a:highlight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pt-BR" sz="1650" b="1" i="1" dirty="0">
              <a:highlight>
                <a:srgbClr val="FFFF00"/>
              </a:highlight>
            </a:endParaRPr>
          </a:p>
          <a:p>
            <a:pPr algn="just"/>
            <a:r>
              <a:rPr lang="pt-BR" i="1" dirty="0"/>
              <a:t> 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lvl="0"/>
            <a:endParaRPr lang="pt-BR" dirty="0"/>
          </a:p>
          <a:p>
            <a:pPr algn="just"/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B892834-EF5A-4AF9-B25D-E8778FB118B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3392" y="980728"/>
            <a:ext cx="11161240" cy="550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88919"/>
      </p:ext>
    </p:extLst>
  </p:cSld>
  <p:clrMapOvr>
    <a:masterClrMapping/>
  </p:clrMapOvr>
  <p:transition spd="slow">
    <p:randomBar dir="vert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43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2010054" y="1229348"/>
            <a:ext cx="8298414" cy="3070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1650" b="1" dirty="0">
              <a:highlight>
                <a:srgbClr val="FFFF00"/>
              </a:highlight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pt-BR" sz="1650" b="1" i="1" dirty="0">
              <a:highlight>
                <a:srgbClr val="FFFF00"/>
              </a:highlight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pt-BR" sz="1650" b="1" i="1" dirty="0">
              <a:highlight>
                <a:srgbClr val="FFFF00"/>
              </a:highlight>
            </a:endParaRPr>
          </a:p>
          <a:p>
            <a:pPr algn="just"/>
            <a:r>
              <a:rPr lang="pt-BR" i="1" dirty="0"/>
              <a:t> 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lvl="0"/>
            <a:endParaRPr lang="pt-BR" dirty="0"/>
          </a:p>
          <a:p>
            <a:pPr algn="just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BBA5C08-65C0-4603-A9CD-4543DCAAE01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368" y="764704"/>
            <a:ext cx="11305256" cy="565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710801"/>
      </p:ext>
    </p:extLst>
  </p:cSld>
  <p:clrMapOvr>
    <a:masterClrMapping/>
  </p:clrMapOvr>
  <p:transition spd="slow">
    <p:randomBar dir="vert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44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551384" y="940653"/>
            <a:ext cx="11233248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Certificação exigida GRADUALMENTE para fins de emissão do CRP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marL="257175" indent="-257175" algn="just"/>
            <a:r>
              <a:rPr lang="pt-BR" sz="2500" dirty="0"/>
              <a:t>   Embora graduada em níveis (básico, intermediário e avançado), para a </a:t>
            </a:r>
            <a:r>
              <a:rPr lang="pt-BR" sz="2500" b="1" dirty="0"/>
              <a:t>primeira comprovação de certificação</a:t>
            </a:r>
            <a:r>
              <a:rPr lang="pt-BR" sz="2500" dirty="0"/>
              <a:t> (aquela realizada nos anos de 2022 e 2023), será exigida apenas a certificação no nível </a:t>
            </a:r>
            <a:r>
              <a:rPr lang="pt-BR" sz="2500" b="1" dirty="0"/>
              <a:t>BÁSICO PARA TODOS, para fins de emissão do CRP</a:t>
            </a:r>
            <a:r>
              <a:rPr lang="pt-BR" sz="2200" b="1" dirty="0"/>
              <a:t>; </a:t>
            </a: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sz="2200" b="1" dirty="0"/>
          </a:p>
        </p:txBody>
      </p:sp>
    </p:spTree>
    <p:extLst>
      <p:ext uri="{BB962C8B-B14F-4D97-AF65-F5344CB8AC3E}">
        <p14:creationId xmlns:p14="http://schemas.microsoft.com/office/powerpoint/2010/main" val="3046234303"/>
      </p:ext>
    </p:extLst>
  </p:cSld>
  <p:clrMapOvr>
    <a:masterClrMapping/>
  </p:clrMapOvr>
  <p:transition spd="slow">
    <p:randomBar dir="vert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45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551384" y="692696"/>
            <a:ext cx="1123324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Certificação exigida GRADUALMENTE para fins de emissão do CRP</a:t>
            </a:r>
          </a:p>
          <a:p>
            <a:pPr algn="just"/>
            <a:endParaRPr lang="pt-BR" dirty="0"/>
          </a:p>
          <a:p>
            <a:pPr algn="just"/>
            <a:endParaRPr lang="pt-BR" sz="2200" b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b="1" dirty="0"/>
              <a:t>   Aproveitamento </a:t>
            </a:r>
            <a:r>
              <a:rPr lang="pt-BR" sz="2200" dirty="0"/>
              <a:t>das atuais certificações </a:t>
            </a:r>
            <a:r>
              <a:rPr lang="pt-BR" sz="2200" b="1" dirty="0"/>
              <a:t>emitidas até 31 de março de 2022 </a:t>
            </a:r>
            <a:r>
              <a:rPr lang="pt-BR" sz="2200" dirty="0"/>
              <a:t>durante seu prazo de validade (C</a:t>
            </a:r>
            <a:r>
              <a:rPr lang="pt-BR" sz="2200" dirty="0">
                <a:solidFill>
                  <a:srgbClr val="000000"/>
                </a:solidFill>
              </a:rPr>
              <a:t>PA, CGRPPS, CEA, CGA, AAI, CFA, FGV-Previdência Complementar, IBGC, ICSS, CFP) </a:t>
            </a:r>
            <a:r>
              <a:rPr lang="pt-BR" sz="2200" b="1" dirty="0">
                <a:solidFill>
                  <a:srgbClr val="000000"/>
                </a:solidFill>
              </a:rPr>
              <a:t>- </a:t>
            </a:r>
            <a:r>
              <a:rPr lang="pt-BR" sz="2200" b="1" dirty="0"/>
              <a:t>ainda que exerça mais de um cargo ou função);</a:t>
            </a: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sz="2200" b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b="1" dirty="0"/>
              <a:t>  Reconhecimento</a:t>
            </a:r>
            <a:r>
              <a:rPr lang="pt-BR" sz="2200" dirty="0"/>
              <a:t> </a:t>
            </a:r>
            <a:r>
              <a:rPr lang="pt-BR" sz="2200" dirty="0">
                <a:solidFill>
                  <a:srgbClr val="000000"/>
                </a:solidFill>
              </a:rPr>
              <a:t>da certificação de Dirigente e de Gestor de Recursos ou Comitê de Investimentos para os membros do Conselho Deliberativo e do Conselho Fiscal;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b="1" dirty="0"/>
              <a:t>    Exercício simultâneo de dirigente e responsável pela gestão dos recursos – 2 certificações.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547656133"/>
      </p:ext>
    </p:extLst>
  </p:cSld>
  <p:clrMapOvr>
    <a:masterClrMapping/>
  </p:clrMapOvr>
  <p:transition spd="slow">
    <p:randomBar dir="vert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46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551384" y="959812"/>
            <a:ext cx="10801200" cy="750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Modalidades de Certificação</a:t>
            </a:r>
          </a:p>
          <a:p>
            <a:endParaRPr lang="pt-BR" b="1" u="sng" dirty="0"/>
          </a:p>
          <a:p>
            <a:endParaRPr lang="pt-BR" b="1" u="sng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pt-BR" sz="2200" dirty="0"/>
              <a:t>Certificação por exames por provas</a:t>
            </a:r>
            <a:endParaRPr lang="pt-BR" sz="2200" i="1" dirty="0"/>
          </a:p>
          <a:p>
            <a:pPr algn="just"/>
            <a:endParaRPr lang="pt-BR" sz="2200" i="1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sz="1000" i="1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pt-BR" sz="2200" dirty="0"/>
              <a:t>Certificação por exames por provas e títulos (formação e experiência profissional)</a:t>
            </a:r>
          </a:p>
          <a:p>
            <a:pPr marL="257175" indent="-257175" algn="just"/>
            <a:r>
              <a:rPr lang="pt-BR" sz="1400" dirty="0">
                <a:ea typeface="Calibri" panose="020F0502020204030204" pitchFamily="34" charset="0"/>
              </a:rPr>
              <a:t>     </a:t>
            </a:r>
            <a:r>
              <a:rPr lang="pt-BR" sz="1500" dirty="0">
                <a:ea typeface="Calibri" panose="020F0502020204030204" pitchFamily="34" charset="0"/>
              </a:rPr>
              <a:t>Formação acadêmica e a experiência profissional nas grandes áreas de atuação do RPPS (administrativa, arrecadação, atendimento, atuarial, benefícios, compensação previdenciária, financeira, investimentos, jurídica e TI) ou à Previdência Social. Nota máxima da prova de títulos fica limitada a 10 (dez) pontos</a:t>
            </a:r>
            <a:r>
              <a:rPr lang="pt-BR" sz="1400" dirty="0">
                <a:ea typeface="Calibri" panose="020F0502020204030204" pitchFamily="34" charset="0"/>
              </a:rPr>
              <a:t>.</a:t>
            </a:r>
          </a:p>
          <a:p>
            <a:pPr marL="257175" indent="-257175" algn="just"/>
            <a:endParaRPr lang="pt-BR" sz="1400" i="1" dirty="0"/>
          </a:p>
          <a:p>
            <a:pPr marL="257175" indent="-257175" algn="just"/>
            <a:endParaRPr lang="pt-BR" sz="1400" i="1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pt-BR" sz="2200" dirty="0"/>
              <a:t>Programa de Certificação por Tempo no Cargo ou Função para os atuais profissionais há mais de 4 anos</a:t>
            </a:r>
          </a:p>
          <a:p>
            <a:pPr marL="257175" indent="-257175" algn="just"/>
            <a:r>
              <a:rPr lang="pt-BR" sz="1500" dirty="0"/>
              <a:t>     Primeira certificação para os atuais membros dos conselhos deliberativo e fiscal, dirigentes, gestor de recursos e membros do comitê de investimentos que tomaram posse nesses cargos ou funções há pelos menos 4 anos; Conjugado com qualificação continuada  com duração de 1 ano: Bônus de 20%</a:t>
            </a: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sz="1400" i="1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sz="2200" i="1" dirty="0"/>
          </a:p>
          <a:p>
            <a:pPr algn="just"/>
            <a:endParaRPr lang="pt-BR" dirty="0"/>
          </a:p>
          <a:p>
            <a:pPr algn="just"/>
            <a:endParaRPr lang="pt-BR" b="1" u="sng" dirty="0"/>
          </a:p>
          <a:p>
            <a:pPr algn="just"/>
            <a:endParaRPr lang="pt-BR" b="1" u="sng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lvl="0"/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7538604"/>
      </p:ext>
    </p:extLst>
  </p:cSld>
  <p:clrMapOvr>
    <a:masterClrMapping/>
  </p:clrMapOvr>
  <p:transition spd="slow">
    <p:randomBar dir="vert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47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551384" y="926713"/>
            <a:ext cx="108012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Modalidades de Certificação</a:t>
            </a:r>
          </a:p>
          <a:p>
            <a:endParaRPr lang="pt-BR" b="1" u="sng" dirty="0"/>
          </a:p>
          <a:p>
            <a:endParaRPr lang="pt-BR" b="1" u="sng" dirty="0"/>
          </a:p>
          <a:p>
            <a:pPr algn="just"/>
            <a:endParaRPr lang="pt-BR" sz="1400" i="1" dirty="0"/>
          </a:p>
          <a:p>
            <a:pPr algn="just"/>
            <a:endParaRPr lang="pt-BR" sz="1400" i="1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pt-BR" sz="2200" dirty="0"/>
              <a:t>Programa de Certificação e Programa de Qualificação Continuada por Titulação ou Cargo Público </a:t>
            </a:r>
          </a:p>
          <a:p>
            <a:pPr marL="257175" indent="-257175" algn="just"/>
            <a:r>
              <a:rPr lang="pt-BR" sz="1500" dirty="0"/>
              <a:t>     Exclusivo para a autoridade mais elevada dos Poderes Executivo, Legislativo e Judiciário e dos Órgãos Autônomos e válido somente para as certificações de conselheiros e dirigentes.</a:t>
            </a:r>
          </a:p>
          <a:p>
            <a:pPr marL="257175" indent="-257175" algn="just"/>
            <a:endParaRPr lang="pt-BR" sz="1500" dirty="0"/>
          </a:p>
          <a:p>
            <a:pPr marL="257175" indent="-257175" algn="just"/>
            <a:endParaRPr lang="pt-BR" sz="1500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sz="1400" i="1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pt-BR" sz="2200" dirty="0"/>
              <a:t>Programa de Qualificação Continuada</a:t>
            </a:r>
          </a:p>
          <a:p>
            <a:pPr marL="257175" indent="-257175" algn="just"/>
            <a:r>
              <a:rPr lang="pt-BR" sz="1500" dirty="0"/>
              <a:t>     Possibilita a renovação da certificação anteriormente obtida, no mesmo nível, sem a necessidade de realização de novo exame por provas.</a:t>
            </a:r>
            <a:endParaRPr lang="pt-BR" sz="1500" i="1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sz="2200" i="1" dirty="0"/>
          </a:p>
          <a:p>
            <a:pPr algn="just"/>
            <a:endParaRPr lang="pt-BR" dirty="0"/>
          </a:p>
          <a:p>
            <a:pPr algn="just"/>
            <a:endParaRPr lang="pt-BR" b="1" u="sng" dirty="0"/>
          </a:p>
          <a:p>
            <a:pPr algn="just"/>
            <a:endParaRPr lang="pt-BR" b="1" u="sng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lvl="0"/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4035368"/>
      </p:ext>
    </p:extLst>
  </p:cSld>
  <p:clrMapOvr>
    <a:masterClrMapping/>
  </p:clrMapOvr>
  <p:transition spd="slow">
    <p:randomBar dir="vert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48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155340" y="623723"/>
            <a:ext cx="11341260" cy="884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Etapas para implementação da Certificação Profissional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endParaRPr lang="pt-BR" i="1" dirty="0">
              <a:solidFill>
                <a:srgbClr val="33CC33"/>
              </a:solidFill>
            </a:endParaRPr>
          </a:p>
          <a:p>
            <a:pPr marL="257175" indent="-257175">
              <a:buFont typeface="Wingdings" panose="05000000000000000000" pitchFamily="2" charset="2"/>
              <a:buChar char="ü"/>
            </a:pPr>
            <a:endParaRPr lang="pt-BR" i="1" dirty="0">
              <a:solidFill>
                <a:srgbClr val="33CC33"/>
              </a:solidFill>
            </a:endParaRPr>
          </a:p>
          <a:p>
            <a:pPr marL="342900" indent="-342900" algn="just"/>
            <a:r>
              <a:rPr lang="pt-BR" b="1" i="1" dirty="0"/>
              <a:t>    </a:t>
            </a:r>
            <a:r>
              <a:rPr lang="pt-BR" b="1" dirty="0"/>
              <a:t>Comissão do Pró-Gestão: </a:t>
            </a:r>
          </a:p>
          <a:p>
            <a:pPr marL="342900" indent="-342900" algn="just"/>
            <a:r>
              <a:rPr lang="pt-BR" b="1" i="1" dirty="0"/>
              <a:t>    </a:t>
            </a:r>
          </a:p>
          <a:p>
            <a:pPr marL="342900" indent="-342900" algn="just"/>
            <a:r>
              <a:rPr lang="pt-BR" dirty="0"/>
              <a:t>     Competência definir os requisitos dos certificados e de qualificação técnica das entidades; habilitar as entidades e reconhecer os certificados</a:t>
            </a: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b="1" i="1" dirty="0">
              <a:highlight>
                <a:srgbClr val="FFFF00"/>
              </a:highlight>
            </a:endParaRP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b="1" i="1" dirty="0">
              <a:highlight>
                <a:srgbClr val="FFFF00"/>
              </a:highlight>
            </a:endParaRPr>
          </a:p>
          <a:p>
            <a:pPr marL="342900" indent="-342900" algn="just"/>
            <a:r>
              <a:rPr lang="pt-BR" b="1" i="1" dirty="0"/>
              <a:t>    </a:t>
            </a:r>
            <a:r>
              <a:rPr lang="pt-BR" b="1" dirty="0"/>
              <a:t>Aprovação do Manual da Certificação Profissional:</a:t>
            </a:r>
          </a:p>
          <a:p>
            <a:pPr marL="342900" indent="-342900" algn="just"/>
            <a:endParaRPr lang="pt-BR" b="1" dirty="0"/>
          </a:p>
          <a:p>
            <a:pPr marL="257175" indent="-257175" algn="just"/>
            <a:r>
              <a:rPr lang="pt-BR" dirty="0"/>
              <a:t>    Análise e Deliberação do CNRPPS (Reunião do dia 20/05/2021);</a:t>
            </a: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b="1" i="1" dirty="0">
              <a:highlight>
                <a:srgbClr val="FFFF00"/>
              </a:highlight>
            </a:endParaRP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b="1" i="1" dirty="0">
              <a:highlight>
                <a:srgbClr val="FFFF00"/>
              </a:highlight>
            </a:endParaRPr>
          </a:p>
          <a:p>
            <a:pPr marL="342900" indent="-342900" algn="just"/>
            <a:r>
              <a:rPr lang="pt-BR" b="1" dirty="0"/>
              <a:t>    Portaria do Secretário de Previdência (Portaria SPREV nº 6.182, de 26/05/2021):</a:t>
            </a:r>
          </a:p>
          <a:p>
            <a:pPr marL="342900" indent="-342900" algn="just"/>
            <a:endParaRPr lang="pt-BR" b="1" i="1" dirty="0"/>
          </a:p>
          <a:p>
            <a:pPr marL="342900" indent="-342900" algn="just"/>
            <a:r>
              <a:rPr lang="pt-BR" dirty="0"/>
              <a:t>    Autorizou a divulgação do Manual da Certificação Profissional;</a:t>
            </a:r>
          </a:p>
          <a:p>
            <a:pPr marL="342900" indent="-342900" algn="just"/>
            <a:r>
              <a:rPr lang="pt-BR" dirty="0"/>
              <a:t>    Entidades interessadas poderão apresentar documentação para seu credenciamento e reconhecimento dos certificados.</a:t>
            </a:r>
          </a:p>
          <a:p>
            <a:pPr algn="just"/>
            <a:endParaRPr lang="pt-BR" b="1" i="1" dirty="0">
              <a:solidFill>
                <a:srgbClr val="33CC33"/>
              </a:solidFill>
            </a:endParaRPr>
          </a:p>
          <a:p>
            <a:pPr algn="just"/>
            <a:endParaRPr lang="pt-BR" sz="2200" b="1" u="sng" dirty="0"/>
          </a:p>
          <a:p>
            <a:pPr algn="just"/>
            <a:endParaRPr lang="pt-BR" b="1" dirty="0"/>
          </a:p>
          <a:p>
            <a:pPr algn="just"/>
            <a:endParaRPr lang="pt-BR" b="1" dirty="0"/>
          </a:p>
          <a:p>
            <a:pPr algn="just"/>
            <a:endParaRPr lang="pt-BR" i="1" dirty="0"/>
          </a:p>
          <a:p>
            <a:r>
              <a:rPr lang="pt-BR" b="1" dirty="0"/>
              <a:t> </a:t>
            </a:r>
            <a:endParaRPr lang="pt-BR" dirty="0"/>
          </a:p>
          <a:p>
            <a:pPr algn="just"/>
            <a:endParaRPr lang="pt-BR" sz="1500" b="1" u="sng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lvl="0"/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79112387"/>
      </p:ext>
    </p:extLst>
  </p:cSld>
  <p:clrMapOvr>
    <a:masterClrMapping/>
  </p:clrMapOvr>
  <p:transition spd="slow">
    <p:randomBar dir="vert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49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407368" y="1097443"/>
            <a:ext cx="11377264" cy="51398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PORTARIA SPREV nº 14.770, de 17 de dezembro de 2021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pt-BR" b="1" u="sng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200" dirty="0"/>
              <a:t>Autorizou a divulgação do credenciamento do </a:t>
            </a:r>
            <a:r>
              <a:rPr lang="pt-BR" sz="2200" b="1" dirty="0"/>
              <a:t>Instituto </a:t>
            </a:r>
            <a:r>
              <a:rPr lang="pt-BR" sz="2200" b="1" dirty="0" err="1"/>
              <a:t>Totum</a:t>
            </a:r>
            <a:r>
              <a:rPr lang="pt-BR" sz="2200" b="1" dirty="0"/>
              <a:t> de Desenvolvimento e Gestão Empresarial</a:t>
            </a:r>
            <a:r>
              <a:rPr lang="pt-BR" sz="2200" dirty="0"/>
              <a:t>;</a:t>
            </a:r>
            <a:endParaRPr lang="pt-BR" sz="2200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200" b="1" u="sng" dirty="0"/>
              <a:t>Reconheceu todos os tipos de certificados</a:t>
            </a:r>
            <a:r>
              <a:rPr lang="pt-BR" sz="2200" dirty="0"/>
              <a:t> (dirigentes de unidade gestora de RPPS, membros do conselho deliberativo, membros do conselho fiscal, responsável pela gestão dos recursos e membros do comitê de investimentos);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200" b="1" u="sng" dirty="0"/>
              <a:t>Reconheceu todas as modalidades de certificação</a:t>
            </a:r>
            <a:r>
              <a:rPr lang="pt-BR" sz="2200" dirty="0"/>
              <a:t> (exame por provas, exame por provas e títulos, programa de certificação por tempo no cargo ou função, programa de certificação por titulação ou cargo público e o programa de qualificação continuada);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9522607"/>
      </p:ext>
    </p:extLst>
  </p:cSld>
  <p:clrMapOvr>
    <a:masterClrMapping/>
  </p:clrMapOvr>
  <p:transition spd="slow">
    <p:randomBar dir="vert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50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407368" y="1097443"/>
            <a:ext cx="11377264" cy="44319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PORTARIA SPREV nº 2.907, de 01 de abril de 2022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pt-BR" b="1" u="sng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200" dirty="0"/>
              <a:t>Autorizou a divulgação do credenciamento do </a:t>
            </a:r>
            <a:r>
              <a:rPr lang="pt-BR" sz="2200" b="1" dirty="0"/>
              <a:t>Associação dos Analistas e Profissionais de Investimentos do Mercado de Capitais do Brasil - APIMEC</a:t>
            </a:r>
            <a:r>
              <a:rPr lang="pt-BR" sz="2200" dirty="0"/>
              <a:t>;</a:t>
            </a:r>
            <a:endParaRPr lang="pt-BR" sz="2200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200" b="1" u="sng" dirty="0"/>
              <a:t>Reconheceu os certificados</a:t>
            </a:r>
            <a:r>
              <a:rPr lang="pt-BR" sz="2200" dirty="0"/>
              <a:t> (dos responsável pela gestão dos recursos e dos membros do comitê de investimentos);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200" b="1" u="sng" dirty="0"/>
              <a:t>Reconheceu as modalidades de certificação</a:t>
            </a:r>
            <a:r>
              <a:rPr lang="pt-BR" sz="2200" dirty="0"/>
              <a:t> (exame por provas, exame por provas e títulos e o programa de qualificação continuada);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7153278"/>
      </p:ext>
    </p:extLst>
  </p:cSld>
  <p:clrMapOvr>
    <a:masterClrMapping/>
  </p:clrMapOvr>
  <p:transition spd="slow">
    <p:randomBar dir="vert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51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407368" y="928459"/>
            <a:ext cx="1137726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Estágio Atual das Certificações junto ao Instituto </a:t>
            </a:r>
            <a:r>
              <a:rPr lang="pt-BR" sz="2800" b="1" dirty="0" err="1">
                <a:solidFill>
                  <a:schemeClr val="bg2">
                    <a:lumMod val="50000"/>
                  </a:schemeClr>
                </a:solidFill>
              </a:rPr>
              <a:t>Totum</a:t>
            </a:r>
            <a:endParaRPr lang="pt-BR" sz="2800" b="1" dirty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000" dirty="0"/>
          </a:p>
          <a:p>
            <a:pPr algn="just"/>
            <a:endParaRPr lang="pt-BR" dirty="0"/>
          </a:p>
        </p:txBody>
      </p:sp>
      <p:sp>
        <p:nvSpPr>
          <p:cNvPr id="4098" name="AutoShape 2" descr="blob:https://web.whatsapp.com/fa8b35bc-7c2e-4c1c-acef-d290d27c5f0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4097" name="Imagem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3286" y="1988840"/>
            <a:ext cx="8131106" cy="3384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3678411"/>
      </p:ext>
    </p:extLst>
  </p:cSld>
  <p:clrMapOvr>
    <a:masterClrMapping/>
  </p:clrMapOvr>
  <p:transition spd="slow">
    <p:randomBar dir="vert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3B115D-82D3-4836-AA7D-5D61BE2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1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7A2F3EFF-9904-46D8-B353-A03427DBF4F0}" type="slidenum">
              <a:rPr lang="pt-BR" smtClean="0"/>
              <a:pPr>
                <a:defRPr/>
              </a:pPr>
              <a:t>52</a:t>
            </a:fld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6DE4DFA-F63E-43C6-8600-DCF85FCB881A}"/>
              </a:ext>
            </a:extLst>
          </p:cNvPr>
          <p:cNvSpPr/>
          <p:nvPr/>
        </p:nvSpPr>
        <p:spPr>
          <a:xfrm>
            <a:off x="839416" y="764704"/>
            <a:ext cx="10945216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b="1" u="sng" dirty="0"/>
          </a:p>
          <a:p>
            <a:pPr algn="ctr"/>
            <a:r>
              <a:rPr lang="pt-BR" sz="2800" b="1" dirty="0">
                <a:solidFill>
                  <a:schemeClr val="bg2">
                    <a:lumMod val="50000"/>
                  </a:schemeClr>
                </a:solidFill>
              </a:rPr>
              <a:t>Informações sobre a Certificação Profissional</a:t>
            </a:r>
          </a:p>
          <a:p>
            <a:pPr algn="ctr"/>
            <a:endParaRPr lang="pt-BR" sz="28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pt-BR" b="1" u="sng" dirty="0"/>
          </a:p>
          <a:p>
            <a:pPr marL="257175" indent="-257175" algn="just"/>
            <a:r>
              <a:rPr lang="pt-BR" sz="2200" dirty="0"/>
              <a:t>   No link “Previdência no Setor Público”, “Requisitos para Gestores e Conselheiros” estão disponíveis:</a:t>
            </a:r>
          </a:p>
          <a:p>
            <a:pPr algn="just"/>
            <a:endParaRPr lang="pt-BR" sz="2200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pt-BR" sz="2200" dirty="0"/>
              <a:t>Portarias (9.907/2020, 6.182/2021 e 14.770/2022);</a:t>
            </a: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pt-BR" sz="2200" b="1" dirty="0"/>
              <a:t>Manual da Certificação Profissional – versão 1.1</a:t>
            </a:r>
            <a:r>
              <a:rPr lang="pt-BR" sz="2200" dirty="0"/>
              <a:t> (Portaria SPREV nº 946/2022 – DOU de 11/02/2022)</a:t>
            </a: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pt-BR" sz="2200" b="1" dirty="0"/>
              <a:t>Perguntas frequentes </a:t>
            </a:r>
            <a:r>
              <a:rPr lang="pt-BR" sz="2200" dirty="0"/>
              <a:t>sobre a Certificação Profissional de 31/01/2022, atualizada.</a:t>
            </a: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pt-BR" sz="2200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pt-BR" sz="2200" b="1" dirty="0"/>
              <a:t>Todas às quartas-feiras, das 14h30 às 17h atendimento web </a:t>
            </a:r>
            <a:r>
              <a:rPr lang="pt-BR" sz="2200" dirty="0"/>
              <a:t>no canal da SPREV, SRPPS.</a:t>
            </a:r>
            <a:endParaRPr lang="pt-BR" sz="1650" dirty="0"/>
          </a:p>
        </p:txBody>
      </p:sp>
    </p:spTree>
    <p:extLst>
      <p:ext uri="{BB962C8B-B14F-4D97-AF65-F5344CB8AC3E}">
        <p14:creationId xmlns:p14="http://schemas.microsoft.com/office/powerpoint/2010/main" val="4270793545"/>
      </p:ext>
    </p:extLst>
  </p:cSld>
  <p:clrMapOvr>
    <a:masterClrMapping/>
  </p:clrMapOvr>
  <p:transition spd="slow">
    <p:randomBar dir="vert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/>
          <p:nvPr/>
        </p:nvSpPr>
        <p:spPr>
          <a:xfrm>
            <a:off x="1055440" y="1484785"/>
            <a:ext cx="10369152" cy="3916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4400" b="1" u="sng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pt-BR" sz="4400" b="1" u="sng" dirty="0">
              <a:solidFill>
                <a:schemeClr val="bg2">
                  <a:lumMod val="25000"/>
                </a:schemeClr>
              </a:solidFill>
            </a:endParaRPr>
          </a:p>
          <a:p>
            <a:endParaRPr lang="pt-BR" sz="2100" b="1" dirty="0">
              <a:latin typeface="Calibri" panose="020F0502020204030204" pitchFamily="34" charset="0"/>
            </a:endParaRPr>
          </a:p>
          <a:p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pPr algn="ctr"/>
            <a:endParaRPr lang="pt-BR" sz="2100" b="1" dirty="0">
              <a:latin typeface="Calibri" panose="020F0502020204030204" pitchFamily="34" charset="0"/>
            </a:endParaRPr>
          </a:p>
          <a:p>
            <a:endParaRPr lang="pt-BR" sz="135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 descr="https://t3.ftcdn.net/jpg/00/69/50/68/240_F_69506859_xHAiyEnyIXM4MHDeocIKwqzA2KrpJM86.jpg">
            <a:extLst>
              <a:ext uri="{FF2B5EF4-FFF2-40B4-BE49-F238E27FC236}">
                <a16:creationId xmlns:a16="http://schemas.microsoft.com/office/drawing/2014/main" id="{B5848724-C301-4560-8902-7B33FE76B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2089554"/>
            <a:ext cx="5904656" cy="256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25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32542</TotalTime>
  <Words>3526</Words>
  <Application>Microsoft Office PowerPoint</Application>
  <PresentationFormat>Widescreen</PresentationFormat>
  <Paragraphs>701</Paragraphs>
  <Slides>53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53</vt:i4>
      </vt:variant>
    </vt:vector>
  </HeadingPairs>
  <TitlesOfParts>
    <vt:vector size="59" baseType="lpstr">
      <vt:lpstr>Arial</vt:lpstr>
      <vt:lpstr>Arial Narrow</vt:lpstr>
      <vt:lpstr>Baskerville Old Face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Tudo está interligado...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Portaria MTP nº 905, de 9/12/2021</vt:lpstr>
      <vt:lpstr>Portaria MTP nº 905, de 9/12/2021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Demografia</dc:title>
  <dc:creator>46163212134</dc:creator>
  <cp:lastModifiedBy>Helio Carneiro Fernandes - SPREV</cp:lastModifiedBy>
  <cp:revision>1636</cp:revision>
  <cp:lastPrinted>2017-08-23T21:50:06Z</cp:lastPrinted>
  <dcterms:created xsi:type="dcterms:W3CDTF">2016-02-12T16:57:42Z</dcterms:created>
  <dcterms:modified xsi:type="dcterms:W3CDTF">2022-04-06T16:43:48Z</dcterms:modified>
</cp:coreProperties>
</file>