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5"/>
  </p:notesMasterIdLst>
  <p:handoutMasterIdLst>
    <p:handoutMasterId r:id="rId26"/>
  </p:handoutMasterIdLst>
  <p:sldIdLst>
    <p:sldId id="257" r:id="rId2"/>
    <p:sldId id="1445" r:id="rId3"/>
    <p:sldId id="1449" r:id="rId4"/>
    <p:sldId id="259" r:id="rId5"/>
    <p:sldId id="1455" r:id="rId6"/>
    <p:sldId id="973" r:id="rId7"/>
    <p:sldId id="967" r:id="rId8"/>
    <p:sldId id="1369" r:id="rId9"/>
    <p:sldId id="1456" r:id="rId10"/>
    <p:sldId id="1444" r:id="rId11"/>
    <p:sldId id="1437" r:id="rId12"/>
    <p:sldId id="1438" r:id="rId13"/>
    <p:sldId id="1439" r:id="rId14"/>
    <p:sldId id="1440" r:id="rId15"/>
    <p:sldId id="1441" r:id="rId16"/>
    <p:sldId id="1452" r:id="rId17"/>
    <p:sldId id="1457" r:id="rId18"/>
    <p:sldId id="1458" r:id="rId19"/>
    <p:sldId id="1459" r:id="rId20"/>
    <p:sldId id="1460" r:id="rId21"/>
    <p:sldId id="1361" r:id="rId22"/>
    <p:sldId id="1360" r:id="rId23"/>
    <p:sldId id="1451" r:id="rId24"/>
  </p:sldIdLst>
  <p:sldSz cx="12192000" cy="6858000"/>
  <p:notesSz cx="6788150" cy="99234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D9D9"/>
    <a:srgbClr val="4A66AC"/>
    <a:srgbClr val="A6A6A6"/>
    <a:srgbClr val="395088"/>
    <a:srgbClr val="242852"/>
    <a:srgbClr val="C4BCC6"/>
    <a:srgbClr val="833AC6"/>
    <a:srgbClr val="99FF99"/>
    <a:srgbClr val="126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31" autoAdjust="0"/>
    <p:restoredTop sz="86323" autoAdjust="0"/>
  </p:normalViewPr>
  <p:slideViewPr>
    <p:cSldViewPr>
      <p:cViewPr varScale="1">
        <p:scale>
          <a:sx n="62" d="100"/>
          <a:sy n="62" d="100"/>
        </p:scale>
        <p:origin x="44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4294" y="1"/>
            <a:ext cx="2942271" cy="4967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06/04/2022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8499" y="4713368"/>
            <a:ext cx="5431154" cy="4465796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73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95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itchFamily="34" charset="0"/>
            </a:endParaRPr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F5F236C-6C13-4846-99F3-2E9725654E5A}" type="slidenum">
              <a:rPr lang="pt-BR" altLang="pt-BR" sz="1300" smtClean="0">
                <a:solidFill>
                  <a:srgbClr val="000000"/>
                </a:solidFill>
              </a:rPr>
              <a:pPr/>
              <a:t>11</a:t>
            </a:fld>
            <a:endParaRPr lang="pt-BR" altLang="pt-BR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032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itchFamily="34" charset="0"/>
            </a:endParaRPr>
          </a:p>
        </p:txBody>
      </p:sp>
      <p:sp>
        <p:nvSpPr>
          <p:cNvPr id="86020" name="Espaço Reservado para Número de Slide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4EB28723-4ECB-47F1-9B14-4A3BD359F11D}" type="slidenum">
              <a:rPr lang="pt-BR" altLang="pt-BR" sz="1300" smtClean="0">
                <a:solidFill>
                  <a:srgbClr val="000000"/>
                </a:solidFill>
              </a:rPr>
              <a:pPr/>
              <a:t>12</a:t>
            </a:fld>
            <a:endParaRPr lang="pt-BR" altLang="pt-BR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972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" pitchFamily="34" charset="0"/>
            </a:endParaRPr>
          </a:p>
        </p:txBody>
      </p:sp>
      <p:sp>
        <p:nvSpPr>
          <p:cNvPr id="87044" name="Espaço Reservado para Número de Slide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2600"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9963" algn="l"/>
                <a:tab pos="1457325" algn="l"/>
                <a:tab pos="1943100" algn="l"/>
                <a:tab pos="2430463" algn="l"/>
                <a:tab pos="2916238" algn="l"/>
                <a:tab pos="3403600" algn="l"/>
                <a:tab pos="3889375" algn="l"/>
                <a:tab pos="4376738" algn="l"/>
                <a:tab pos="4862513" algn="l"/>
                <a:tab pos="5349875" algn="l"/>
                <a:tab pos="5835650" algn="l"/>
                <a:tab pos="6323013" algn="l"/>
                <a:tab pos="6810375" algn="l"/>
                <a:tab pos="7296150" algn="l"/>
                <a:tab pos="7783513" algn="l"/>
                <a:tab pos="8269288" algn="l"/>
                <a:tab pos="8756650" algn="l"/>
                <a:tab pos="9242425" algn="l"/>
                <a:tab pos="9729788" algn="l"/>
              </a:tabLs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1B3799C-90D0-4648-9697-FFC894892448}" type="slidenum">
              <a:rPr lang="pt-BR" altLang="pt-BR" sz="1300" smtClean="0">
                <a:solidFill>
                  <a:srgbClr val="000000"/>
                </a:solidFill>
              </a:rPr>
              <a:pPr/>
              <a:t>13</a:t>
            </a:fld>
            <a:endParaRPr lang="pt-BR" altLang="pt-BR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95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CustomShape 1"/>
          <p:cNvSpPr/>
          <p:nvPr/>
        </p:nvSpPr>
        <p:spPr>
          <a:xfrm>
            <a:off x="4022640" y="9723600"/>
            <a:ext cx="3068280" cy="50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2" name="PlaceHolder 2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43320" cy="480708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3319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2453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982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FDCEBD-067D-4BC9-B2DC-569E0D54A901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047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5778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230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1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9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4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85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25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6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2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8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8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7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797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599" y="273600"/>
            <a:ext cx="10971841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40167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081996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06/04/2022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4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199456" y="1340768"/>
            <a:ext cx="9217024" cy="2232248"/>
          </a:xfrm>
        </p:spPr>
        <p:txBody>
          <a:bodyPr/>
          <a:lstStyle/>
          <a:p>
            <a:pPr algn="ctr"/>
            <a:r>
              <a:rPr lang="pt-BR" sz="3600" b="1" dirty="0">
                <a:solidFill>
                  <a:schemeClr val="tx2"/>
                </a:solidFill>
                <a:latin typeface="Amasis MT Pro Black" panose="02040A04050005020304" pitchFamily="18" charset="0"/>
                <a:cs typeface="Arial" pitchFamily="34" charset="0"/>
              </a:rPr>
              <a:t>Implantação </a:t>
            </a:r>
            <a:br>
              <a:rPr lang="pt-BR" sz="3600" b="1" dirty="0">
                <a:solidFill>
                  <a:schemeClr val="tx2"/>
                </a:solidFill>
                <a:latin typeface="Amasis MT Pro Black" panose="02040A04050005020304" pitchFamily="18" charset="0"/>
                <a:cs typeface="Arial" pitchFamily="34" charset="0"/>
              </a:rPr>
            </a:br>
            <a:r>
              <a:rPr lang="pt-BR" sz="3600" b="1" dirty="0">
                <a:solidFill>
                  <a:schemeClr val="tx2"/>
                </a:solidFill>
                <a:latin typeface="Amasis MT Pro Black" panose="02040A04050005020304" pitchFamily="18" charset="0"/>
                <a:cs typeface="Arial" pitchFamily="34" charset="0"/>
              </a:rPr>
              <a:t>eSocial para Órgãos Públicos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C6767ED1-B0B1-46ED-90EE-F53773469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456" y="3094244"/>
            <a:ext cx="9433048" cy="1702908"/>
          </a:xfrm>
        </p:spPr>
        <p:txBody>
          <a:bodyPr/>
          <a:lstStyle/>
          <a:p>
            <a:r>
              <a:rPr lang="pt-BR" sz="3600" dirty="0"/>
              <a:t>Sistema Simplificado de Escrituração Digital das Obrigações Previdenciárias, Trabalhistas e Fiscais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258193" y="277411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448884" y="272491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935760" y="4941168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Laura Schwerz</a:t>
            </a:r>
          </a:p>
          <a:p>
            <a:pPr algn="ctr"/>
            <a:r>
              <a:rPr lang="pt-BR" sz="2000" dirty="0"/>
              <a:t>Coordenadora-Geral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448884" y="5949280"/>
            <a:ext cx="6623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 Black" panose="020B0A04020102020204" pitchFamily="34" charset="0"/>
              </a:rPr>
              <a:t>Belo Horizonte,  07 de abril de 2022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9D0CFDE-8AF4-4353-903E-1614D1FE9B58}"/>
              </a:ext>
            </a:extLst>
          </p:cNvPr>
          <p:cNvSpPr txBox="1"/>
          <p:nvPr/>
        </p:nvSpPr>
        <p:spPr>
          <a:xfrm>
            <a:off x="1938966" y="908720"/>
            <a:ext cx="8215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latin typeface="Amasis MT Pro Black" panose="020B0604020202020204" pitchFamily="18" charset="0"/>
              </a:rPr>
              <a:t>20º Seminário da AMIPREM</a:t>
            </a:r>
          </a:p>
        </p:txBody>
      </p:sp>
    </p:spTree>
    <p:extLst>
      <p:ext uri="{BB962C8B-B14F-4D97-AF65-F5344CB8AC3E}">
        <p14:creationId xmlns:p14="http://schemas.microsoft.com/office/powerpoint/2010/main" val="47089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pt-BR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eSocial</a:t>
            </a:r>
            <a:r>
              <a:rPr lang="pt-B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609600" y="2204864"/>
            <a:ext cx="10814992" cy="396043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É um projeto do Governo Federal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de adesão obrigatória para todos os </a:t>
            </a:r>
            <a:r>
              <a:rPr lang="pt-BR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Entes Públicos.</a:t>
            </a:r>
            <a:endParaRPr lang="pt-BR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3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 o objetivo de implantar o 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sistema simplificado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de escrituração digital das obrigações fiscais, previdenciárias e trabalhistas.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5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13" y="2413794"/>
            <a:ext cx="11001375" cy="2030412"/>
          </a:xfrm>
        </p:spPr>
        <p:txBody>
          <a:bodyPr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BASE NORMATIVA</a:t>
            </a:r>
            <a:br>
              <a:rPr lang="pt-BR" sz="45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pt-BR" sz="4500" dirty="0" err="1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eSocial</a:t>
            </a:r>
            <a:r>
              <a:rPr lang="pt-BR" sz="45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para Órgãos Públicos</a:t>
            </a:r>
          </a:p>
        </p:txBody>
      </p:sp>
    </p:spTree>
    <p:extLst>
      <p:ext uri="{BB962C8B-B14F-4D97-AF65-F5344CB8AC3E}">
        <p14:creationId xmlns:p14="http://schemas.microsoft.com/office/powerpoint/2010/main" val="162552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745068" y="1484784"/>
            <a:ext cx="7035800" cy="52322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b="1" dirty="0">
                <a:ea typeface="Open Sans Extrabold" panose="020B0906030804020204" pitchFamily="34" charset="0"/>
              </a:rPr>
              <a:t>Decreto nº 8.373/2014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B28FB3-48C2-4503-95FD-1084D6710F81}"/>
              </a:ext>
            </a:extLst>
          </p:cNvPr>
          <p:cNvSpPr txBox="1"/>
          <p:nvPr/>
        </p:nvSpPr>
        <p:spPr>
          <a:xfrm>
            <a:off x="839416" y="2132856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b="1" dirty="0"/>
              <a:t>Resolução nº 01 do Comitê Gestor/2015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46BBB6D-ABC3-4027-A0BA-93DAB870F836}"/>
              </a:ext>
            </a:extLst>
          </p:cNvPr>
          <p:cNvSpPr txBox="1"/>
          <p:nvPr/>
        </p:nvSpPr>
        <p:spPr>
          <a:xfrm>
            <a:off x="839417" y="2924944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b="1" dirty="0"/>
              <a:t>Lei nº 13.874/2019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A7FA2E-F1BC-4042-A02A-B12A6440D3DC}"/>
              </a:ext>
            </a:extLst>
          </p:cNvPr>
          <p:cNvSpPr txBox="1"/>
          <p:nvPr/>
        </p:nvSpPr>
        <p:spPr>
          <a:xfrm>
            <a:off x="911424" y="3717032"/>
            <a:ext cx="1058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t-BR" sz="2800" b="1" dirty="0">
                <a:ea typeface="Open Sans Extrabold" panose="020B0906030804020204" pitchFamily="34" charset="0"/>
              </a:rPr>
              <a:t>Portaria Conjunta SEPRT/RFB/ME nº 76/2020 e Nº 71/2021</a:t>
            </a:r>
            <a:endParaRPr lang="pt-BR" sz="28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623FB37-0B3F-4341-8F44-856EB3F5D291}"/>
              </a:ext>
            </a:extLst>
          </p:cNvPr>
          <p:cNvSpPr txBox="1"/>
          <p:nvPr/>
        </p:nvSpPr>
        <p:spPr>
          <a:xfrm>
            <a:off x="911424" y="4581129"/>
            <a:ext cx="103691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b="1" dirty="0">
                <a:solidFill>
                  <a:schemeClr val="tx2"/>
                </a:solidFill>
              </a:rPr>
              <a:t>Portaria Conjunta SEPRT/RFB/ ME  nº 82/2020</a:t>
            </a:r>
            <a:endParaRPr lang="pt-BR" sz="28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0557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79376" y="1916832"/>
            <a:ext cx="10999537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>
                    <a:lumMod val="75000"/>
                  </a:schemeClr>
                </a:solidFill>
                <a:ea typeface="Arial"/>
                <a:cs typeface="Arial"/>
              </a:rPr>
              <a:t>Público alvo a ser alcançado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79376" y="3573016"/>
            <a:ext cx="10999537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5080" indent="-227880" defTabSz="447675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pt-BR" sz="3200" b="1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ea typeface="Prelo-Medium"/>
              </a:rPr>
              <a:t>Todos os trabalhadores vinculados ao Órgão Público, independete do tipo de regime previdenciário.</a:t>
            </a:r>
          </a:p>
          <a:p>
            <a:pPr marL="7200" defTabSz="447675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pt-BR" sz="3200" b="1" spc="-1" dirty="0">
              <a:solidFill>
                <a:schemeClr val="tx2">
                  <a:lumMod val="75000"/>
                </a:schemeClr>
              </a:solidFill>
              <a:uFill>
                <a:solidFill>
                  <a:srgbClr val="FFFFFF"/>
                </a:solidFill>
              </a:uFill>
              <a:ea typeface="Prelo-Medium"/>
            </a:endParaRPr>
          </a:p>
          <a:p>
            <a:pPr marL="235080" indent="-227880" defTabSz="447675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pt-BR" sz="3200" b="1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</a:rPr>
              <a:t>Todos os Aposentados e Pensionistas do RPPS.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24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>
            <a:extLst>
              <a:ext uri="{FF2B5EF4-FFF2-40B4-BE49-F238E27FC236}">
                <a16:creationId xmlns:a16="http://schemas.microsoft.com/office/drawing/2014/main" id="{967BB96B-CC38-4C9D-A8D0-0408148B8C1C}"/>
              </a:ext>
            </a:extLst>
          </p:cNvPr>
          <p:cNvSpPr/>
          <p:nvPr/>
        </p:nvSpPr>
        <p:spPr>
          <a:xfrm>
            <a:off x="439073" y="1486569"/>
            <a:ext cx="1268180" cy="237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Google Shape;515;p75">
            <a:extLst>
              <a:ext uri="{FF2B5EF4-FFF2-40B4-BE49-F238E27FC236}">
                <a16:creationId xmlns:a16="http://schemas.microsoft.com/office/drawing/2014/main" id="{BFB8B3B2-5567-476D-919F-AC426DD47DF9}"/>
              </a:ext>
            </a:extLst>
          </p:cNvPr>
          <p:cNvSpPr/>
          <p:nvPr/>
        </p:nvSpPr>
        <p:spPr>
          <a:xfrm>
            <a:off x="4850826" y="2397083"/>
            <a:ext cx="6881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SIM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0" name="Google Shape;519;p75">
            <a:extLst>
              <a:ext uri="{FF2B5EF4-FFF2-40B4-BE49-F238E27FC236}">
                <a16:creationId xmlns:a16="http://schemas.microsoft.com/office/drawing/2014/main" id="{1025D24F-789B-4764-9D6B-47C0DE588979}"/>
              </a:ext>
            </a:extLst>
          </p:cNvPr>
          <p:cNvSpPr/>
          <p:nvPr/>
        </p:nvSpPr>
        <p:spPr>
          <a:xfrm>
            <a:off x="2785459" y="735672"/>
            <a:ext cx="3594082" cy="285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PROTOCOLO DE ENVIO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1" name="Google Shape;520;p75">
            <a:extLst>
              <a:ext uri="{FF2B5EF4-FFF2-40B4-BE49-F238E27FC236}">
                <a16:creationId xmlns:a16="http://schemas.microsoft.com/office/drawing/2014/main" id="{795E8144-B9B8-43E2-AFD7-B46A1E6DD07B}"/>
              </a:ext>
            </a:extLst>
          </p:cNvPr>
          <p:cNvSpPr/>
          <p:nvPr/>
        </p:nvSpPr>
        <p:spPr>
          <a:xfrm>
            <a:off x="2458764" y="4622620"/>
            <a:ext cx="32514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MSG ERRO (CONSULTA)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5" name="Google Shape;524;p75">
            <a:extLst>
              <a:ext uri="{FF2B5EF4-FFF2-40B4-BE49-F238E27FC236}">
                <a16:creationId xmlns:a16="http://schemas.microsoft.com/office/drawing/2014/main" id="{F0D89B16-B3BC-4B87-AF54-B7C82F0BFB09}"/>
              </a:ext>
            </a:extLst>
          </p:cNvPr>
          <p:cNvSpPr/>
          <p:nvPr/>
        </p:nvSpPr>
        <p:spPr>
          <a:xfrm>
            <a:off x="3666263" y="5093037"/>
            <a:ext cx="4037294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solidFill>
                  <a:srgbClr val="191919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RECIBO DE ENTREGA</a:t>
            </a:r>
            <a:endParaRPr b="1" dirty="0">
              <a:solidFill>
                <a:srgbClr val="000000"/>
              </a:solidFill>
              <a:latin typeface="Arial Black" panose="020B0A04020102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47" name="Google Shape;527;p75">
            <a:extLst>
              <a:ext uri="{FF2B5EF4-FFF2-40B4-BE49-F238E27FC236}">
                <a16:creationId xmlns:a16="http://schemas.microsoft.com/office/drawing/2014/main" id="{80ACC0CF-EAA6-4EE1-8929-622087A038B1}"/>
              </a:ext>
            </a:extLst>
          </p:cNvPr>
          <p:cNvSpPr/>
          <p:nvPr/>
        </p:nvSpPr>
        <p:spPr>
          <a:xfrm>
            <a:off x="8577087" y="735672"/>
            <a:ext cx="3614913" cy="6019702"/>
          </a:xfrm>
          <a:prstGeom prst="rect">
            <a:avLst/>
          </a:prstGeom>
          <a:solidFill>
            <a:schemeClr val="bg1"/>
          </a:solidFill>
          <a:ln w="3175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500"/>
          </a:p>
        </p:txBody>
      </p:sp>
      <p:sp>
        <p:nvSpPr>
          <p:cNvPr id="49" name="Google Shape;529;p75">
            <a:extLst>
              <a:ext uri="{FF2B5EF4-FFF2-40B4-BE49-F238E27FC236}">
                <a16:creationId xmlns:a16="http://schemas.microsoft.com/office/drawing/2014/main" id="{22F16A7A-68E8-4F31-8C45-499EC4C68282}"/>
              </a:ext>
            </a:extLst>
          </p:cNvPr>
          <p:cNvSpPr/>
          <p:nvPr/>
        </p:nvSpPr>
        <p:spPr>
          <a:xfrm>
            <a:off x="8377422" y="1362257"/>
            <a:ext cx="3695242" cy="2800106"/>
          </a:xfrm>
          <a:prstGeom prst="rect">
            <a:avLst/>
          </a:prstGeom>
          <a:noFill/>
          <a:ln w="3175" cap="flat" cmpd="sng">
            <a:solidFill>
              <a:schemeClr val="bg2">
                <a:lumMod val="25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500"/>
          </a:p>
        </p:txBody>
      </p:sp>
      <p:sp>
        <p:nvSpPr>
          <p:cNvPr id="64" name="Google Shape;551;p75">
            <a:extLst>
              <a:ext uri="{FF2B5EF4-FFF2-40B4-BE49-F238E27FC236}">
                <a16:creationId xmlns:a16="http://schemas.microsoft.com/office/drawing/2014/main" id="{279F6A3B-F973-4130-B33E-0AAB3591504F}"/>
              </a:ext>
            </a:extLst>
          </p:cNvPr>
          <p:cNvSpPr/>
          <p:nvPr/>
        </p:nvSpPr>
        <p:spPr>
          <a:xfrm>
            <a:off x="8342746" y="662175"/>
            <a:ext cx="3387790" cy="55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solidFill>
                  <a:srgbClr val="383737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AMBIENTE NACIONAL </a:t>
            </a:r>
            <a:r>
              <a:rPr lang="pt-BR" sz="2000" dirty="0" err="1">
                <a:solidFill>
                  <a:srgbClr val="383737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eSOCIAL</a:t>
            </a:r>
            <a:endParaRPr sz="2000" dirty="0">
              <a:solidFill>
                <a:srgbClr val="383737"/>
              </a:solidFill>
              <a:latin typeface="Arial Black" panose="020B0A04020102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545460A-093C-4D8D-AECC-7BB9E4441901}"/>
              </a:ext>
            </a:extLst>
          </p:cNvPr>
          <p:cNvSpPr txBox="1"/>
          <p:nvPr/>
        </p:nvSpPr>
        <p:spPr>
          <a:xfrm>
            <a:off x="8645457" y="1403259"/>
            <a:ext cx="159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Original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1F4D55BB-1412-416F-8E62-CEB3452F3602}"/>
              </a:ext>
            </a:extLst>
          </p:cNvPr>
          <p:cNvSpPr txBox="1"/>
          <p:nvPr/>
        </p:nvSpPr>
        <p:spPr>
          <a:xfrm>
            <a:off x="8381599" y="3486476"/>
            <a:ext cx="1182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RET</a:t>
            </a:r>
          </a:p>
          <a:p>
            <a:pPr algn="ctr"/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(2ªFase)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F6025497-6AA6-435B-90ED-0CE7BB304FA5}"/>
              </a:ext>
            </a:extLst>
          </p:cNvPr>
          <p:cNvSpPr txBox="1"/>
          <p:nvPr/>
        </p:nvSpPr>
        <p:spPr>
          <a:xfrm>
            <a:off x="10537093" y="1465007"/>
            <a:ext cx="1354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383737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Folha de pagamento</a:t>
            </a:r>
          </a:p>
          <a:p>
            <a:r>
              <a:rPr lang="pt-BR" sz="1400" dirty="0">
                <a:solidFill>
                  <a:srgbClr val="383737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(</a:t>
            </a:r>
            <a:r>
              <a:rPr lang="pt-BR" sz="1600" dirty="0">
                <a:solidFill>
                  <a:srgbClr val="383737"/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3ª Fase)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2D293CA-6616-4D96-A4B5-52378C184257}"/>
              </a:ext>
            </a:extLst>
          </p:cNvPr>
          <p:cNvSpPr txBox="1"/>
          <p:nvPr/>
        </p:nvSpPr>
        <p:spPr>
          <a:xfrm>
            <a:off x="10293411" y="2301972"/>
            <a:ext cx="15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     CPF</a:t>
            </a:r>
          </a:p>
          <a:p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Qualificação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E0A4F6B0-D27D-405C-835C-0825314A46D0}"/>
              </a:ext>
            </a:extLst>
          </p:cNvPr>
          <p:cNvSpPr txBox="1"/>
          <p:nvPr/>
        </p:nvSpPr>
        <p:spPr>
          <a:xfrm>
            <a:off x="7820374" y="5088094"/>
            <a:ext cx="1650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BASE-RPPS</a:t>
            </a:r>
          </a:p>
          <a:p>
            <a:pPr algn="ctr"/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CNIS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4274E5AC-7932-4E5B-BE4B-AF97E2FE2860}"/>
              </a:ext>
            </a:extLst>
          </p:cNvPr>
          <p:cNvSpPr txBox="1"/>
          <p:nvPr/>
        </p:nvSpPr>
        <p:spPr>
          <a:xfrm>
            <a:off x="10381029" y="3019444"/>
            <a:ext cx="1417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Cadastro</a:t>
            </a:r>
            <a:r>
              <a:rPr lang="pt-B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</a:t>
            </a:r>
          </a:p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Tabelas do Empregador</a:t>
            </a:r>
          </a:p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  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1ª Fase</a:t>
            </a:r>
          </a:p>
        </p:txBody>
      </p:sp>
      <p:pic>
        <p:nvPicPr>
          <p:cNvPr id="6" name="Gráfico 5" descr="Banco de dados com preenchimento sólido">
            <a:extLst>
              <a:ext uri="{FF2B5EF4-FFF2-40B4-BE49-F238E27FC236}">
                <a16:creationId xmlns:a16="http://schemas.microsoft.com/office/drawing/2014/main" id="{F4A997FB-05FB-4BD8-B742-A9566D86F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768" y="1736540"/>
            <a:ext cx="914400" cy="914400"/>
          </a:xfrm>
          <a:prstGeom prst="rect">
            <a:avLst/>
          </a:prstGeom>
        </p:spPr>
      </p:pic>
      <p:pic>
        <p:nvPicPr>
          <p:cNvPr id="77" name="Gráfico 76" descr="Computador com preenchimento sólido">
            <a:extLst>
              <a:ext uri="{FF2B5EF4-FFF2-40B4-BE49-F238E27FC236}">
                <a16:creationId xmlns:a16="http://schemas.microsoft.com/office/drawing/2014/main" id="{05A2B75F-2578-4965-82BC-BD10217E2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015" y="2837839"/>
            <a:ext cx="914400" cy="914400"/>
          </a:xfrm>
          <a:prstGeom prst="rect">
            <a:avLst/>
          </a:prstGeom>
        </p:spPr>
      </p:pic>
      <p:pic>
        <p:nvPicPr>
          <p:cNvPr id="82" name="Gráfico 81" descr="Documento com preenchimento sólido">
            <a:extLst>
              <a:ext uri="{FF2B5EF4-FFF2-40B4-BE49-F238E27FC236}">
                <a16:creationId xmlns:a16="http://schemas.microsoft.com/office/drawing/2014/main" id="{E3067606-87AD-42B0-8A66-F84D1C78C3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4046" y="2215594"/>
            <a:ext cx="914400" cy="914400"/>
          </a:xfrm>
          <a:prstGeom prst="rect">
            <a:avLst/>
          </a:prstGeom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id="{1D4EF338-CB8E-4A5B-9CCA-1F9783E17059}"/>
              </a:ext>
            </a:extLst>
          </p:cNvPr>
          <p:cNvSpPr txBox="1"/>
          <p:nvPr/>
        </p:nvSpPr>
        <p:spPr>
          <a:xfrm>
            <a:off x="2175436" y="2639837"/>
            <a:ext cx="6220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  <a:highlight>
                  <a:srgbClr val="C0C0C0"/>
                </a:highligh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XML</a:t>
            </a:r>
          </a:p>
        </p:txBody>
      </p:sp>
      <p:pic>
        <p:nvPicPr>
          <p:cNvPr id="84" name="Gráfico 83" descr="Computador com preenchimento sólido">
            <a:extLst>
              <a:ext uri="{FF2B5EF4-FFF2-40B4-BE49-F238E27FC236}">
                <a16:creationId xmlns:a16="http://schemas.microsoft.com/office/drawing/2014/main" id="{45CABE42-BCE1-471F-98C4-AE44976E07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9030" y="4392592"/>
            <a:ext cx="914400" cy="763981"/>
          </a:xfrm>
          <a:prstGeom prst="rect">
            <a:avLst/>
          </a:prstGeom>
        </p:spPr>
      </p:pic>
      <p:pic>
        <p:nvPicPr>
          <p:cNvPr id="85" name="Gráfico 84" descr="Computador com preenchimento sólido">
            <a:extLst>
              <a:ext uri="{FF2B5EF4-FFF2-40B4-BE49-F238E27FC236}">
                <a16:creationId xmlns:a16="http://schemas.microsoft.com/office/drawing/2014/main" id="{C4E9B5F6-A4C9-4D20-8E0B-FB25D2E710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1545" y="4774583"/>
            <a:ext cx="794766" cy="794766"/>
          </a:xfrm>
          <a:prstGeom prst="rect">
            <a:avLst/>
          </a:prstGeom>
        </p:spPr>
      </p:pic>
      <p:pic>
        <p:nvPicPr>
          <p:cNvPr id="86" name="Gráfico 85" descr="Computador com preenchimento sólido">
            <a:extLst>
              <a:ext uri="{FF2B5EF4-FFF2-40B4-BE49-F238E27FC236}">
                <a16:creationId xmlns:a16="http://schemas.microsoft.com/office/drawing/2014/main" id="{D75080AE-BF8F-4C6C-9282-4138C938CD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81643" y="4245227"/>
            <a:ext cx="946929" cy="794766"/>
          </a:xfrm>
          <a:prstGeom prst="rect">
            <a:avLst/>
          </a:prstGeom>
        </p:spPr>
      </p:pic>
      <p:pic>
        <p:nvPicPr>
          <p:cNvPr id="87" name="Gráfico 86" descr="Banco de dados com preenchimento sólido">
            <a:extLst>
              <a:ext uri="{FF2B5EF4-FFF2-40B4-BE49-F238E27FC236}">
                <a16:creationId xmlns:a16="http://schemas.microsoft.com/office/drawing/2014/main" id="{5DDAF234-2CF4-4A99-B95F-0B235D7FC95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33374" y="1265256"/>
            <a:ext cx="751003" cy="804564"/>
          </a:xfrm>
          <a:prstGeom prst="rect">
            <a:avLst/>
          </a:prstGeom>
        </p:spPr>
      </p:pic>
      <p:pic>
        <p:nvPicPr>
          <p:cNvPr id="88" name="Gráfico 87" descr="Banco de dados com preenchimento sólido">
            <a:extLst>
              <a:ext uri="{FF2B5EF4-FFF2-40B4-BE49-F238E27FC236}">
                <a16:creationId xmlns:a16="http://schemas.microsoft.com/office/drawing/2014/main" id="{19C4138E-2FD9-429B-81D3-86545B1B26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87614" y="2020436"/>
            <a:ext cx="666559" cy="666559"/>
          </a:xfrm>
          <a:prstGeom prst="rect">
            <a:avLst/>
          </a:prstGeom>
        </p:spPr>
      </p:pic>
      <p:pic>
        <p:nvPicPr>
          <p:cNvPr id="89" name="Gráfico 88" descr="Banco de dados com preenchimento sólido">
            <a:extLst>
              <a:ext uri="{FF2B5EF4-FFF2-40B4-BE49-F238E27FC236}">
                <a16:creationId xmlns:a16="http://schemas.microsoft.com/office/drawing/2014/main" id="{97058F78-903B-4D04-BDBA-61E888BA647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76751" y="2926964"/>
            <a:ext cx="955132" cy="932056"/>
          </a:xfrm>
          <a:prstGeom prst="rect">
            <a:avLst/>
          </a:prstGeom>
        </p:spPr>
      </p:pic>
      <p:pic>
        <p:nvPicPr>
          <p:cNvPr id="90" name="Gráfico 89" descr="Banco de dados com preenchimento sólido">
            <a:extLst>
              <a:ext uri="{FF2B5EF4-FFF2-40B4-BE49-F238E27FC236}">
                <a16:creationId xmlns:a16="http://schemas.microsoft.com/office/drawing/2014/main" id="{BF1F4CE8-9397-4961-B160-268DC8DD62E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7494" y="2587434"/>
            <a:ext cx="1051730" cy="1051730"/>
          </a:xfrm>
          <a:prstGeom prst="rect">
            <a:avLst/>
          </a:prstGeom>
        </p:spPr>
      </p:pic>
      <p:pic>
        <p:nvPicPr>
          <p:cNvPr id="92" name="Gráfico 91" descr="Disco óptico com preenchimento sólido">
            <a:extLst>
              <a:ext uri="{FF2B5EF4-FFF2-40B4-BE49-F238E27FC236}">
                <a16:creationId xmlns:a16="http://schemas.microsoft.com/office/drawing/2014/main" id="{E49912DE-85C2-452C-B3A0-717ED916F5C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31807" y="1370981"/>
            <a:ext cx="528441" cy="528441"/>
          </a:xfrm>
          <a:prstGeom prst="rect">
            <a:avLst/>
          </a:prstGeom>
        </p:spPr>
      </p:pic>
      <p:pic>
        <p:nvPicPr>
          <p:cNvPr id="93" name="Gráfico 92" descr="Disco óptico com preenchimento sólido">
            <a:extLst>
              <a:ext uri="{FF2B5EF4-FFF2-40B4-BE49-F238E27FC236}">
                <a16:creationId xmlns:a16="http://schemas.microsoft.com/office/drawing/2014/main" id="{27B1ACBA-67B1-4F38-AD68-59AB68E399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061013" y="1720978"/>
            <a:ext cx="528441" cy="528441"/>
          </a:xfrm>
          <a:prstGeom prst="rect">
            <a:avLst/>
          </a:prstGeom>
        </p:spPr>
      </p:pic>
      <p:sp>
        <p:nvSpPr>
          <p:cNvPr id="96" name="Retângulo 95">
            <a:extLst>
              <a:ext uri="{FF2B5EF4-FFF2-40B4-BE49-F238E27FC236}">
                <a16:creationId xmlns:a16="http://schemas.microsoft.com/office/drawing/2014/main" id="{7737E05A-B38F-473C-9498-30F07BC83423}"/>
              </a:ext>
            </a:extLst>
          </p:cNvPr>
          <p:cNvSpPr/>
          <p:nvPr/>
        </p:nvSpPr>
        <p:spPr>
          <a:xfrm>
            <a:off x="3113989" y="1471212"/>
            <a:ext cx="457344" cy="2614251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VALIDAÇÃO1</a:t>
            </a: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1BD350A9-5ABA-4D8B-94F7-2B0587CE1FB8}"/>
              </a:ext>
            </a:extLst>
          </p:cNvPr>
          <p:cNvSpPr/>
          <p:nvPr/>
        </p:nvSpPr>
        <p:spPr>
          <a:xfrm>
            <a:off x="5879723" y="1491276"/>
            <a:ext cx="457344" cy="2594188"/>
          </a:xfrm>
          <a:prstGeom prst="rect">
            <a:avLst/>
          </a:prstGeom>
          <a:solidFill>
            <a:srgbClr val="145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VALIDAÇÃO2</a:t>
            </a:r>
          </a:p>
        </p:txBody>
      </p:sp>
      <p:pic>
        <p:nvPicPr>
          <p:cNvPr id="99" name="Gráfico 98" descr="Ethernet com preenchimento sólido">
            <a:extLst>
              <a:ext uri="{FF2B5EF4-FFF2-40B4-BE49-F238E27FC236}">
                <a16:creationId xmlns:a16="http://schemas.microsoft.com/office/drawing/2014/main" id="{DCD9A58E-D5BE-45B9-B256-2C45E572F87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266363" y="1393876"/>
            <a:ext cx="914400" cy="914400"/>
          </a:xfrm>
          <a:prstGeom prst="rect">
            <a:avLst/>
          </a:prstGeom>
        </p:spPr>
      </p:pic>
      <p:sp>
        <p:nvSpPr>
          <p:cNvPr id="100" name="Google Shape;515;p75">
            <a:extLst>
              <a:ext uri="{FF2B5EF4-FFF2-40B4-BE49-F238E27FC236}">
                <a16:creationId xmlns:a16="http://schemas.microsoft.com/office/drawing/2014/main" id="{E58B890E-395E-4BFC-B4E6-D02D0A38809C}"/>
              </a:ext>
            </a:extLst>
          </p:cNvPr>
          <p:cNvSpPr/>
          <p:nvPr/>
        </p:nvSpPr>
        <p:spPr>
          <a:xfrm>
            <a:off x="7345315" y="2420994"/>
            <a:ext cx="688187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SIM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1" name="Google Shape;515;p75">
            <a:extLst>
              <a:ext uri="{FF2B5EF4-FFF2-40B4-BE49-F238E27FC236}">
                <a16:creationId xmlns:a16="http://schemas.microsoft.com/office/drawing/2014/main" id="{65F2275F-D69F-42E4-8355-3B44F0BEE040}"/>
              </a:ext>
            </a:extLst>
          </p:cNvPr>
          <p:cNvSpPr/>
          <p:nvPr/>
        </p:nvSpPr>
        <p:spPr>
          <a:xfrm>
            <a:off x="2265729" y="4248512"/>
            <a:ext cx="1440669" cy="4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MSG ERRO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2" name="Google Shape;515;p75">
            <a:extLst>
              <a:ext uri="{FF2B5EF4-FFF2-40B4-BE49-F238E27FC236}">
                <a16:creationId xmlns:a16="http://schemas.microsoft.com/office/drawing/2014/main" id="{B25D4B4D-DE44-4723-940F-5B334B5FD077}"/>
              </a:ext>
            </a:extLst>
          </p:cNvPr>
          <p:cNvSpPr/>
          <p:nvPr/>
        </p:nvSpPr>
        <p:spPr>
          <a:xfrm rot="16200000">
            <a:off x="3872109" y="3468495"/>
            <a:ext cx="638483" cy="25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NÃO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sp>
        <p:nvSpPr>
          <p:cNvPr id="107" name="Retângulo: Cantos Arredondados 106">
            <a:extLst>
              <a:ext uri="{FF2B5EF4-FFF2-40B4-BE49-F238E27FC236}">
                <a16:creationId xmlns:a16="http://schemas.microsoft.com/office/drawing/2014/main" id="{1A740596-ABBD-4561-A4A0-5E8A8E30DE11}"/>
              </a:ext>
            </a:extLst>
          </p:cNvPr>
          <p:cNvSpPr/>
          <p:nvPr/>
        </p:nvSpPr>
        <p:spPr>
          <a:xfrm>
            <a:off x="4044088" y="2418635"/>
            <a:ext cx="589050" cy="53879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OK?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D4512E51-8C38-48FA-86D0-969A80C06346}"/>
              </a:ext>
            </a:extLst>
          </p:cNvPr>
          <p:cNvCxnSpPr>
            <a:cxnSpLocks/>
          </p:cNvCxnSpPr>
          <p:nvPr/>
        </p:nvCxnSpPr>
        <p:spPr>
          <a:xfrm>
            <a:off x="9671545" y="4011124"/>
            <a:ext cx="0" cy="53380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366A2DBB-B1CF-45FC-B589-CD3BD0DDCB51}"/>
              </a:ext>
            </a:extLst>
          </p:cNvPr>
          <p:cNvCxnSpPr>
            <a:cxnSpLocks/>
          </p:cNvCxnSpPr>
          <p:nvPr/>
        </p:nvCxnSpPr>
        <p:spPr>
          <a:xfrm>
            <a:off x="10466311" y="4011124"/>
            <a:ext cx="0" cy="53380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06955577-7B28-4C70-936D-416A3D9E79B3}"/>
              </a:ext>
            </a:extLst>
          </p:cNvPr>
          <p:cNvCxnSpPr/>
          <p:nvPr/>
        </p:nvCxnSpPr>
        <p:spPr>
          <a:xfrm>
            <a:off x="10466311" y="4544931"/>
            <a:ext cx="2668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1FA6CFE5-5DBF-48C1-9249-396F60546D02}"/>
              </a:ext>
            </a:extLst>
          </p:cNvPr>
          <p:cNvCxnSpPr/>
          <p:nvPr/>
        </p:nvCxnSpPr>
        <p:spPr>
          <a:xfrm flipH="1">
            <a:off x="9439224" y="4544931"/>
            <a:ext cx="23232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4B8420D2-28B6-4B6D-B051-0BC61A58FB0E}"/>
              </a:ext>
            </a:extLst>
          </p:cNvPr>
          <p:cNvCxnSpPr>
            <a:cxnSpLocks/>
            <a:endCxn id="85" idx="0"/>
          </p:cNvCxnSpPr>
          <p:nvPr/>
        </p:nvCxnSpPr>
        <p:spPr>
          <a:xfrm>
            <a:off x="10068928" y="4020045"/>
            <a:ext cx="0" cy="7545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B9CA064B-39A7-450A-85EA-E298535BCE8C}"/>
              </a:ext>
            </a:extLst>
          </p:cNvPr>
          <p:cNvCxnSpPr>
            <a:cxnSpLocks/>
            <a:endCxn id="82" idx="1"/>
          </p:cNvCxnSpPr>
          <p:nvPr/>
        </p:nvCxnSpPr>
        <p:spPr>
          <a:xfrm>
            <a:off x="1765300" y="2672794"/>
            <a:ext cx="228746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04CC9F46-103C-49A8-A33E-D75823923610}"/>
              </a:ext>
            </a:extLst>
          </p:cNvPr>
          <p:cNvCxnSpPr>
            <a:cxnSpLocks/>
          </p:cNvCxnSpPr>
          <p:nvPr/>
        </p:nvCxnSpPr>
        <p:spPr>
          <a:xfrm>
            <a:off x="2775281" y="2672794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de Seta Reta 77">
            <a:extLst>
              <a:ext uri="{FF2B5EF4-FFF2-40B4-BE49-F238E27FC236}">
                <a16:creationId xmlns:a16="http://schemas.microsoft.com/office/drawing/2014/main" id="{483800FE-33EA-4BC3-9654-EC0D5F720190}"/>
              </a:ext>
            </a:extLst>
          </p:cNvPr>
          <p:cNvCxnSpPr>
            <a:cxnSpLocks/>
          </p:cNvCxnSpPr>
          <p:nvPr/>
        </p:nvCxnSpPr>
        <p:spPr>
          <a:xfrm>
            <a:off x="3598241" y="2688034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D6E42077-8EAB-4346-9FB3-9F519AF1C133}"/>
              </a:ext>
            </a:extLst>
          </p:cNvPr>
          <p:cNvCxnSpPr>
            <a:cxnSpLocks/>
          </p:cNvCxnSpPr>
          <p:nvPr/>
        </p:nvCxnSpPr>
        <p:spPr>
          <a:xfrm>
            <a:off x="4680281" y="2657555"/>
            <a:ext cx="1086808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tângulo: Cantos Arredondados 90">
            <a:extLst>
              <a:ext uri="{FF2B5EF4-FFF2-40B4-BE49-F238E27FC236}">
                <a16:creationId xmlns:a16="http://schemas.microsoft.com/office/drawing/2014/main" id="{943BF2B9-9994-4F9D-A42B-6A318DAF369E}"/>
              </a:ext>
            </a:extLst>
          </p:cNvPr>
          <p:cNvSpPr/>
          <p:nvPr/>
        </p:nvSpPr>
        <p:spPr>
          <a:xfrm>
            <a:off x="6720786" y="2418635"/>
            <a:ext cx="589050" cy="53879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OK?</a:t>
            </a:r>
          </a:p>
        </p:txBody>
      </p:sp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6BF6E966-58AF-4DDC-B60F-F74A2CF40A52}"/>
              </a:ext>
            </a:extLst>
          </p:cNvPr>
          <p:cNvCxnSpPr>
            <a:cxnSpLocks/>
          </p:cNvCxnSpPr>
          <p:nvPr/>
        </p:nvCxnSpPr>
        <p:spPr>
          <a:xfrm>
            <a:off x="6379541" y="2659459"/>
            <a:ext cx="284345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94F7512E-CB12-4CB3-8419-BC3F90CC2E67}"/>
              </a:ext>
            </a:extLst>
          </p:cNvPr>
          <p:cNvCxnSpPr>
            <a:cxnSpLocks/>
          </p:cNvCxnSpPr>
          <p:nvPr/>
        </p:nvCxnSpPr>
        <p:spPr>
          <a:xfrm>
            <a:off x="7356806" y="2657555"/>
            <a:ext cx="806119" cy="0"/>
          </a:xfrm>
          <a:prstGeom prst="straightConnector1">
            <a:avLst/>
          </a:prstGeom>
          <a:ln w="12700">
            <a:solidFill>
              <a:srgbClr val="0332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C1DE1503-D7CB-4127-8A01-AE53109F180A}"/>
              </a:ext>
            </a:extLst>
          </p:cNvPr>
          <p:cNvCxnSpPr>
            <a:cxnSpLocks/>
          </p:cNvCxnSpPr>
          <p:nvPr/>
        </p:nvCxnSpPr>
        <p:spPr>
          <a:xfrm>
            <a:off x="4338613" y="3015458"/>
            <a:ext cx="0" cy="12298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94DC630C-0191-464A-A06B-E5BD624E765E}"/>
              </a:ext>
            </a:extLst>
          </p:cNvPr>
          <p:cNvCxnSpPr>
            <a:cxnSpLocks/>
          </p:cNvCxnSpPr>
          <p:nvPr/>
        </p:nvCxnSpPr>
        <p:spPr>
          <a:xfrm flipH="1" flipV="1">
            <a:off x="1533168" y="4237339"/>
            <a:ext cx="2805445" cy="13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E69A72E0-82CA-4D5B-815B-FE69411C5113}"/>
              </a:ext>
            </a:extLst>
          </p:cNvPr>
          <p:cNvCxnSpPr>
            <a:cxnSpLocks/>
          </p:cNvCxnSpPr>
          <p:nvPr/>
        </p:nvCxnSpPr>
        <p:spPr>
          <a:xfrm flipH="1">
            <a:off x="7043713" y="3015458"/>
            <a:ext cx="1" cy="16272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to 103">
            <a:extLst>
              <a:ext uri="{FF2B5EF4-FFF2-40B4-BE49-F238E27FC236}">
                <a16:creationId xmlns:a16="http://schemas.microsoft.com/office/drawing/2014/main" id="{DF59F3EF-D130-4648-9562-10D0D435DF64}"/>
              </a:ext>
            </a:extLst>
          </p:cNvPr>
          <p:cNvCxnSpPr>
            <a:cxnSpLocks/>
          </p:cNvCxnSpPr>
          <p:nvPr/>
        </p:nvCxnSpPr>
        <p:spPr>
          <a:xfrm flipH="1" flipV="1">
            <a:off x="1073163" y="4578810"/>
            <a:ext cx="5970551" cy="289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Google Shape;515;p75">
            <a:extLst>
              <a:ext uri="{FF2B5EF4-FFF2-40B4-BE49-F238E27FC236}">
                <a16:creationId xmlns:a16="http://schemas.microsoft.com/office/drawing/2014/main" id="{B851E128-561F-4BE7-882E-52C55E1F6824}"/>
              </a:ext>
            </a:extLst>
          </p:cNvPr>
          <p:cNvSpPr/>
          <p:nvPr/>
        </p:nvSpPr>
        <p:spPr>
          <a:xfrm rot="16200000">
            <a:off x="6564509" y="3468495"/>
            <a:ext cx="638483" cy="25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300" tIns="44275" rIns="85300" bIns="4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200" dirty="0">
                <a:solidFill>
                  <a:srgbClr val="191919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Calibri"/>
              </a:rPr>
              <a:t>NÃO</a:t>
            </a:r>
            <a:endParaRPr sz="1200" dirty="0">
              <a:solidFill>
                <a:srgbClr val="00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sym typeface="Arial"/>
            </a:endParaRPr>
          </a:p>
        </p:txBody>
      </p:sp>
      <p:cxnSp>
        <p:nvCxnSpPr>
          <p:cNvPr id="67" name="Conector reto 66">
            <a:extLst>
              <a:ext uri="{FF2B5EF4-FFF2-40B4-BE49-F238E27FC236}">
                <a16:creationId xmlns:a16="http://schemas.microsoft.com/office/drawing/2014/main" id="{0B924033-7BE3-4565-AA34-52FDAC46D589}"/>
              </a:ext>
            </a:extLst>
          </p:cNvPr>
          <p:cNvCxnSpPr/>
          <p:nvPr/>
        </p:nvCxnSpPr>
        <p:spPr>
          <a:xfrm>
            <a:off x="7689408" y="2778336"/>
            <a:ext cx="0" cy="232059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0DAD7D5C-FFFF-4EE4-8270-D17BA980CE11}"/>
              </a:ext>
            </a:extLst>
          </p:cNvPr>
          <p:cNvCxnSpPr/>
          <p:nvPr/>
        </p:nvCxnSpPr>
        <p:spPr>
          <a:xfrm flipH="1">
            <a:off x="596015" y="5098932"/>
            <a:ext cx="709339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56D0D43E-CF39-40EB-888A-0F193C0E321A}"/>
              </a:ext>
            </a:extLst>
          </p:cNvPr>
          <p:cNvCxnSpPr>
            <a:cxnSpLocks/>
          </p:cNvCxnSpPr>
          <p:nvPr/>
        </p:nvCxnSpPr>
        <p:spPr>
          <a:xfrm flipV="1">
            <a:off x="1073163" y="3953583"/>
            <a:ext cx="0" cy="6600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de Seta Reta 112">
            <a:extLst>
              <a:ext uri="{FF2B5EF4-FFF2-40B4-BE49-F238E27FC236}">
                <a16:creationId xmlns:a16="http://schemas.microsoft.com/office/drawing/2014/main" id="{126FA352-E577-4EF7-BCB2-45B5224AEB8E}"/>
              </a:ext>
            </a:extLst>
          </p:cNvPr>
          <p:cNvCxnSpPr>
            <a:cxnSpLocks/>
          </p:cNvCxnSpPr>
          <p:nvPr/>
        </p:nvCxnSpPr>
        <p:spPr>
          <a:xfrm flipV="1">
            <a:off x="1539531" y="3938634"/>
            <a:ext cx="0" cy="3021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70F87C4A-5919-479B-80D5-EEFF5653CDBA}"/>
              </a:ext>
            </a:extLst>
          </p:cNvPr>
          <p:cNvCxnSpPr>
            <a:cxnSpLocks/>
          </p:cNvCxnSpPr>
          <p:nvPr/>
        </p:nvCxnSpPr>
        <p:spPr>
          <a:xfrm flipV="1">
            <a:off x="605196" y="3938634"/>
            <a:ext cx="0" cy="116720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33281" y="654371"/>
            <a:ext cx="2425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 Black" panose="020B0A04020102020204" pitchFamily="34" charset="0"/>
              </a:rPr>
              <a:t>SISTEMA DO ENTE PÚBLICO</a:t>
            </a:r>
          </a:p>
        </p:txBody>
      </p:sp>
      <p:sp>
        <p:nvSpPr>
          <p:cNvPr id="3" name="CaixaDeTexto 2"/>
          <p:cNvSpPr txBox="1"/>
          <p:nvPr/>
        </p:nvSpPr>
        <p:spPr>
          <a:xfrm flipH="1">
            <a:off x="9542119" y="5553298"/>
            <a:ext cx="1292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 Black" panose="020B0A04020102020204" pitchFamily="34" charset="0"/>
              </a:rPr>
              <a:t>STRAB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998317" y="5026539"/>
            <a:ext cx="978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 Black" panose="020B0A04020102020204" pitchFamily="34" charset="0"/>
              </a:rPr>
              <a:t>RFB</a:t>
            </a:r>
          </a:p>
          <a:p>
            <a:pPr algn="ctr"/>
            <a:r>
              <a:rPr lang="pt-BR" sz="2000" dirty="0">
                <a:latin typeface="Arial Black" panose="020B0A04020102020204" pitchFamily="34" charset="0"/>
              </a:rPr>
              <a:t>INSS</a:t>
            </a:r>
          </a:p>
        </p:txBody>
      </p:sp>
    </p:spTree>
    <p:extLst>
      <p:ext uri="{BB962C8B-B14F-4D97-AF65-F5344CB8AC3E}">
        <p14:creationId xmlns:p14="http://schemas.microsoft.com/office/powerpoint/2010/main" val="3517107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966D2367-2D28-454E-9CD4-93894D134A10}"/>
              </a:ext>
            </a:extLst>
          </p:cNvPr>
          <p:cNvSpPr txBox="1"/>
          <p:nvPr/>
        </p:nvSpPr>
        <p:spPr>
          <a:xfrm>
            <a:off x="479376" y="682677"/>
            <a:ext cx="6925289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DOCUMENTAÇÃO TÉCNICA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D03256-74C6-46B7-A744-E0B4412D6F2E}"/>
              </a:ext>
            </a:extLst>
          </p:cNvPr>
          <p:cNvSpPr/>
          <p:nvPr/>
        </p:nvSpPr>
        <p:spPr>
          <a:xfrm>
            <a:off x="663848" y="3216709"/>
            <a:ext cx="25576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MANUAIS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43DE92-494D-4AB9-BA42-78C8526DABF2}"/>
              </a:ext>
            </a:extLst>
          </p:cNvPr>
          <p:cNvSpPr txBox="1"/>
          <p:nvPr/>
        </p:nvSpPr>
        <p:spPr>
          <a:xfrm>
            <a:off x="665543" y="1832232"/>
            <a:ext cx="4782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WWW.GOV.BR/ESOCIAL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2F9FF50-4B91-41A6-AEDC-F3FCA0FD3DBE}"/>
              </a:ext>
            </a:extLst>
          </p:cNvPr>
          <p:cNvCxnSpPr>
            <a:cxnSpLocks/>
          </p:cNvCxnSpPr>
          <p:nvPr/>
        </p:nvCxnSpPr>
        <p:spPr>
          <a:xfrm>
            <a:off x="665543" y="1628800"/>
            <a:ext cx="4782385" cy="72008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0D91149-5BDD-4193-949C-6B24AA9707BB}"/>
              </a:ext>
            </a:extLst>
          </p:cNvPr>
          <p:cNvCxnSpPr>
            <a:cxnSpLocks/>
          </p:cNvCxnSpPr>
          <p:nvPr/>
        </p:nvCxnSpPr>
        <p:spPr>
          <a:xfrm>
            <a:off x="693679" y="2355452"/>
            <a:ext cx="4754249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72EE3908-9176-4555-9A4A-10DD4CE8250D}"/>
              </a:ext>
            </a:extLst>
          </p:cNvPr>
          <p:cNvCxnSpPr>
            <a:cxnSpLocks/>
          </p:cNvCxnSpPr>
          <p:nvPr/>
        </p:nvCxnSpPr>
        <p:spPr>
          <a:xfrm>
            <a:off x="479376" y="3544365"/>
            <a:ext cx="2527823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C522FCF2-E07A-4E08-846D-42B9164A4B0C}"/>
              </a:ext>
            </a:extLst>
          </p:cNvPr>
          <p:cNvSpPr txBox="1"/>
          <p:nvPr/>
        </p:nvSpPr>
        <p:spPr>
          <a:xfrm>
            <a:off x="3432513" y="3216709"/>
            <a:ext cx="68399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Manual de Orientação do </a:t>
            </a:r>
            <a:r>
              <a:rPr lang="pt-B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eSocial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 – MOS.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Notas Orientativas.</a:t>
            </a:r>
          </a:p>
          <a:p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BACC34D-03FA-43CA-9614-C0042015A53D}"/>
              </a:ext>
            </a:extLst>
          </p:cNvPr>
          <p:cNvCxnSpPr>
            <a:cxnSpLocks/>
          </p:cNvCxnSpPr>
          <p:nvPr/>
        </p:nvCxnSpPr>
        <p:spPr>
          <a:xfrm>
            <a:off x="3221502" y="3194121"/>
            <a:ext cx="0" cy="722283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6E30F0AB-F4AC-45A9-94E9-5725E9E9E067}"/>
              </a:ext>
            </a:extLst>
          </p:cNvPr>
          <p:cNvSpPr/>
          <p:nvPr/>
        </p:nvSpPr>
        <p:spPr>
          <a:xfrm>
            <a:off x="263352" y="4777661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DESENVOLVEDOR</a:t>
            </a: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3D7AFA7F-695A-48B7-8808-0011A8237927}"/>
              </a:ext>
            </a:extLst>
          </p:cNvPr>
          <p:cNvCxnSpPr>
            <a:cxnSpLocks/>
          </p:cNvCxnSpPr>
          <p:nvPr/>
        </p:nvCxnSpPr>
        <p:spPr>
          <a:xfrm>
            <a:off x="479376" y="5301207"/>
            <a:ext cx="2727210" cy="0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9C20187C-8C25-4F0C-B92A-422876E6C2A5}"/>
              </a:ext>
            </a:extLst>
          </p:cNvPr>
          <p:cNvCxnSpPr>
            <a:cxnSpLocks/>
          </p:cNvCxnSpPr>
          <p:nvPr/>
        </p:nvCxnSpPr>
        <p:spPr>
          <a:xfrm>
            <a:off x="3453615" y="4667277"/>
            <a:ext cx="0" cy="1267861"/>
          </a:xfrm>
          <a:prstGeom prst="line">
            <a:avLst/>
          </a:prstGeom>
          <a:ln>
            <a:solidFill>
              <a:srgbClr val="1459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580E505-8348-480D-B2B0-7CB89F122CF8}"/>
              </a:ext>
            </a:extLst>
          </p:cNvPr>
          <p:cNvSpPr txBox="1"/>
          <p:nvPr/>
        </p:nvSpPr>
        <p:spPr>
          <a:xfrm>
            <a:off x="3432513" y="4609411"/>
            <a:ext cx="85681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383737"/>
                </a:solidFill>
              </a:rPr>
              <a:t>Leiautes do </a:t>
            </a:r>
            <a:r>
              <a:rPr lang="pt-BR" sz="2400" b="1" dirty="0" err="1">
                <a:solidFill>
                  <a:srgbClr val="383737"/>
                </a:solidFill>
              </a:rPr>
              <a:t>eSocial</a:t>
            </a:r>
            <a:r>
              <a:rPr lang="pt-BR" sz="2400" b="1" dirty="0">
                <a:solidFill>
                  <a:srgbClr val="383737"/>
                </a:solidFill>
              </a:rPr>
              <a:t>.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383737"/>
                </a:solidFill>
              </a:rPr>
              <a:t>Notas Técnicas</a:t>
            </a:r>
          </a:p>
          <a:p>
            <a:pPr marL="285750" lvl="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383737"/>
                </a:solidFill>
              </a:rPr>
              <a:t>Notas de Documentação Evolutiva – NDE.</a:t>
            </a:r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Manual de Orientação do Desenvolvedor.</a:t>
            </a:r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Extrabold" panose="020B0906030804020204" pitchFamily="34" charset="0"/>
              </a:rPr>
              <a:t>Mensagens do Sistema.</a:t>
            </a:r>
            <a:endParaRPr lang="pt-BR" sz="1600" dirty="0">
              <a:solidFill>
                <a:srgbClr val="383737"/>
              </a:solidFill>
              <a:latin typeface="Open Sans 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334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99123-6EA2-45A0-8FA8-7EFC35EE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7963"/>
            <a:ext cx="10363200" cy="13620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Ganhos após implantação</a:t>
            </a:r>
          </a:p>
        </p:txBody>
      </p:sp>
    </p:spTree>
    <p:extLst>
      <p:ext uri="{BB962C8B-B14F-4D97-AF65-F5344CB8AC3E}">
        <p14:creationId xmlns:p14="http://schemas.microsoft.com/office/powerpoint/2010/main" val="324396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767406" y="1196752"/>
            <a:ext cx="11089234" cy="5456456"/>
            <a:chOff x="360608" y="2403161"/>
            <a:chExt cx="8783393" cy="4300599"/>
          </a:xfrm>
        </p:grpSpPr>
        <p:sp>
          <p:nvSpPr>
            <p:cNvPr id="9" name="Forma livre 8"/>
            <p:cNvSpPr/>
            <p:nvPr/>
          </p:nvSpPr>
          <p:spPr>
            <a:xfrm>
              <a:off x="360610" y="2403161"/>
              <a:ext cx="8431809" cy="358788"/>
            </a:xfrm>
            <a:custGeom>
              <a:avLst/>
              <a:gdLst>
                <a:gd name="connsiteX0" fmla="*/ 0 w 8422778"/>
                <a:gd name="connsiteY0" fmla="*/ 0 h 489185"/>
                <a:gd name="connsiteX1" fmla="*/ 8422778 w 8422778"/>
                <a:gd name="connsiteY1" fmla="*/ 0 h 489185"/>
                <a:gd name="connsiteX2" fmla="*/ 8422778 w 8422778"/>
                <a:gd name="connsiteY2" fmla="*/ 489185 h 489185"/>
                <a:gd name="connsiteX3" fmla="*/ 0 w 8422778"/>
                <a:gd name="connsiteY3" fmla="*/ 489185 h 489185"/>
                <a:gd name="connsiteX4" fmla="*/ 0 w 8422778"/>
                <a:gd name="connsiteY4" fmla="*/ 0 h 489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2778" h="489185">
                  <a:moveTo>
                    <a:pt x="0" y="0"/>
                  </a:moveTo>
                  <a:lnTo>
                    <a:pt x="8422778" y="0"/>
                  </a:lnTo>
                  <a:lnTo>
                    <a:pt x="8422778" y="489185"/>
                  </a:lnTo>
                  <a:lnTo>
                    <a:pt x="0" y="489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055" tIns="39370" rIns="59055" bIns="39370" numCol="1" spcCol="1270" anchor="ctr" anchorCtr="0">
              <a:noAutofit/>
            </a:bodyPr>
            <a:lstStyle/>
            <a:p>
              <a:pPr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000" b="1" dirty="0">
                  <a:solidFill>
                    <a:schemeClr val="tx2">
                      <a:lumMod val="75000"/>
                    </a:schemeClr>
                  </a:solidFill>
                </a:rPr>
                <a:t>Substituição de diversas obrigações</a:t>
              </a:r>
            </a:p>
          </p:txBody>
        </p:sp>
        <p:sp>
          <p:nvSpPr>
            <p:cNvPr id="11" name="Forma livre 10"/>
            <p:cNvSpPr/>
            <p:nvPr/>
          </p:nvSpPr>
          <p:spPr>
            <a:xfrm>
              <a:off x="360608" y="2875979"/>
              <a:ext cx="3576493" cy="667800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457200" indent="-4572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GFIP</a:t>
              </a:r>
            </a:p>
          </p:txBody>
        </p:sp>
        <p:sp>
          <p:nvSpPr>
            <p:cNvPr id="13" name="Forma livre 12"/>
            <p:cNvSpPr/>
            <p:nvPr/>
          </p:nvSpPr>
          <p:spPr>
            <a:xfrm>
              <a:off x="360611" y="3543779"/>
              <a:ext cx="3576490" cy="396358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457200" indent="-4572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DIRF</a:t>
              </a:r>
            </a:p>
          </p:txBody>
        </p:sp>
        <p:sp>
          <p:nvSpPr>
            <p:cNvPr id="15" name="Forma livre 14"/>
            <p:cNvSpPr/>
            <p:nvPr/>
          </p:nvSpPr>
          <p:spPr>
            <a:xfrm>
              <a:off x="360608" y="3836992"/>
              <a:ext cx="3576493" cy="781829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457200" indent="-4572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RAIS</a:t>
              </a:r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360611" y="4347383"/>
              <a:ext cx="8783390" cy="781829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457200" indent="-4572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LRE – </a:t>
              </a:r>
              <a:r>
                <a:rPr lang="pt-BR" sz="3200" b="1" dirty="0">
                  <a:solidFill>
                    <a:schemeClr val="tx2">
                      <a:lumMod val="75000"/>
                    </a:schemeClr>
                  </a:solidFill>
                </a:rPr>
                <a:t>Livro de Registro de Empregados</a:t>
              </a:r>
            </a:p>
          </p:txBody>
        </p:sp>
        <p:sp>
          <p:nvSpPr>
            <p:cNvPr id="21" name="Forma livre 20"/>
            <p:cNvSpPr/>
            <p:nvPr/>
          </p:nvSpPr>
          <p:spPr>
            <a:xfrm>
              <a:off x="360610" y="5129213"/>
              <a:ext cx="8783391" cy="1574547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2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Forma livre 22"/>
            <p:cNvSpPr/>
            <p:nvPr/>
          </p:nvSpPr>
          <p:spPr>
            <a:xfrm>
              <a:off x="360609" y="4912036"/>
              <a:ext cx="8783392" cy="1114256"/>
            </a:xfrm>
            <a:custGeom>
              <a:avLst/>
              <a:gdLst>
                <a:gd name="connsiteX0" fmla="*/ 0 w 2152618"/>
                <a:gd name="connsiteY0" fmla="*/ 0 h 396358"/>
                <a:gd name="connsiteX1" fmla="*/ 2152618 w 2152618"/>
                <a:gd name="connsiteY1" fmla="*/ 0 h 396358"/>
                <a:gd name="connsiteX2" fmla="*/ 2152618 w 2152618"/>
                <a:gd name="connsiteY2" fmla="*/ 396358 h 396358"/>
                <a:gd name="connsiteX3" fmla="*/ 0 w 2152618"/>
                <a:gd name="connsiteY3" fmla="*/ 396358 h 396358"/>
                <a:gd name="connsiteX4" fmla="*/ 0 w 2152618"/>
                <a:gd name="connsiteY4" fmla="*/ 0 h 39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18" h="396358">
                  <a:moveTo>
                    <a:pt x="0" y="0"/>
                  </a:moveTo>
                  <a:lnTo>
                    <a:pt x="2152618" y="0"/>
                  </a:lnTo>
                  <a:lnTo>
                    <a:pt x="2152618" y="396358"/>
                  </a:lnTo>
                  <a:lnTo>
                    <a:pt x="0" y="396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457200" indent="-4572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CTPS</a:t>
              </a:r>
            </a:p>
            <a:p>
              <a:pPr marL="571500" indent="-57150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v"/>
              </a:pPr>
              <a:r>
                <a:rPr lang="pt-BR" sz="3600" b="1" dirty="0">
                  <a:solidFill>
                    <a:schemeClr val="tx2">
                      <a:lumMod val="75000"/>
                    </a:schemeClr>
                  </a:solidFill>
                </a:rPr>
                <a:t>Evolução do SIG-RPPS (</a:t>
              </a:r>
              <a:r>
                <a:rPr lang="pt-BR" sz="3200" b="1" dirty="0">
                  <a:solidFill>
                    <a:schemeClr val="tx2">
                      <a:lumMod val="75000"/>
                    </a:schemeClr>
                  </a:solidFill>
                </a:rPr>
                <a:t>substitui o envio da base de dados)</a:t>
              </a:r>
            </a:p>
          </p:txBody>
        </p:sp>
      </p:grpSp>
      <p:sp>
        <p:nvSpPr>
          <p:cNvPr id="2" name="CaixaDeTexto 1"/>
          <p:cNvSpPr txBox="1"/>
          <p:nvPr/>
        </p:nvSpPr>
        <p:spPr>
          <a:xfrm>
            <a:off x="718458" y="5725886"/>
            <a:ext cx="10694302" cy="65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pt-BR" sz="36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Demonstrativos do CADPREV  (serão simplificados)</a:t>
            </a:r>
          </a:p>
        </p:txBody>
      </p:sp>
    </p:spTree>
    <p:extLst>
      <p:ext uri="{BB962C8B-B14F-4D97-AF65-F5344CB8AC3E}">
        <p14:creationId xmlns:p14="http://schemas.microsoft.com/office/powerpoint/2010/main" val="4128108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7F3AA5A6-ABE3-438D-AD77-0F9AB3894FAC}"/>
              </a:ext>
            </a:extLst>
          </p:cNvPr>
          <p:cNvSpPr txBox="1"/>
          <p:nvPr/>
        </p:nvSpPr>
        <p:spPr>
          <a:xfrm>
            <a:off x="551384" y="836712"/>
            <a:ext cx="1108923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eaLnBrk="1" hangingPunct="1">
              <a:spcBef>
                <a:spcPts val="300"/>
              </a:spcBef>
            </a:pPr>
            <a:r>
              <a:rPr lang="pt-BR" altLang="pt-BR" sz="2400" b="1" dirty="0">
                <a:latin typeface="Arial Black" pitchFamily="34" charset="0"/>
              </a:rPr>
              <a:t>A formação do </a:t>
            </a:r>
            <a:r>
              <a:rPr lang="pt-BR" altLang="pt-BR" sz="2400" b="1" u="sng" dirty="0">
                <a:latin typeface="Arial Black" pitchFamily="34" charset="0"/>
              </a:rPr>
              <a:t>Banco de Dados Nacional dos Servidores</a:t>
            </a:r>
            <a:r>
              <a:rPr lang="pt-BR" altLang="pt-BR" sz="2400" b="1" dirty="0">
                <a:latin typeface="Arial Black" pitchFamily="34" charset="0"/>
              </a:rPr>
              <a:t>, em cumprimento ao art. 37 da CF, ao art. 3º da Lei  10.887/2004 e ao art. 12 da EC 103/2019 para verificar:</a:t>
            </a:r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2132856"/>
            <a:ext cx="11737304" cy="216024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pt-BR" alt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Identificar a acumulação indevida de cargos, independente do tipo de regime previdenciário;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alt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Verificar o acúmulo de benefícios previdenciários (art. 24 - EC nº 103/2019);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Indício de recebimento acima do teto remuneratório.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pt-BR" sz="2400" b="1" dirty="0">
                <a:latin typeface="Arial Black" pitchFamily="34" charset="0"/>
                <a:cs typeface="Arial" panose="020B0604020202020204" pitchFamily="34" charset="0"/>
              </a:rPr>
              <a:t>Gestão dos Dados e Custos: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Redução de tempo, custos e pessoas envolvidas no cumprimento obrigações acessórias previdenciárias, trabalhistas e fiscais/tributárias;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Melhora na qualidade das informações para fins gerenciais e estratégicos.</a:t>
            </a:r>
          </a:p>
          <a:p>
            <a:pPr marL="457200" lvl="1" indent="0">
              <a:lnSpc>
                <a:spcPct val="200000"/>
              </a:lnSpc>
              <a:buNone/>
            </a:pPr>
            <a:endParaRPr lang="pt-BR" sz="2400" b="1" dirty="0">
              <a:solidFill>
                <a:schemeClr val="tx1">
                  <a:lumMod val="75000"/>
                  <a:lumOff val="25000"/>
                </a:schemeClr>
              </a:solidFill>
              <a:latin typeface="Open Sans Extrabold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pt-BR" b="1" spc="-1" dirty="0">
              <a:solidFill>
                <a:srgbClr val="033267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  <a:p>
            <a:endParaRPr lang="pt-BR" b="1" spc="-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3115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/>
          </p:cNvSpPr>
          <p:nvPr/>
        </p:nvSpPr>
        <p:spPr bwMode="auto">
          <a:xfrm>
            <a:off x="2063750" y="2492376"/>
            <a:ext cx="8135938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40" bIns="0"/>
          <a:lstStyle/>
          <a:p>
            <a:pPr marL="382588" indent="-342900" defTabSz="822325">
              <a:lnSpc>
                <a:spcPct val="90000"/>
              </a:lnSpc>
              <a:spcBef>
                <a:spcPct val="20000"/>
              </a:spcBef>
            </a:pPr>
            <a:endParaRPr lang="en-US" altLang="pt-BR" sz="3000">
              <a:solidFill>
                <a:srgbClr val="008080"/>
              </a:solidFill>
              <a:sym typeface="Erie Bold"/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919288" y="1091471"/>
            <a:ext cx="8569325" cy="4308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457200" indent="-4572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spcBef>
                <a:spcPts val="300"/>
              </a:spcBef>
              <a:buFont typeface="Wingdings" pitchFamily="2" charset="2"/>
              <a:buChar char="Ø"/>
            </a:pPr>
            <a:endParaRPr lang="pt-BR" altLang="pt-BR" sz="2800" b="1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1631504" y="2790061"/>
            <a:ext cx="993665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indent="0" algn="just">
              <a:spcBef>
                <a:spcPts val="300"/>
              </a:spcBef>
            </a:pPr>
            <a:r>
              <a:rPr lang="pt-BR" altLang="pt-BR" sz="3200" b="1" u="sng" dirty="0">
                <a:solidFill>
                  <a:schemeClr val="tx1"/>
                </a:solidFill>
                <a:latin typeface="Arial" panose="020B0604020202020204" pitchFamily="34" charset="0"/>
              </a:rPr>
              <a:t>Avaliação atuarial</a:t>
            </a:r>
            <a:r>
              <a:rPr lang="pt-BR" altLang="pt-BR" sz="3200" b="1" dirty="0">
                <a:solidFill>
                  <a:schemeClr val="tx1"/>
                </a:solidFill>
                <a:latin typeface="Arial" panose="020B0604020202020204" pitchFamily="34" charset="0"/>
              </a:rPr>
              <a:t> com dados consistentes, completos e atualizados da vida funcional e previdenciária do servidor público de cargo efetivo.</a:t>
            </a:r>
            <a:endParaRPr lang="pt-BR" altLang="pt-BR" sz="3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631504" y="1520132"/>
            <a:ext cx="78490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VIABILIZAR.....</a:t>
            </a:r>
            <a:endParaRPr lang="pt-BR" sz="32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60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39416" y="1581564"/>
            <a:ext cx="10297144" cy="236988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marL="457200" indent="-4572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</a:rPr>
              <a:t>Evolução do SIG-RPPS para geração dos relatórios on-line com o resultado do cruzamento dos dados com outras fontes de informação (obitos, benefícios previdenciários, acumulo de vínculo etc).</a:t>
            </a:r>
          </a:p>
          <a:p>
            <a:pPr marL="0" indent="0" algn="just">
              <a:spcBef>
                <a:spcPct val="50000"/>
              </a:spcBef>
            </a:pP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839415" y="3951443"/>
            <a:ext cx="10558415" cy="18158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pt-BR" altLang="pt-BR" sz="2800" b="1" dirty="0"/>
              <a:t>Implantação da emissão da Certidão de Tempo de Contribuição – CTC, integrada e eletrônica, com indicativo de emissão de CTC no vínculo constante na Base RPPS e Integrado ao CNIS. </a:t>
            </a:r>
          </a:p>
        </p:txBody>
      </p:sp>
    </p:spTree>
    <p:extLst>
      <p:ext uri="{BB962C8B-B14F-4D97-AF65-F5344CB8AC3E}">
        <p14:creationId xmlns:p14="http://schemas.microsoft.com/office/powerpoint/2010/main" val="27050095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Laura\AppData\Local\Microsoft\Windows\INetCache\IE\G48OF78G\auditoria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969" y="1751965"/>
            <a:ext cx="1473867" cy="210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2"/>
          <p:cNvSpPr>
            <a:spLocks/>
          </p:cNvSpPr>
          <p:nvPr/>
        </p:nvSpPr>
        <p:spPr bwMode="auto">
          <a:xfrm>
            <a:off x="2028031" y="2528451"/>
            <a:ext cx="8135938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40" bIns="0"/>
          <a:lstStyle/>
          <a:p>
            <a:pPr marL="382588" indent="-342900" defTabSz="822325">
              <a:lnSpc>
                <a:spcPct val="90000"/>
              </a:lnSpc>
              <a:spcBef>
                <a:spcPct val="20000"/>
              </a:spcBef>
            </a:pPr>
            <a:endParaRPr lang="en-US" altLang="pt-BR" sz="3000">
              <a:solidFill>
                <a:srgbClr val="008080"/>
              </a:solidFill>
              <a:sym typeface="Erie Bold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33701" y="1898828"/>
            <a:ext cx="9106714" cy="1292662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 marL="457200" indent="-4572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</a:rPr>
              <a:t>Identificação de indício de inconsistências  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</a:rPr>
              <a:t>na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</a:rPr>
              <a:t> concessão e manutenção de benefícios previdenciários RGPS/RPPS e Assistenciais.</a:t>
            </a:r>
          </a:p>
        </p:txBody>
      </p:sp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589883" y="3981338"/>
            <a:ext cx="10868416" cy="9541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</a:rPr>
              <a:t>Melhorar a qualidade da contagem recíproca de tempo de contribuição e da compensação previdenciária (COMPREV).</a:t>
            </a:r>
            <a:endParaRPr lang="pt-BR" altLang="pt-BR" sz="2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1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3726534"/>
            <a:ext cx="10363200" cy="1500187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pt-BR" b="0" dirty="0">
                <a:solidFill>
                  <a:schemeClr val="tx2"/>
                </a:solidFill>
                <a:latin typeface="Arial Black" panose="020B0A04020102020204" pitchFamily="34" charset="0"/>
              </a:rPr>
              <a:t>Qualificação CADASTRAL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1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CustomShape 1"/>
          <p:cNvSpPr/>
          <p:nvPr/>
        </p:nvSpPr>
        <p:spPr>
          <a:xfrm>
            <a:off x="911424" y="1483200"/>
            <a:ext cx="10441160" cy="52581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60">
              <a:lnSpc>
                <a:spcPct val="150000"/>
              </a:lnSpc>
              <a:buClr>
                <a:srgbClr val="002774"/>
              </a:buClr>
            </a:pPr>
            <a:r>
              <a:rPr lang="pt-BR" sz="28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MÓDULO QUALIFICAÇÃO CADASTRAL ON-LINE (gratuito)</a:t>
            </a:r>
            <a:endParaRPr lang="pt-BR" sz="2800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560" indent="-457200">
              <a:lnSpc>
                <a:spcPct val="150000"/>
              </a:lnSpc>
              <a:buClr>
                <a:srgbClr val="002774"/>
              </a:buClr>
              <a:buFont typeface="Wingdings" panose="05000000000000000000" pitchFamily="2" charset="2"/>
              <a:buChar char="v"/>
            </a:pPr>
            <a:r>
              <a:rPr lang="pt-BR" sz="24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Consultas simultâneas de até 10 trabalhadores .</a:t>
            </a:r>
            <a:endParaRPr lang="pt-BR" sz="24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MÓDULO QUALIFICAÇÃO CADASTRAL EM LOTE</a:t>
            </a:r>
            <a:endParaRPr lang="pt-BR" sz="280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  Sem restrição de limite de Consulta;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pt-BR" sz="24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Necessidade de Certificado Digital (e-CPF ou e-CNPJ) ICP-Brasil: A1 ou A3Envio de arquivos com dados dos trabalhadores no formato “.txt “ com retorno em até 48h;</a:t>
            </a:r>
            <a:endParaRPr lang="pt-BR" sz="24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Sem necessidade de procuração. </a:t>
            </a:r>
            <a:endParaRPr lang="pt-BR" sz="24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1" name="CustomShape 2"/>
          <p:cNvSpPr/>
          <p:nvPr/>
        </p:nvSpPr>
        <p:spPr>
          <a:xfrm>
            <a:off x="911424" y="620688"/>
            <a:ext cx="9721080" cy="84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000" spc="-1" dirty="0">
                <a:solidFill>
                  <a:srgbClr val="002774"/>
                </a:solidFill>
                <a:uFill>
                  <a:solidFill>
                    <a:srgbClr val="FFFFFF"/>
                  </a:solidFill>
                </a:uFill>
                <a:latin typeface="Arial Black" panose="020B0A04020102020204" pitchFamily="34" charset="0"/>
                <a:ea typeface="Lucida Sans Unicode"/>
              </a:rPr>
              <a:t>  </a:t>
            </a:r>
            <a:r>
              <a:rPr lang="pt-BR" sz="4000" spc="-1" dirty="0">
                <a:uFill>
                  <a:solidFill>
                    <a:srgbClr val="FFFFFF"/>
                  </a:solidFill>
                </a:uFill>
                <a:latin typeface="Arial Black" panose="020B0A04020102020204" pitchFamily="34" charset="0"/>
                <a:ea typeface="Lucida Sans Unicode"/>
              </a:rPr>
              <a:t>Qualificação Cadastral - CQC</a:t>
            </a:r>
            <a:endParaRPr lang="pt-BR" sz="4000" spc="-1" dirty="0">
              <a:uFill>
                <a:solidFill>
                  <a:srgbClr val="FFFFFF"/>
                </a:solidFill>
              </a:u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6780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F1EFA867-D47F-44B2-81C4-6F8FC49FA86D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07369" y="980728"/>
            <a:ext cx="11737303" cy="5616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Com a simplificação do leiaute, para o </a:t>
            </a:r>
            <a:r>
              <a:rPr lang="pt-B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eSocial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somente são obrigatórios a qualificação dos dados do CPF.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Deverá ser realizada para os servidores atuais que serão informados na carga inicial.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Aposentados e pensionistas que não possuam PASEP/PIS/NIT poderão utilizar o número padrão 13333333332.</a:t>
            </a:r>
          </a:p>
          <a:p>
            <a:pPr>
              <a:buFont typeface="Wingdings" panose="05000000000000000000" pitchFamily="2" charset="2"/>
              <a:buChar char="v"/>
            </a:pP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Inconsistências nos dados do CPF deverão ser tratadas junto as conveniadas da RFB para atualização da Base CPF ( BB, CAIXA e Correios)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4CF18D-0A77-4F5D-8E30-984D7E4960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pPr>
              <a:defRPr/>
            </a:pPr>
            <a:fld id="{7A2F3EFF-9904-46D8-B353-A03427DBF4F0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238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170F08B-113D-4D74-950D-60CCA97C4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464" y="2413794"/>
            <a:ext cx="8871024" cy="203041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STATUS DO </a:t>
            </a:r>
            <a:r>
              <a:rPr lang="pt-BR" sz="3600" u="sng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CRONOGRAMA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 DE</a:t>
            </a:r>
            <a:br>
              <a:rPr lang="pt-BR" sz="3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</a:br>
            <a:r>
              <a:rPr lang="pt-BR" sz="3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IMPLANTAÇÃO do eSOCIAL </a:t>
            </a:r>
          </a:p>
        </p:txBody>
      </p:sp>
    </p:spTree>
    <p:extLst>
      <p:ext uri="{BB962C8B-B14F-4D97-AF65-F5344CB8AC3E}">
        <p14:creationId xmlns:p14="http://schemas.microsoft.com/office/powerpoint/2010/main" val="247899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3">
            <a:extLst>
              <a:ext uri="{FF2B5EF4-FFF2-40B4-BE49-F238E27FC236}">
                <a16:creationId xmlns:a16="http://schemas.microsoft.com/office/drawing/2014/main" id="{ECFA1DF2-8B90-499E-9E25-F3D94FFBE563}"/>
              </a:ext>
            </a:extLst>
          </p:cNvPr>
          <p:cNvSpPr txBox="1">
            <a:spLocks/>
          </p:cNvSpPr>
          <p:nvPr/>
        </p:nvSpPr>
        <p:spPr>
          <a:xfrm>
            <a:off x="623392" y="548681"/>
            <a:ext cx="1051316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BR" sz="4000" dirty="0"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l">
              <a:lnSpc>
                <a:spcPct val="150000"/>
              </a:lnSpc>
            </a:pPr>
            <a:endParaRPr lang="pt-BR" sz="4000" dirty="0"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>
              <a:lnSpc>
                <a:spcPct val="150000"/>
              </a:lnSpc>
            </a:pPr>
            <a:endParaRPr lang="pt-BR" sz="3600" dirty="0"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>
              <a:lnSpc>
                <a:spcPct val="150000"/>
              </a:lnSpc>
            </a:pPr>
            <a:endParaRPr lang="pt-BR" sz="3600" dirty="0">
              <a:latin typeface="Arial Black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>
              <a:lnSpc>
                <a:spcPct val="100000"/>
              </a:lnSpc>
            </a:pPr>
            <a:endParaRPr lang="pt-BR" sz="3600" dirty="0"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pt-BR" sz="2800" dirty="0"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PORTARIA CONJUNTA SEPRT/RFB/ME </a:t>
            </a:r>
          </a:p>
          <a:p>
            <a:pPr>
              <a:lnSpc>
                <a:spcPct val="100000"/>
              </a:lnSpc>
            </a:pPr>
            <a:r>
              <a:rPr lang="pt-BR" sz="2800" dirty="0"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         Nº 76/2020 e Nº 71/2021 </a:t>
            </a: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9665A5A-1D0D-436D-8104-2A3A65B0D192}"/>
              </a:ext>
            </a:extLst>
          </p:cNvPr>
          <p:cNvGrpSpPr/>
          <p:nvPr/>
        </p:nvGrpSpPr>
        <p:grpSpPr>
          <a:xfrm>
            <a:off x="229941" y="2060848"/>
            <a:ext cx="11780835" cy="3494806"/>
            <a:chOff x="1543050" y="3105150"/>
            <a:chExt cx="9829799" cy="2176761"/>
          </a:xfrm>
        </p:grpSpPr>
        <p:sp>
          <p:nvSpPr>
            <p:cNvPr id="2" name="Seta: Divisa 1">
              <a:extLst>
                <a:ext uri="{FF2B5EF4-FFF2-40B4-BE49-F238E27FC236}">
                  <a16:creationId xmlns:a16="http://schemas.microsoft.com/office/drawing/2014/main" id="{E96731E4-EDE2-4C60-95B4-4B7B41008046}"/>
                </a:ext>
              </a:extLst>
            </p:cNvPr>
            <p:cNvSpPr/>
            <p:nvPr/>
          </p:nvSpPr>
          <p:spPr>
            <a:xfrm>
              <a:off x="1543050" y="3105150"/>
              <a:ext cx="2501900" cy="918687"/>
            </a:xfrm>
            <a:prstGeom prst="chevron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  <a:p>
              <a:pPr algn="ctr"/>
              <a:r>
                <a:rPr lang="pt-BR" sz="1600" dirty="0">
                  <a:solidFill>
                    <a:schemeClr val="tx1"/>
                  </a:solidFill>
                  <a:latin typeface="Arial Black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1ª FASE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21/07/2021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à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21/11/2021</a:t>
              </a:r>
            </a:p>
            <a:p>
              <a:pPr algn="ctr"/>
              <a:endParaRPr lang="pt-B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47" name="Seta: Divisa 46">
              <a:extLst>
                <a:ext uri="{FF2B5EF4-FFF2-40B4-BE49-F238E27FC236}">
                  <a16:creationId xmlns:a16="http://schemas.microsoft.com/office/drawing/2014/main" id="{6F5E18B8-DA75-431A-AD59-6CDA9B9A4981}"/>
                </a:ext>
              </a:extLst>
            </p:cNvPr>
            <p:cNvSpPr/>
            <p:nvPr/>
          </p:nvSpPr>
          <p:spPr>
            <a:xfrm>
              <a:off x="4044950" y="3105150"/>
              <a:ext cx="2501900" cy="918686"/>
            </a:xfrm>
            <a:prstGeom prst="chevron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  <a:p>
              <a:pPr algn="ctr"/>
              <a:r>
                <a:rPr lang="pt-BR" sz="1600" dirty="0">
                  <a:solidFill>
                    <a:schemeClr val="tx1"/>
                  </a:solidFill>
                  <a:latin typeface="Arial Black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2ª FASE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22/11/2021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à</a:t>
              </a:r>
            </a:p>
            <a:p>
              <a:pPr algn="ctr"/>
              <a:r>
                <a:rPr lang="pt-BR" b="1" dirty="0">
                  <a:solidFill>
                    <a:schemeClr val="tx1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21/04/2022</a:t>
              </a:r>
            </a:p>
            <a:p>
              <a:pPr algn="ctr"/>
              <a:endParaRPr lang="pt-B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48" name="Seta: Divisa 47">
              <a:extLst>
                <a:ext uri="{FF2B5EF4-FFF2-40B4-BE49-F238E27FC236}">
                  <a16:creationId xmlns:a16="http://schemas.microsoft.com/office/drawing/2014/main" id="{EA0B4930-7BC4-4EE4-BCE9-F7F0BA991826}"/>
                </a:ext>
              </a:extLst>
            </p:cNvPr>
            <p:cNvSpPr/>
            <p:nvPr/>
          </p:nvSpPr>
          <p:spPr>
            <a:xfrm>
              <a:off x="6546850" y="3124200"/>
              <a:ext cx="2324100" cy="899636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  <a:latin typeface="Arial Black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3ª FASE</a:t>
              </a:r>
            </a:p>
            <a:p>
              <a:pPr algn="ctr"/>
              <a:r>
                <a:rPr lang="pt-BR" b="1" dirty="0">
                  <a:solidFill>
                    <a:srgbClr val="FF0000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22/04/2022</a:t>
              </a:r>
            </a:p>
            <a:p>
              <a:pPr algn="ctr"/>
              <a:r>
                <a:rPr lang="pt-BR" b="1" dirty="0">
                  <a:solidFill>
                    <a:srgbClr val="FF0000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à</a:t>
              </a:r>
            </a:p>
            <a:p>
              <a:pPr algn="ctr"/>
              <a:r>
                <a:rPr lang="pt-BR" b="1" dirty="0">
                  <a:solidFill>
                    <a:srgbClr val="FF0000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15/05/2022</a:t>
              </a:r>
            </a:p>
          </p:txBody>
        </p:sp>
        <p:sp>
          <p:nvSpPr>
            <p:cNvPr id="49" name="Seta: Divisa 48">
              <a:extLst>
                <a:ext uri="{FF2B5EF4-FFF2-40B4-BE49-F238E27FC236}">
                  <a16:creationId xmlns:a16="http://schemas.microsoft.com/office/drawing/2014/main" id="{800F0DF2-82E2-43C4-8D0D-974A131336AC}"/>
                </a:ext>
              </a:extLst>
            </p:cNvPr>
            <p:cNvSpPr/>
            <p:nvPr/>
          </p:nvSpPr>
          <p:spPr>
            <a:xfrm>
              <a:off x="8870950" y="3105150"/>
              <a:ext cx="2501899" cy="937737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chemeClr val="tx1"/>
                </a:solidFill>
                <a:latin typeface="Arial Black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  <a:p>
              <a:pPr algn="ctr"/>
              <a:r>
                <a:rPr lang="pt-BR" sz="1600" dirty="0">
                  <a:solidFill>
                    <a:schemeClr val="tx1"/>
                  </a:solidFill>
                  <a:latin typeface="Arial Black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4ª FASE</a:t>
              </a:r>
            </a:p>
            <a:p>
              <a:pPr algn="ctr"/>
              <a:r>
                <a:rPr lang="pt-BR" b="1" dirty="0">
                  <a:solidFill>
                    <a:srgbClr val="FF0000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Arial" panose="020B0604020202020204" pitchFamily="34" charset="0"/>
                </a:rPr>
                <a:t>11/07/2022</a:t>
              </a:r>
            </a:p>
            <a:p>
              <a:pPr algn="ctr"/>
              <a:endParaRPr lang="pt-B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4EF3F7BF-7D7C-466F-BDF5-1C3FFE6626DE}"/>
                </a:ext>
              </a:extLst>
            </p:cNvPr>
            <p:cNvSpPr txBox="1"/>
            <p:nvPr/>
          </p:nvSpPr>
          <p:spPr>
            <a:xfrm>
              <a:off x="1586537" y="4265896"/>
              <a:ext cx="2156270" cy="10160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buClr>
                  <a:srgbClr val="033267"/>
                </a:buClr>
              </a:pPr>
              <a:endPara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do Empregador</a:t>
              </a:r>
            </a:p>
            <a:p>
              <a:pPr>
                <a:buClr>
                  <a:srgbClr val="033267"/>
                </a:buClr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Tabelas</a:t>
              </a: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97443C31-5E4F-4005-A435-DCD3EF42118D}"/>
                </a:ext>
              </a:extLst>
            </p:cNvPr>
            <p:cNvSpPr txBox="1"/>
            <p:nvPr/>
          </p:nvSpPr>
          <p:spPr>
            <a:xfrm>
              <a:off x="3867150" y="4265896"/>
              <a:ext cx="2501900" cy="10160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Cadastramento inicial</a:t>
              </a: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endPara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não periódicos</a:t>
              </a:r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1272D547-B7F6-4BA6-9777-D5F02E79E79E}"/>
                </a:ext>
              </a:extLst>
            </p:cNvPr>
            <p:cNvSpPr txBox="1"/>
            <p:nvPr/>
          </p:nvSpPr>
          <p:spPr>
            <a:xfrm>
              <a:off x="6546850" y="4265898"/>
              <a:ext cx="2324100" cy="10160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Periódicos</a:t>
              </a: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endPara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Folha de Pagamento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3553AFA-B7C5-4758-AD24-1B8A25DF1E6B}"/>
                </a:ext>
              </a:extLst>
            </p:cNvPr>
            <p:cNvSpPr txBox="1"/>
            <p:nvPr/>
          </p:nvSpPr>
          <p:spPr>
            <a:xfrm>
              <a:off x="9048750" y="4265896"/>
              <a:ext cx="2324099" cy="10160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 de SST</a:t>
              </a:r>
            </a:p>
            <a:p>
              <a:pPr>
                <a:buClr>
                  <a:srgbClr val="033267"/>
                </a:buClr>
              </a:pPr>
              <a:endPara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indent="-285750">
                <a:buClr>
                  <a:srgbClr val="033267"/>
                </a:buClr>
                <a:buFont typeface="Wingdings" panose="05000000000000000000" pitchFamily="2" charset="2"/>
                <a:buChar char="§"/>
              </a:pPr>
              <a:r>
                <a:rPr lang="pt-BR" sz="2000" b="1" dirty="0">
                  <a:ea typeface="Times New Roman" panose="02020603050405020304" pitchFamily="18" charset="0"/>
                </a:rPr>
                <a:t>Não obrigatórios para servidores  </a:t>
              </a:r>
            </a:p>
            <a:p>
              <a:pPr>
                <a:buClr>
                  <a:srgbClr val="033267"/>
                </a:buClr>
              </a:pPr>
              <a:r>
                <a:rPr lang="pt-BR" sz="2000" b="1" dirty="0">
                  <a:ea typeface="Times New Roman" panose="02020603050405020304" pitchFamily="18" charset="0"/>
                </a:rPr>
                <a:t>     do RPPS.</a:t>
              </a:r>
              <a:endPara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</a:endParaRPr>
            </a:p>
          </p:txBody>
        </p:sp>
      </p:grpSp>
      <p:sp>
        <p:nvSpPr>
          <p:cNvPr id="14" name="Subtítulo 2">
            <a:extLst>
              <a:ext uri="{FF2B5EF4-FFF2-40B4-BE49-F238E27FC236}">
                <a16:creationId xmlns:a16="http://schemas.microsoft.com/office/drawing/2014/main" id="{E7761479-277E-40DB-ABB5-BF9E3249D06B}"/>
              </a:ext>
            </a:extLst>
          </p:cNvPr>
          <p:cNvSpPr txBox="1">
            <a:spLocks/>
          </p:cNvSpPr>
          <p:nvPr/>
        </p:nvSpPr>
        <p:spPr bwMode="auto">
          <a:xfrm>
            <a:off x="191344" y="5733256"/>
            <a:ext cx="12000656" cy="80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800" dirty="0">
                <a:solidFill>
                  <a:srgbClr val="FF0000"/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OBS: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evento S-1010 (Tabela de Rubricas) pode ser encaminhado até 21/04/22 (Início 3ª Fase)</a:t>
            </a:r>
          </a:p>
        </p:txBody>
      </p:sp>
    </p:spTree>
    <p:extLst>
      <p:ext uri="{BB962C8B-B14F-4D97-AF65-F5344CB8AC3E}">
        <p14:creationId xmlns:p14="http://schemas.microsoft.com/office/powerpoint/2010/main" val="2576517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67408" y="2747963"/>
            <a:ext cx="10657184" cy="13620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Numeros quanto a implantação?</a:t>
            </a:r>
          </a:p>
        </p:txBody>
      </p:sp>
    </p:spTree>
    <p:extLst>
      <p:ext uri="{BB962C8B-B14F-4D97-AF65-F5344CB8AC3E}">
        <p14:creationId xmlns:p14="http://schemas.microsoft.com/office/powerpoint/2010/main" val="271304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5CF6F3D-E273-456E-8659-541B07C378A8}"/>
              </a:ext>
            </a:extLst>
          </p:cNvPr>
          <p:cNvSpPr txBox="1"/>
          <p:nvPr/>
        </p:nvSpPr>
        <p:spPr>
          <a:xfrm flipH="1">
            <a:off x="299356" y="684279"/>
            <a:ext cx="1051316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b="1" dirty="0"/>
              <a:t>MINAS GERAIS</a:t>
            </a:r>
            <a:endParaRPr lang="pt-BR" sz="2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F3AF99-F5A4-4DDA-BAE7-D82754B21A64}"/>
              </a:ext>
            </a:extLst>
          </p:cNvPr>
          <p:cNvSpPr txBox="1"/>
          <p:nvPr/>
        </p:nvSpPr>
        <p:spPr>
          <a:xfrm flipH="1">
            <a:off x="299356" y="1340769"/>
            <a:ext cx="111252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/>
              <a:t>Total  de RPPS &gt; 222</a:t>
            </a:r>
          </a:p>
          <a:p>
            <a:r>
              <a:rPr lang="pt-BR" sz="2800" dirty="0"/>
              <a:t>     </a:t>
            </a:r>
            <a:r>
              <a:rPr lang="pt-BR" sz="2400" dirty="0"/>
              <a:t>1ª Fase &gt; 222 enviaram pelo menos um S-1000  (1ª Fase)</a:t>
            </a:r>
          </a:p>
          <a:p>
            <a:r>
              <a:rPr lang="pt-BR" sz="2400" dirty="0"/>
              <a:t>      2ª Fase &gt; 219 enviaram pelo menos um S-2200, S-2300, S-2400, S-2410.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/>
              <a:t>Total de servidores na 2ª Fase </a:t>
            </a:r>
            <a:r>
              <a:rPr lang="pt-BR" sz="2400" dirty="0"/>
              <a:t>(eventos não periódicos)</a:t>
            </a:r>
          </a:p>
          <a:p>
            <a:r>
              <a:rPr lang="pt-BR" sz="2400" dirty="0"/>
              <a:t>	</a:t>
            </a:r>
            <a:r>
              <a:rPr lang="pt-BR" sz="2800" dirty="0"/>
              <a:t>S-2200 = 69.290 (Cadastro Inicial e vínculos)</a:t>
            </a:r>
          </a:p>
          <a:p>
            <a:r>
              <a:rPr lang="pt-BR" sz="2800" dirty="0"/>
              <a:t>	S-2300 =   1.124 ( Trabalhadores Sem Vínculo)</a:t>
            </a:r>
          </a:p>
          <a:p>
            <a:r>
              <a:rPr lang="pt-BR" sz="2800" dirty="0"/>
              <a:t>	S-2400 =   6.532	(Beneficiários RPPS)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EEA898-719C-4932-A7E3-77D04CF0F79F}"/>
              </a:ext>
            </a:extLst>
          </p:cNvPr>
          <p:cNvSpPr txBox="1"/>
          <p:nvPr/>
        </p:nvSpPr>
        <p:spPr>
          <a:xfrm>
            <a:off x="1127448" y="5085184"/>
            <a:ext cx="10297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/>
              <a:t>Dos 222 Entes todos cumpriram a 1ª Fase e 219 Entes a 2ª Fase.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/>
              <a:t>Não é um dado “bom” porque para a 2ª Fase muitos enviaram somente um servidor até o momento.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582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207568" y="2747963"/>
            <a:ext cx="7128792" cy="1362075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pt-BR" b="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como tirar Dúvidas?</a:t>
            </a:r>
          </a:p>
        </p:txBody>
      </p:sp>
    </p:spTree>
    <p:extLst>
      <p:ext uri="{BB962C8B-B14F-4D97-AF65-F5344CB8AC3E}">
        <p14:creationId xmlns:p14="http://schemas.microsoft.com/office/powerpoint/2010/main" val="61309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AD36F4E-88FF-4036-89BD-F163ECEF7CBE}"/>
              </a:ext>
            </a:extLst>
          </p:cNvPr>
          <p:cNvSpPr/>
          <p:nvPr/>
        </p:nvSpPr>
        <p:spPr>
          <a:xfrm>
            <a:off x="3575720" y="747190"/>
            <a:ext cx="4320480" cy="9468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Canais de Atendimento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 </a:t>
            </a:r>
            <a:r>
              <a:rPr lang="pt-BR" sz="3600" b="1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eSocial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6A39F10-0F98-4A64-AC71-04ADB98C196F}"/>
              </a:ext>
            </a:extLst>
          </p:cNvPr>
          <p:cNvSpPr/>
          <p:nvPr/>
        </p:nvSpPr>
        <p:spPr>
          <a:xfrm>
            <a:off x="6428953" y="2021476"/>
            <a:ext cx="5192351" cy="11521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https://t.me/eSocialOP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4A36839-12E0-404F-BEB6-659C354A3EA6}"/>
              </a:ext>
            </a:extLst>
          </p:cNvPr>
          <p:cNvSpPr/>
          <p:nvPr/>
        </p:nvSpPr>
        <p:spPr>
          <a:xfrm>
            <a:off x="5839354" y="2013585"/>
            <a:ext cx="660871" cy="1160019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10" descr="Smartphone com preenchimento sólido">
            <a:extLst>
              <a:ext uri="{FF2B5EF4-FFF2-40B4-BE49-F238E27FC236}">
                <a16:creationId xmlns:a16="http://schemas.microsoft.com/office/drawing/2014/main" id="{B36FFED4-ABA2-403F-A04A-1BE7604A21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9643" y="2103368"/>
            <a:ext cx="914400" cy="914400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E8A9FBA-4FB3-4001-A6B0-447128ADFDE0}"/>
              </a:ext>
            </a:extLst>
          </p:cNvPr>
          <p:cNvSpPr/>
          <p:nvPr/>
        </p:nvSpPr>
        <p:spPr>
          <a:xfrm>
            <a:off x="6489766" y="3501008"/>
            <a:ext cx="5159281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virtual: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 web conferência 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Terça/Quinta das 14:30 às 17:00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(61)2021-5555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13AA7A1-900F-4ED3-88E1-47BF5FEB2CFA}"/>
              </a:ext>
            </a:extLst>
          </p:cNvPr>
          <p:cNvSpPr/>
          <p:nvPr/>
        </p:nvSpPr>
        <p:spPr>
          <a:xfrm>
            <a:off x="5795694" y="3501008"/>
            <a:ext cx="660871" cy="180020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, Ícone, nome da empresa&#10;&#10;Descrição gerada automaticamente">
            <a:extLst>
              <a:ext uri="{FF2B5EF4-FFF2-40B4-BE49-F238E27FC236}">
                <a16:creationId xmlns:a16="http://schemas.microsoft.com/office/drawing/2014/main" id="{F898B794-FB79-44FF-A7BD-BE616FDE78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55" y="4127221"/>
            <a:ext cx="617210" cy="547774"/>
          </a:xfrm>
          <a:prstGeom prst="rect">
            <a:avLst/>
          </a:prstGeom>
        </p:spPr>
      </p:pic>
      <p:pic>
        <p:nvPicPr>
          <p:cNvPr id="1031" name="Picture 7" descr="C:\Users\LAURA\AppData\Local\Microsoft\Windows\Temporary Internet Files\Content.IE5\ZF9BRG28\webimage-4CCB461D-B8EE-4654-ABCCB5BD3BA9735D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81" y="1844824"/>
            <a:ext cx="4701473" cy="501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1487488" y="2219497"/>
            <a:ext cx="35862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0800 730 0888</a:t>
            </a:r>
          </a:p>
          <a:p>
            <a:pPr algn="ctr"/>
            <a:r>
              <a:rPr lang="pt-BR" sz="2000" dirty="0"/>
              <a:t> </a:t>
            </a:r>
            <a:r>
              <a:rPr lang="pt-BR" sz="2400" b="1" dirty="0"/>
              <a:t>07:00 às 19:00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CC0101-2602-48C2-8CFF-5B4745AFAB51}"/>
              </a:ext>
            </a:extLst>
          </p:cNvPr>
          <p:cNvSpPr txBox="1"/>
          <p:nvPr/>
        </p:nvSpPr>
        <p:spPr>
          <a:xfrm rot="10800000" flipV="1">
            <a:off x="6500225" y="5556812"/>
            <a:ext cx="5148822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	  Portal do eSocial</a:t>
            </a:r>
          </a:p>
          <a:p>
            <a:r>
              <a:rPr lang="pt-BR" sz="2400" b="1" dirty="0"/>
              <a:t>	www.gov.br/esocial</a:t>
            </a:r>
          </a:p>
          <a:p>
            <a:endParaRPr lang="pt-BR" dirty="0"/>
          </a:p>
        </p:txBody>
      </p:sp>
      <p:sp>
        <p:nvSpPr>
          <p:cNvPr id="6" name="Retângulo: Biselado 5">
            <a:extLst>
              <a:ext uri="{FF2B5EF4-FFF2-40B4-BE49-F238E27FC236}">
                <a16:creationId xmlns:a16="http://schemas.microsoft.com/office/drawing/2014/main" id="{648B4693-BF70-4B8F-B342-D194AD06B7A6}"/>
              </a:ext>
            </a:extLst>
          </p:cNvPr>
          <p:cNvSpPr/>
          <p:nvPr/>
        </p:nvSpPr>
        <p:spPr>
          <a:xfrm flipV="1">
            <a:off x="5839354" y="5556811"/>
            <a:ext cx="617211" cy="110799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702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35360" y="1196752"/>
            <a:ext cx="11593288" cy="47525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formal Roman" pitchFamily="66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Ruehl" pitchFamily="34" charset="-79"/>
                <a:cs typeface="FrankRuehl" pitchFamily="34" charset="-79"/>
              </a:rPr>
              <a:t>OBRIGADA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formal Roman" pitchFamily="66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Ruehl" pitchFamily="34" charset="-79"/>
              <a:cs typeface="FrankRuehl" pitchFamily="34" charset="-79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Ruehl" pitchFamily="34" charset="-79"/>
                <a:cs typeface="FrankRuehl" pitchFamily="34" charset="-79"/>
              </a:rPr>
              <a:t>LAURA SCHWERZ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Coordenadora-Geral de Estruturação de Informações Previdenciárias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Subsecretaria dos Regimes Próprios de Previdência Social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Secretaria de Previdência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Ministério de Trabalho e Previdência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sz="2400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BR" sz="2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(61)2021-5555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sz="2000" b="1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sz="2000" b="1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BR" sz="2000" b="1" i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21275</TotalTime>
  <Words>958</Words>
  <Application>Microsoft Office PowerPoint</Application>
  <PresentationFormat>Ecrã Panorâmico</PresentationFormat>
  <Paragraphs>191</Paragraphs>
  <Slides>23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34" baseType="lpstr">
      <vt:lpstr>Amasis MT Pro Black</vt:lpstr>
      <vt:lpstr>Arial</vt:lpstr>
      <vt:lpstr>Arial Black</vt:lpstr>
      <vt:lpstr>Calibri</vt:lpstr>
      <vt:lpstr>FrankRuehl</vt:lpstr>
      <vt:lpstr>Informal Roman</vt:lpstr>
      <vt:lpstr>Open Sans </vt:lpstr>
      <vt:lpstr>Open Sans Extrabold</vt:lpstr>
      <vt:lpstr>Times New Roman</vt:lpstr>
      <vt:lpstr>Wingdings</vt:lpstr>
      <vt:lpstr>1_Tema do Office</vt:lpstr>
      <vt:lpstr>Implantação  eSocial para Órgãos Públicos</vt:lpstr>
      <vt:lpstr>eSocial?</vt:lpstr>
      <vt:lpstr>BASE NORMATIVA eSocial para Órgãos Públicos</vt:lpstr>
      <vt:lpstr>Apresentação do PowerPoint</vt:lpstr>
      <vt:lpstr>Apresentação do PowerPoint</vt:lpstr>
      <vt:lpstr>Apresentação do PowerPoint</vt:lpstr>
      <vt:lpstr>Apresentação do PowerPoint</vt:lpstr>
      <vt:lpstr>Ganhos após implantação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Qualificação CADASTRAL</vt:lpstr>
      <vt:lpstr>Apresentação do PowerPoint</vt:lpstr>
      <vt:lpstr>Apresentação do PowerPoint</vt:lpstr>
      <vt:lpstr>STATUS DO CRONOGRAMA DE IMPLANTAÇÃO do eSOCIAL </vt:lpstr>
      <vt:lpstr>Apresentação do PowerPoint</vt:lpstr>
      <vt:lpstr>Numeros quanto a implantação?</vt:lpstr>
      <vt:lpstr>Apresentação do PowerPoint</vt:lpstr>
      <vt:lpstr>como tirar Dúvidas?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Laura Schwerz - SPREV</cp:lastModifiedBy>
  <cp:revision>981</cp:revision>
  <cp:lastPrinted>2017-08-23T21:50:06Z</cp:lastPrinted>
  <dcterms:created xsi:type="dcterms:W3CDTF">2016-02-12T16:57:42Z</dcterms:created>
  <dcterms:modified xsi:type="dcterms:W3CDTF">2022-04-06T17:06:36Z</dcterms:modified>
</cp:coreProperties>
</file>