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398" r:id="rId2"/>
    <p:sldId id="429" r:id="rId3"/>
    <p:sldId id="1280" r:id="rId4"/>
    <p:sldId id="1290" r:id="rId5"/>
    <p:sldId id="1288" r:id="rId6"/>
    <p:sldId id="1287" r:id="rId7"/>
    <p:sldId id="1283" r:id="rId8"/>
    <p:sldId id="1291" r:id="rId9"/>
    <p:sldId id="1286" r:id="rId10"/>
    <p:sldId id="1285" r:id="rId11"/>
    <p:sldId id="1292" r:id="rId12"/>
    <p:sldId id="1293" r:id="rId13"/>
    <p:sldId id="1294" r:id="rId14"/>
    <p:sldId id="1295" r:id="rId15"/>
    <p:sldId id="1282" r:id="rId16"/>
    <p:sldId id="1296" r:id="rId17"/>
    <p:sldId id="1297" r:id="rId18"/>
    <p:sldId id="1298" r:id="rId19"/>
    <p:sldId id="1299" r:id="rId20"/>
    <p:sldId id="1300" r:id="rId21"/>
    <p:sldId id="1301" r:id="rId22"/>
    <p:sldId id="1302" r:id="rId23"/>
    <p:sldId id="1303" r:id="rId24"/>
    <p:sldId id="1304" r:id="rId25"/>
    <p:sldId id="1305" r:id="rId26"/>
    <p:sldId id="402" r:id="rId2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44" userDrawn="1">
          <p15:clr>
            <a:srgbClr val="A4A3A4"/>
          </p15:clr>
        </p15:guide>
        <p15:guide id="2" orient="horz" pos="16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ais Riether Vizioli" initials="TRV" lastIdx="1" clrIdx="0">
    <p:extLst>
      <p:ext uri="{19B8F6BF-5375-455C-9EA6-DF929625EA0E}">
        <p15:presenceInfo xmlns:p15="http://schemas.microsoft.com/office/powerpoint/2012/main" userId="Thais Riether Viziol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52E"/>
    <a:srgbClr val="144A42"/>
    <a:srgbClr val="00A1E2"/>
    <a:srgbClr val="F6F6F6"/>
    <a:srgbClr val="FFFFFF"/>
    <a:srgbClr val="124839"/>
    <a:srgbClr val="000836"/>
    <a:srgbClr val="021B4E"/>
    <a:srgbClr val="000066"/>
    <a:srgbClr val="22173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44"/>
    <p:restoredTop sz="93324" autoAdjust="0"/>
  </p:normalViewPr>
  <p:slideViewPr>
    <p:cSldViewPr snapToGrid="0" snapToObjects="1">
      <p:cViewPr varScale="1">
        <p:scale>
          <a:sx n="102" d="100"/>
          <a:sy n="102" d="100"/>
        </p:scale>
        <p:origin x="558" y="102"/>
      </p:cViewPr>
      <p:guideLst>
        <p:guide pos="544"/>
        <p:guide orient="horz" pos="1620"/>
      </p:guideLst>
    </p:cSldViewPr>
  </p:slid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D7163E-72BD-40C6-9DA5-903ACF758782}" type="doc">
      <dgm:prSet loTypeId="urn:microsoft.com/office/officeart/2005/8/layout/venn3" loCatId="relationship" qsTypeId="urn:microsoft.com/office/officeart/2005/8/quickstyle/simple2" qsCatId="simple" csTypeId="urn:microsoft.com/office/officeart/2005/8/colors/accent1_2" csCatId="accent1" phldr="1"/>
      <dgm:spPr/>
    </dgm:pt>
    <dgm:pt modelId="{757E8A8B-147A-4EA0-B47E-449F2946A2C6}">
      <dgm:prSet phldrT="[Texto]"/>
      <dgm:spPr/>
      <dgm:t>
        <a:bodyPr/>
        <a:lstStyle/>
        <a:p>
          <a:r>
            <a:rPr lang="pt-BR" b="1" dirty="0" smtClean="0">
              <a:effectLst>
                <a:outerShdw blurRad="38100" dist="38100" dir="2700000" algn="tl">
                  <a:srgbClr val="000000">
                    <a:alpha val="43137"/>
                  </a:srgbClr>
                </a:outerShdw>
              </a:effectLst>
            </a:rPr>
            <a:t>Conselho Deliberativo</a:t>
          </a:r>
          <a:endParaRPr lang="pt-BR" b="1" dirty="0">
            <a:effectLst>
              <a:outerShdw blurRad="38100" dist="38100" dir="2700000" algn="tl">
                <a:srgbClr val="000000">
                  <a:alpha val="43137"/>
                </a:srgbClr>
              </a:outerShdw>
            </a:effectLst>
          </a:endParaRPr>
        </a:p>
      </dgm:t>
    </dgm:pt>
    <dgm:pt modelId="{0E139A19-7861-4A16-A59B-E4D3E8315D55}" type="parTrans" cxnId="{12E89425-EB47-484E-8E67-773CC0B0ECA9}">
      <dgm:prSet/>
      <dgm:spPr/>
      <dgm:t>
        <a:bodyPr/>
        <a:lstStyle/>
        <a:p>
          <a:endParaRPr lang="pt-BR"/>
        </a:p>
      </dgm:t>
    </dgm:pt>
    <dgm:pt modelId="{B2FEEAF6-2F5C-4BD9-9E48-0D0E578EE4C6}" type="sibTrans" cxnId="{12E89425-EB47-484E-8E67-773CC0B0ECA9}">
      <dgm:prSet/>
      <dgm:spPr/>
      <dgm:t>
        <a:bodyPr/>
        <a:lstStyle/>
        <a:p>
          <a:endParaRPr lang="pt-BR"/>
        </a:p>
      </dgm:t>
    </dgm:pt>
    <dgm:pt modelId="{471F7452-8F03-4CB8-8C2B-2A07E740DAA7}">
      <dgm:prSet phldrT="[Texto]"/>
      <dgm:spPr/>
      <dgm:t>
        <a:bodyPr/>
        <a:lstStyle/>
        <a:p>
          <a:r>
            <a:rPr lang="pt-BR" b="1" dirty="0" smtClean="0">
              <a:effectLst>
                <a:outerShdw blurRad="38100" dist="38100" dir="2700000" algn="tl">
                  <a:srgbClr val="000000">
                    <a:alpha val="43137"/>
                  </a:srgbClr>
                </a:outerShdw>
              </a:effectLst>
            </a:rPr>
            <a:t>Conselho Fiscal</a:t>
          </a:r>
          <a:endParaRPr lang="pt-BR" b="1" dirty="0">
            <a:effectLst>
              <a:outerShdw blurRad="38100" dist="38100" dir="2700000" algn="tl">
                <a:srgbClr val="000000">
                  <a:alpha val="43137"/>
                </a:srgbClr>
              </a:outerShdw>
            </a:effectLst>
          </a:endParaRPr>
        </a:p>
      </dgm:t>
    </dgm:pt>
    <dgm:pt modelId="{058C5971-37A3-43DD-A380-393BE831D801}" type="parTrans" cxnId="{966E400A-464A-48F0-AE7A-582AA1F88BC4}">
      <dgm:prSet/>
      <dgm:spPr/>
      <dgm:t>
        <a:bodyPr/>
        <a:lstStyle/>
        <a:p>
          <a:endParaRPr lang="pt-BR"/>
        </a:p>
      </dgm:t>
    </dgm:pt>
    <dgm:pt modelId="{AD3DF609-B2D2-4BE9-8B45-A9C98E3C3596}" type="sibTrans" cxnId="{966E400A-464A-48F0-AE7A-582AA1F88BC4}">
      <dgm:prSet/>
      <dgm:spPr/>
      <dgm:t>
        <a:bodyPr/>
        <a:lstStyle/>
        <a:p>
          <a:endParaRPr lang="pt-BR"/>
        </a:p>
      </dgm:t>
    </dgm:pt>
    <dgm:pt modelId="{7B8110D3-D020-4D8E-ABB8-E4EBF4D7DFB4}">
      <dgm:prSet phldrT="[Texto]"/>
      <dgm:spPr/>
      <dgm:t>
        <a:bodyPr/>
        <a:lstStyle/>
        <a:p>
          <a:r>
            <a:rPr lang="pt-BR" b="1" dirty="0" smtClean="0">
              <a:effectLst/>
            </a:rPr>
            <a:t>Diretoria Executiva</a:t>
          </a:r>
          <a:endParaRPr lang="pt-BR" b="1" dirty="0">
            <a:effectLst/>
          </a:endParaRPr>
        </a:p>
      </dgm:t>
    </dgm:pt>
    <dgm:pt modelId="{7BAEBC67-89BE-4CF8-BFD0-1D5CEA9C4E36}" type="parTrans" cxnId="{187195F5-B110-48D7-A153-03D08AA2523B}">
      <dgm:prSet/>
      <dgm:spPr/>
      <dgm:t>
        <a:bodyPr/>
        <a:lstStyle/>
        <a:p>
          <a:endParaRPr lang="pt-BR"/>
        </a:p>
      </dgm:t>
    </dgm:pt>
    <dgm:pt modelId="{D646795D-5894-4C24-A787-B725A495CE73}" type="sibTrans" cxnId="{187195F5-B110-48D7-A153-03D08AA2523B}">
      <dgm:prSet/>
      <dgm:spPr/>
      <dgm:t>
        <a:bodyPr/>
        <a:lstStyle/>
        <a:p>
          <a:endParaRPr lang="pt-BR"/>
        </a:p>
      </dgm:t>
    </dgm:pt>
    <dgm:pt modelId="{02F12EF3-5A17-4712-AB73-E1C3BE5BC0C3}">
      <dgm:prSet phldrT="[Texto]"/>
      <dgm:spPr/>
      <dgm:t>
        <a:bodyPr/>
        <a:lstStyle/>
        <a:p>
          <a:r>
            <a:rPr lang="pt-BR" b="1" dirty="0" smtClean="0">
              <a:effectLst>
                <a:outerShdw blurRad="38100" dist="38100" dir="2700000" algn="tl">
                  <a:srgbClr val="000000">
                    <a:alpha val="43137"/>
                  </a:srgbClr>
                </a:outerShdw>
              </a:effectLst>
            </a:rPr>
            <a:t>Comitê de Investimentos</a:t>
          </a:r>
          <a:endParaRPr lang="pt-BR" b="1" dirty="0">
            <a:effectLst>
              <a:outerShdw blurRad="38100" dist="38100" dir="2700000" algn="tl">
                <a:srgbClr val="000000">
                  <a:alpha val="43137"/>
                </a:srgbClr>
              </a:outerShdw>
            </a:effectLst>
          </a:endParaRPr>
        </a:p>
      </dgm:t>
    </dgm:pt>
    <dgm:pt modelId="{5973AA2A-7B2E-4D68-B2B2-05505B47A83F}" type="parTrans" cxnId="{8CAD95F2-ACEA-44E8-83F6-12F4DCCE2C76}">
      <dgm:prSet/>
      <dgm:spPr/>
      <dgm:t>
        <a:bodyPr/>
        <a:lstStyle/>
        <a:p>
          <a:endParaRPr lang="pt-BR"/>
        </a:p>
      </dgm:t>
    </dgm:pt>
    <dgm:pt modelId="{0C018511-76D9-4202-B7EB-BFF1FA620C9E}" type="sibTrans" cxnId="{8CAD95F2-ACEA-44E8-83F6-12F4DCCE2C76}">
      <dgm:prSet/>
      <dgm:spPr/>
      <dgm:t>
        <a:bodyPr/>
        <a:lstStyle/>
        <a:p>
          <a:endParaRPr lang="pt-BR"/>
        </a:p>
      </dgm:t>
    </dgm:pt>
    <dgm:pt modelId="{B9933D6A-2CC5-497A-BA6B-CFF0474F8FF0}" type="pres">
      <dgm:prSet presAssocID="{F5D7163E-72BD-40C6-9DA5-903ACF758782}" presName="Name0" presStyleCnt="0">
        <dgm:presLayoutVars>
          <dgm:dir/>
          <dgm:resizeHandles val="exact"/>
        </dgm:presLayoutVars>
      </dgm:prSet>
      <dgm:spPr/>
    </dgm:pt>
    <dgm:pt modelId="{C5310E1E-C021-4F03-B794-AFF049EBB631}" type="pres">
      <dgm:prSet presAssocID="{757E8A8B-147A-4EA0-B47E-449F2946A2C6}" presName="Name5" presStyleLbl="vennNode1" presStyleIdx="0" presStyleCnt="4">
        <dgm:presLayoutVars>
          <dgm:bulletEnabled val="1"/>
        </dgm:presLayoutVars>
      </dgm:prSet>
      <dgm:spPr/>
      <dgm:t>
        <a:bodyPr/>
        <a:lstStyle/>
        <a:p>
          <a:endParaRPr lang="pt-BR"/>
        </a:p>
      </dgm:t>
    </dgm:pt>
    <dgm:pt modelId="{EEB0A6DC-96B5-4BA9-B78A-2C7F87BB12BC}" type="pres">
      <dgm:prSet presAssocID="{B2FEEAF6-2F5C-4BD9-9E48-0D0E578EE4C6}" presName="space" presStyleCnt="0"/>
      <dgm:spPr/>
    </dgm:pt>
    <dgm:pt modelId="{C66F6118-B122-4375-9CE5-598E0C3896BB}" type="pres">
      <dgm:prSet presAssocID="{471F7452-8F03-4CB8-8C2B-2A07E740DAA7}" presName="Name5" presStyleLbl="vennNode1" presStyleIdx="1" presStyleCnt="4">
        <dgm:presLayoutVars>
          <dgm:bulletEnabled val="1"/>
        </dgm:presLayoutVars>
      </dgm:prSet>
      <dgm:spPr/>
      <dgm:t>
        <a:bodyPr/>
        <a:lstStyle/>
        <a:p>
          <a:endParaRPr lang="pt-BR"/>
        </a:p>
      </dgm:t>
    </dgm:pt>
    <dgm:pt modelId="{C745FE83-FCB9-43DB-BD65-0871FA3F69E1}" type="pres">
      <dgm:prSet presAssocID="{AD3DF609-B2D2-4BE9-8B45-A9C98E3C3596}" presName="space" presStyleCnt="0"/>
      <dgm:spPr/>
    </dgm:pt>
    <dgm:pt modelId="{C12B7295-6D39-4554-B5B4-5139551F613C}" type="pres">
      <dgm:prSet presAssocID="{7B8110D3-D020-4D8E-ABB8-E4EBF4D7DFB4}" presName="Name5" presStyleLbl="vennNode1" presStyleIdx="2" presStyleCnt="4">
        <dgm:presLayoutVars>
          <dgm:bulletEnabled val="1"/>
        </dgm:presLayoutVars>
      </dgm:prSet>
      <dgm:spPr/>
      <dgm:t>
        <a:bodyPr/>
        <a:lstStyle/>
        <a:p>
          <a:endParaRPr lang="pt-BR"/>
        </a:p>
      </dgm:t>
    </dgm:pt>
    <dgm:pt modelId="{E5CE04B8-BC0F-4308-B5F3-6E9B892C5D81}" type="pres">
      <dgm:prSet presAssocID="{D646795D-5894-4C24-A787-B725A495CE73}" presName="space" presStyleCnt="0"/>
      <dgm:spPr/>
    </dgm:pt>
    <dgm:pt modelId="{26FF1EF1-6D03-4B12-A469-5B60CF210F37}" type="pres">
      <dgm:prSet presAssocID="{02F12EF3-5A17-4712-AB73-E1C3BE5BC0C3}" presName="Name5" presStyleLbl="vennNode1" presStyleIdx="3" presStyleCnt="4">
        <dgm:presLayoutVars>
          <dgm:bulletEnabled val="1"/>
        </dgm:presLayoutVars>
      </dgm:prSet>
      <dgm:spPr/>
      <dgm:t>
        <a:bodyPr/>
        <a:lstStyle/>
        <a:p>
          <a:endParaRPr lang="pt-BR"/>
        </a:p>
      </dgm:t>
    </dgm:pt>
  </dgm:ptLst>
  <dgm:cxnLst>
    <dgm:cxn modelId="{EF8DE304-CE4F-49E2-8B05-DCE93A9A0C61}" type="presOf" srcId="{02F12EF3-5A17-4712-AB73-E1C3BE5BC0C3}" destId="{26FF1EF1-6D03-4B12-A469-5B60CF210F37}" srcOrd="0" destOrd="0" presId="urn:microsoft.com/office/officeart/2005/8/layout/venn3"/>
    <dgm:cxn modelId="{12E89425-EB47-484E-8E67-773CC0B0ECA9}" srcId="{F5D7163E-72BD-40C6-9DA5-903ACF758782}" destId="{757E8A8B-147A-4EA0-B47E-449F2946A2C6}" srcOrd="0" destOrd="0" parTransId="{0E139A19-7861-4A16-A59B-E4D3E8315D55}" sibTransId="{B2FEEAF6-2F5C-4BD9-9E48-0D0E578EE4C6}"/>
    <dgm:cxn modelId="{8A979EE1-1026-4519-A94E-0315AC84811D}" type="presOf" srcId="{757E8A8B-147A-4EA0-B47E-449F2946A2C6}" destId="{C5310E1E-C021-4F03-B794-AFF049EBB631}" srcOrd="0" destOrd="0" presId="urn:microsoft.com/office/officeart/2005/8/layout/venn3"/>
    <dgm:cxn modelId="{966E400A-464A-48F0-AE7A-582AA1F88BC4}" srcId="{F5D7163E-72BD-40C6-9DA5-903ACF758782}" destId="{471F7452-8F03-4CB8-8C2B-2A07E740DAA7}" srcOrd="1" destOrd="0" parTransId="{058C5971-37A3-43DD-A380-393BE831D801}" sibTransId="{AD3DF609-B2D2-4BE9-8B45-A9C98E3C3596}"/>
    <dgm:cxn modelId="{8CAD95F2-ACEA-44E8-83F6-12F4DCCE2C76}" srcId="{F5D7163E-72BD-40C6-9DA5-903ACF758782}" destId="{02F12EF3-5A17-4712-AB73-E1C3BE5BC0C3}" srcOrd="3" destOrd="0" parTransId="{5973AA2A-7B2E-4D68-B2B2-05505B47A83F}" sibTransId="{0C018511-76D9-4202-B7EB-BFF1FA620C9E}"/>
    <dgm:cxn modelId="{187195F5-B110-48D7-A153-03D08AA2523B}" srcId="{F5D7163E-72BD-40C6-9DA5-903ACF758782}" destId="{7B8110D3-D020-4D8E-ABB8-E4EBF4D7DFB4}" srcOrd="2" destOrd="0" parTransId="{7BAEBC67-89BE-4CF8-BFD0-1D5CEA9C4E36}" sibTransId="{D646795D-5894-4C24-A787-B725A495CE73}"/>
    <dgm:cxn modelId="{BE67DD7C-375F-4FF5-965D-A617BDA82F92}" type="presOf" srcId="{471F7452-8F03-4CB8-8C2B-2A07E740DAA7}" destId="{C66F6118-B122-4375-9CE5-598E0C3896BB}" srcOrd="0" destOrd="0" presId="urn:microsoft.com/office/officeart/2005/8/layout/venn3"/>
    <dgm:cxn modelId="{821A2F52-6536-420A-985D-CEFDCB1FEE63}" type="presOf" srcId="{F5D7163E-72BD-40C6-9DA5-903ACF758782}" destId="{B9933D6A-2CC5-497A-BA6B-CFF0474F8FF0}" srcOrd="0" destOrd="0" presId="urn:microsoft.com/office/officeart/2005/8/layout/venn3"/>
    <dgm:cxn modelId="{79125B58-9101-488C-A553-2108688F9D00}" type="presOf" srcId="{7B8110D3-D020-4D8E-ABB8-E4EBF4D7DFB4}" destId="{C12B7295-6D39-4554-B5B4-5139551F613C}" srcOrd="0" destOrd="0" presId="urn:microsoft.com/office/officeart/2005/8/layout/venn3"/>
    <dgm:cxn modelId="{12DF0E81-D4EC-4B42-B402-404AB56E994B}" type="presParOf" srcId="{B9933D6A-2CC5-497A-BA6B-CFF0474F8FF0}" destId="{C5310E1E-C021-4F03-B794-AFF049EBB631}" srcOrd="0" destOrd="0" presId="urn:microsoft.com/office/officeart/2005/8/layout/venn3"/>
    <dgm:cxn modelId="{3E4948E1-28C1-4C6E-B00C-670C2C6DE393}" type="presParOf" srcId="{B9933D6A-2CC5-497A-BA6B-CFF0474F8FF0}" destId="{EEB0A6DC-96B5-4BA9-B78A-2C7F87BB12BC}" srcOrd="1" destOrd="0" presId="urn:microsoft.com/office/officeart/2005/8/layout/venn3"/>
    <dgm:cxn modelId="{E725A930-ECFE-4EE8-870D-65C02E0B9243}" type="presParOf" srcId="{B9933D6A-2CC5-497A-BA6B-CFF0474F8FF0}" destId="{C66F6118-B122-4375-9CE5-598E0C3896BB}" srcOrd="2" destOrd="0" presId="urn:microsoft.com/office/officeart/2005/8/layout/venn3"/>
    <dgm:cxn modelId="{F2F7FA19-7D54-449A-98AB-A0E89D4B4899}" type="presParOf" srcId="{B9933D6A-2CC5-497A-BA6B-CFF0474F8FF0}" destId="{C745FE83-FCB9-43DB-BD65-0871FA3F69E1}" srcOrd="3" destOrd="0" presId="urn:microsoft.com/office/officeart/2005/8/layout/venn3"/>
    <dgm:cxn modelId="{4030B93D-EF59-4207-B684-AECEA203BFEB}" type="presParOf" srcId="{B9933D6A-2CC5-497A-BA6B-CFF0474F8FF0}" destId="{C12B7295-6D39-4554-B5B4-5139551F613C}" srcOrd="4" destOrd="0" presId="urn:microsoft.com/office/officeart/2005/8/layout/venn3"/>
    <dgm:cxn modelId="{79D6D5BF-51BC-4CAD-B64E-CBA0656F2979}" type="presParOf" srcId="{B9933D6A-2CC5-497A-BA6B-CFF0474F8FF0}" destId="{E5CE04B8-BC0F-4308-B5F3-6E9B892C5D81}" srcOrd="5" destOrd="0" presId="urn:microsoft.com/office/officeart/2005/8/layout/venn3"/>
    <dgm:cxn modelId="{CFC11A1D-CA36-48B3-9DA5-54F9975C4394}" type="presParOf" srcId="{B9933D6A-2CC5-497A-BA6B-CFF0474F8FF0}" destId="{26FF1EF1-6D03-4B12-A469-5B60CF210F37}" srcOrd="6" destOrd="0" presId="urn:microsoft.com/office/officeart/2005/8/layout/venn3"/>
  </dgm:cxnLst>
  <dgm:bg>
    <a:effectLst>
      <a:outerShdw blurRad="50800" dist="38100" dir="18900000" algn="bl" rotWithShape="0">
        <a:prstClr val="black">
          <a:alpha val="40000"/>
        </a:prstClr>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857E44-7693-4813-A26D-5F41D4F5A711}" type="doc">
      <dgm:prSet loTypeId="urn:microsoft.com/office/officeart/2008/layout/AlternatingHexagons" loCatId="list" qsTypeId="urn:microsoft.com/office/officeart/2005/8/quickstyle/simple2" qsCatId="simple" csTypeId="urn:microsoft.com/office/officeart/2005/8/colors/accent0_2" csCatId="mainScheme" phldr="1"/>
      <dgm:spPr/>
      <dgm:t>
        <a:bodyPr/>
        <a:lstStyle/>
        <a:p>
          <a:endParaRPr lang="pt-BR"/>
        </a:p>
      </dgm:t>
    </dgm:pt>
    <dgm:pt modelId="{B9BC5CE9-6B88-48B8-B431-7ACBB1E1DE01}">
      <dgm:prSet phldrT="[Texto]" custT="1"/>
      <dgm:spPr/>
      <dgm:t>
        <a:bodyPr/>
        <a:lstStyle/>
        <a:p>
          <a:r>
            <a:rPr lang="pt-BR" sz="1100" b="1" dirty="0" smtClean="0">
              <a:effectLst>
                <a:outerShdw blurRad="38100" dist="38100" dir="2700000" algn="tl">
                  <a:srgbClr val="000000">
                    <a:alpha val="43137"/>
                  </a:srgbClr>
                </a:outerShdw>
              </a:effectLst>
            </a:rPr>
            <a:t>Estratégia de Alocação</a:t>
          </a:r>
          <a:endParaRPr lang="pt-BR" sz="1100" b="1" dirty="0">
            <a:effectLst>
              <a:outerShdw blurRad="38100" dist="38100" dir="2700000" algn="tl">
                <a:srgbClr val="000000">
                  <a:alpha val="43137"/>
                </a:srgbClr>
              </a:outerShdw>
            </a:effectLst>
          </a:endParaRPr>
        </a:p>
      </dgm:t>
    </dgm:pt>
    <dgm:pt modelId="{E5822B7B-46E6-48FC-AD11-9CF5FAD40F99}" type="parTrans" cxnId="{80192E51-0776-4A17-803F-1D2D5073BEF8}">
      <dgm:prSet/>
      <dgm:spPr/>
      <dgm:t>
        <a:bodyPr/>
        <a:lstStyle/>
        <a:p>
          <a:endParaRPr lang="pt-BR"/>
        </a:p>
      </dgm:t>
    </dgm:pt>
    <dgm:pt modelId="{B4ADDBE8-B694-4CA5-A21A-B414EB6268B5}" type="sibTrans" cxnId="{80192E51-0776-4A17-803F-1D2D5073BEF8}">
      <dgm:prSet custT="1"/>
      <dgm:spPr>
        <a:ln>
          <a:solidFill>
            <a:schemeClr val="accent3"/>
          </a:solidFill>
        </a:ln>
      </dgm:spPr>
      <dgm:t>
        <a:bodyPr/>
        <a:lstStyle/>
        <a:p>
          <a:r>
            <a:rPr lang="pt-BR" sz="1200" b="1" dirty="0" smtClean="0">
              <a:effectLst>
                <a:outerShdw blurRad="38100" dist="38100" dir="2700000" algn="tl">
                  <a:srgbClr val="000000">
                    <a:alpha val="43137"/>
                  </a:srgbClr>
                </a:outerShdw>
              </a:effectLst>
            </a:rPr>
            <a:t>Modelo de Gestão do RPPS </a:t>
          </a:r>
          <a:endParaRPr lang="pt-BR" sz="1200" b="1" dirty="0">
            <a:effectLst>
              <a:outerShdw blurRad="38100" dist="38100" dir="2700000" algn="tl">
                <a:srgbClr val="000000">
                  <a:alpha val="43137"/>
                </a:srgbClr>
              </a:outerShdw>
            </a:effectLst>
          </a:endParaRPr>
        </a:p>
      </dgm:t>
    </dgm:pt>
    <dgm:pt modelId="{A0A732EA-171F-4435-B9B0-EDC059315201}">
      <dgm:prSet phldrT="[Texto]" custT="1"/>
      <dgm:spPr/>
      <dgm:t>
        <a:bodyPr/>
        <a:lstStyle/>
        <a:p>
          <a:r>
            <a:rPr lang="pt-BR" sz="850" b="1" dirty="0" smtClean="0">
              <a:effectLst>
                <a:outerShdw blurRad="38100" dist="38100" dir="2700000" algn="tl">
                  <a:srgbClr val="000000">
                    <a:alpha val="43137"/>
                  </a:srgbClr>
                </a:outerShdw>
              </a:effectLst>
            </a:rPr>
            <a:t>Parâmetro de rentabilidade perseguido (compatibilidade com o perfil das obrigações)</a:t>
          </a:r>
          <a:endParaRPr lang="pt-BR" sz="850" b="1" dirty="0">
            <a:effectLst>
              <a:outerShdw blurRad="38100" dist="38100" dir="2700000" algn="tl">
                <a:srgbClr val="000000">
                  <a:alpha val="43137"/>
                </a:srgbClr>
              </a:outerShdw>
            </a:effectLst>
          </a:endParaRPr>
        </a:p>
      </dgm:t>
    </dgm:pt>
    <dgm:pt modelId="{18D54061-61E4-4B21-AF85-FC831963364C}" type="parTrans" cxnId="{E77DCF85-3194-46F3-88BD-CF6260BEBD5C}">
      <dgm:prSet/>
      <dgm:spPr/>
      <dgm:t>
        <a:bodyPr/>
        <a:lstStyle/>
        <a:p>
          <a:endParaRPr lang="pt-BR"/>
        </a:p>
      </dgm:t>
    </dgm:pt>
    <dgm:pt modelId="{4AF0AAFF-FDD6-4F96-B0C6-F6D9055EE797}" type="sibTrans" cxnId="{E77DCF85-3194-46F3-88BD-CF6260BEBD5C}">
      <dgm:prSet/>
      <dgm:spPr>
        <a:ln>
          <a:solidFill>
            <a:schemeClr val="accent3"/>
          </a:solidFill>
        </a:ln>
      </dgm:spPr>
      <dgm:t>
        <a:bodyPr/>
        <a:lstStyle/>
        <a:p>
          <a:r>
            <a:rPr lang="pt-BR" b="1" dirty="0" smtClean="0">
              <a:effectLst>
                <a:outerShdw blurRad="38100" dist="38100" dir="2700000" algn="tl">
                  <a:srgbClr val="000000">
                    <a:alpha val="43137"/>
                  </a:srgbClr>
                </a:outerShdw>
              </a:effectLst>
            </a:rPr>
            <a:t>Metodologia e critérios para análise prévia dos riscos + diretrizes para controle e monitoramento</a:t>
          </a:r>
          <a:endParaRPr lang="pt-BR" b="1" dirty="0">
            <a:effectLst>
              <a:outerShdw blurRad="38100" dist="38100" dir="2700000" algn="tl">
                <a:srgbClr val="000000">
                  <a:alpha val="43137"/>
                </a:srgbClr>
              </a:outerShdw>
            </a:effectLst>
          </a:endParaRPr>
        </a:p>
      </dgm:t>
    </dgm:pt>
    <dgm:pt modelId="{8C8A23E8-C714-4E24-A998-AE4599926879}">
      <dgm:prSet phldrT="[Texto]"/>
      <dgm:spPr/>
      <dgm:t>
        <a:bodyPr/>
        <a:lstStyle/>
        <a:p>
          <a:r>
            <a:rPr lang="pt-BR" b="1" dirty="0" smtClean="0">
              <a:effectLst>
                <a:outerShdw blurRad="38100" dist="38100" dir="2700000" algn="tl">
                  <a:srgbClr val="000000">
                    <a:alpha val="43137"/>
                  </a:srgbClr>
                </a:outerShdw>
              </a:effectLst>
            </a:rPr>
            <a:t>Plano de Contingência</a:t>
          </a:r>
          <a:endParaRPr lang="pt-BR" b="1" dirty="0">
            <a:effectLst>
              <a:outerShdw blurRad="38100" dist="38100" dir="2700000" algn="tl">
                <a:srgbClr val="000000">
                  <a:alpha val="43137"/>
                </a:srgbClr>
              </a:outerShdw>
            </a:effectLst>
          </a:endParaRPr>
        </a:p>
      </dgm:t>
    </dgm:pt>
    <dgm:pt modelId="{06F1186A-76CA-4B25-BE81-97341AE0A9F0}" type="parTrans" cxnId="{77DC6BF6-4C79-4677-A680-E3E514E754ED}">
      <dgm:prSet/>
      <dgm:spPr/>
      <dgm:t>
        <a:bodyPr/>
        <a:lstStyle/>
        <a:p>
          <a:endParaRPr lang="pt-BR"/>
        </a:p>
      </dgm:t>
    </dgm:pt>
    <dgm:pt modelId="{B02C1BE4-939E-4BFE-AB1C-CCAB372EEF08}" type="sibTrans" cxnId="{77DC6BF6-4C79-4677-A680-E3E514E754ED}">
      <dgm:prSet custT="1"/>
      <dgm:spPr>
        <a:ln>
          <a:solidFill>
            <a:schemeClr val="accent3"/>
          </a:solidFill>
        </a:ln>
      </dgm:spPr>
      <dgm:t>
        <a:bodyPr/>
        <a:lstStyle/>
        <a:p>
          <a:r>
            <a:rPr lang="pt-BR" sz="800" b="1" dirty="0" smtClean="0">
              <a:effectLst>
                <a:outerShdw blurRad="38100" dist="38100" dir="2700000" algn="tl">
                  <a:srgbClr val="000000">
                    <a:alpha val="43137"/>
                  </a:srgbClr>
                </a:outerShdw>
              </a:effectLst>
            </a:rPr>
            <a:t>Metodologia e critérios para avaliação e acompanhamento do retorno esperado</a:t>
          </a:r>
          <a:endParaRPr lang="pt-BR" sz="800" dirty="0"/>
        </a:p>
      </dgm:t>
    </dgm:pt>
    <dgm:pt modelId="{6E6F6546-D6B9-4270-90D2-0B62D8B75625}" type="pres">
      <dgm:prSet presAssocID="{C0857E44-7693-4813-A26D-5F41D4F5A711}" presName="Name0" presStyleCnt="0">
        <dgm:presLayoutVars>
          <dgm:chMax/>
          <dgm:chPref/>
          <dgm:dir/>
          <dgm:animLvl val="lvl"/>
        </dgm:presLayoutVars>
      </dgm:prSet>
      <dgm:spPr/>
      <dgm:t>
        <a:bodyPr/>
        <a:lstStyle/>
        <a:p>
          <a:endParaRPr lang="pt-BR"/>
        </a:p>
      </dgm:t>
    </dgm:pt>
    <dgm:pt modelId="{118AE142-C0E5-45BA-A567-FFAB5D445B04}" type="pres">
      <dgm:prSet presAssocID="{B9BC5CE9-6B88-48B8-B431-7ACBB1E1DE01}" presName="composite" presStyleCnt="0"/>
      <dgm:spPr/>
      <dgm:t>
        <a:bodyPr/>
        <a:lstStyle/>
        <a:p>
          <a:endParaRPr lang="pt-BR"/>
        </a:p>
      </dgm:t>
    </dgm:pt>
    <dgm:pt modelId="{7F60303A-7E88-485D-9799-BCBDAAB0700C}" type="pres">
      <dgm:prSet presAssocID="{B9BC5CE9-6B88-48B8-B431-7ACBB1E1DE01}" presName="Parent1" presStyleLbl="node1" presStyleIdx="0" presStyleCnt="6">
        <dgm:presLayoutVars>
          <dgm:chMax val="1"/>
          <dgm:chPref val="1"/>
          <dgm:bulletEnabled val="1"/>
        </dgm:presLayoutVars>
      </dgm:prSet>
      <dgm:spPr/>
      <dgm:t>
        <a:bodyPr/>
        <a:lstStyle/>
        <a:p>
          <a:endParaRPr lang="pt-BR"/>
        </a:p>
      </dgm:t>
    </dgm:pt>
    <dgm:pt modelId="{124F9480-E52E-4CF5-8F1B-910AD0C68D78}" type="pres">
      <dgm:prSet presAssocID="{B9BC5CE9-6B88-48B8-B431-7ACBB1E1DE01}" presName="Childtext1" presStyleLbl="revTx" presStyleIdx="0" presStyleCnt="3">
        <dgm:presLayoutVars>
          <dgm:chMax val="0"/>
          <dgm:chPref val="0"/>
          <dgm:bulletEnabled val="1"/>
        </dgm:presLayoutVars>
      </dgm:prSet>
      <dgm:spPr/>
      <dgm:t>
        <a:bodyPr/>
        <a:lstStyle/>
        <a:p>
          <a:endParaRPr lang="pt-BR"/>
        </a:p>
      </dgm:t>
    </dgm:pt>
    <dgm:pt modelId="{681D8208-4496-4547-A695-3AB96A18F8D2}" type="pres">
      <dgm:prSet presAssocID="{B9BC5CE9-6B88-48B8-B431-7ACBB1E1DE01}" presName="BalanceSpacing" presStyleCnt="0"/>
      <dgm:spPr/>
      <dgm:t>
        <a:bodyPr/>
        <a:lstStyle/>
        <a:p>
          <a:endParaRPr lang="pt-BR"/>
        </a:p>
      </dgm:t>
    </dgm:pt>
    <dgm:pt modelId="{F13CC2AF-E91D-45E5-AE76-FA621F44B8DB}" type="pres">
      <dgm:prSet presAssocID="{B9BC5CE9-6B88-48B8-B431-7ACBB1E1DE01}" presName="BalanceSpacing1" presStyleCnt="0"/>
      <dgm:spPr/>
      <dgm:t>
        <a:bodyPr/>
        <a:lstStyle/>
        <a:p>
          <a:endParaRPr lang="pt-BR"/>
        </a:p>
      </dgm:t>
    </dgm:pt>
    <dgm:pt modelId="{4C87708A-F40E-45A2-B993-2AB6BE5D6506}" type="pres">
      <dgm:prSet presAssocID="{B4ADDBE8-B694-4CA5-A21A-B414EB6268B5}" presName="Accent1Text" presStyleLbl="node1" presStyleIdx="1" presStyleCnt="6"/>
      <dgm:spPr/>
      <dgm:t>
        <a:bodyPr/>
        <a:lstStyle/>
        <a:p>
          <a:endParaRPr lang="pt-BR"/>
        </a:p>
      </dgm:t>
    </dgm:pt>
    <dgm:pt modelId="{F4F6FED6-8A24-4758-8C39-0A76D344C23E}" type="pres">
      <dgm:prSet presAssocID="{B4ADDBE8-B694-4CA5-A21A-B414EB6268B5}" presName="spaceBetweenRectangles" presStyleCnt="0"/>
      <dgm:spPr/>
      <dgm:t>
        <a:bodyPr/>
        <a:lstStyle/>
        <a:p>
          <a:endParaRPr lang="pt-BR"/>
        </a:p>
      </dgm:t>
    </dgm:pt>
    <dgm:pt modelId="{7F4952D5-9374-40EA-B61F-A17896808329}" type="pres">
      <dgm:prSet presAssocID="{A0A732EA-171F-4435-B9B0-EDC059315201}" presName="composite" presStyleCnt="0"/>
      <dgm:spPr/>
      <dgm:t>
        <a:bodyPr/>
        <a:lstStyle/>
        <a:p>
          <a:endParaRPr lang="pt-BR"/>
        </a:p>
      </dgm:t>
    </dgm:pt>
    <dgm:pt modelId="{17B9A21C-7DA0-402D-80C5-0333DECDD77B}" type="pres">
      <dgm:prSet presAssocID="{A0A732EA-171F-4435-B9B0-EDC059315201}" presName="Parent1" presStyleLbl="node1" presStyleIdx="2" presStyleCnt="6" custScaleX="109277" custLinFactNeighborX="-2176" custLinFactNeighborY="-585">
        <dgm:presLayoutVars>
          <dgm:chMax val="1"/>
          <dgm:chPref val="1"/>
          <dgm:bulletEnabled val="1"/>
        </dgm:presLayoutVars>
      </dgm:prSet>
      <dgm:spPr/>
      <dgm:t>
        <a:bodyPr/>
        <a:lstStyle/>
        <a:p>
          <a:endParaRPr lang="pt-BR"/>
        </a:p>
      </dgm:t>
    </dgm:pt>
    <dgm:pt modelId="{406665D9-9B03-499F-BD99-6A9B5983EA24}" type="pres">
      <dgm:prSet presAssocID="{A0A732EA-171F-4435-B9B0-EDC059315201}" presName="Childtext1" presStyleLbl="revTx" presStyleIdx="1" presStyleCnt="3">
        <dgm:presLayoutVars>
          <dgm:chMax val="0"/>
          <dgm:chPref val="0"/>
          <dgm:bulletEnabled val="1"/>
        </dgm:presLayoutVars>
      </dgm:prSet>
      <dgm:spPr/>
      <dgm:t>
        <a:bodyPr/>
        <a:lstStyle/>
        <a:p>
          <a:endParaRPr lang="pt-BR"/>
        </a:p>
      </dgm:t>
    </dgm:pt>
    <dgm:pt modelId="{378FCBE1-0EF0-4BB1-809C-BC7846E164DB}" type="pres">
      <dgm:prSet presAssocID="{A0A732EA-171F-4435-B9B0-EDC059315201}" presName="BalanceSpacing" presStyleCnt="0"/>
      <dgm:spPr/>
      <dgm:t>
        <a:bodyPr/>
        <a:lstStyle/>
        <a:p>
          <a:endParaRPr lang="pt-BR"/>
        </a:p>
      </dgm:t>
    </dgm:pt>
    <dgm:pt modelId="{5703123D-255A-4B17-B9EB-332B94C82BCB}" type="pres">
      <dgm:prSet presAssocID="{A0A732EA-171F-4435-B9B0-EDC059315201}" presName="BalanceSpacing1" presStyleCnt="0"/>
      <dgm:spPr/>
      <dgm:t>
        <a:bodyPr/>
        <a:lstStyle/>
        <a:p>
          <a:endParaRPr lang="pt-BR"/>
        </a:p>
      </dgm:t>
    </dgm:pt>
    <dgm:pt modelId="{7C547806-A298-4CAB-AF89-4EF9A5E4E950}" type="pres">
      <dgm:prSet presAssocID="{4AF0AAFF-FDD6-4F96-B0C6-F6D9055EE797}" presName="Accent1Text" presStyleLbl="node1" presStyleIdx="3" presStyleCnt="6"/>
      <dgm:spPr/>
      <dgm:t>
        <a:bodyPr/>
        <a:lstStyle/>
        <a:p>
          <a:endParaRPr lang="pt-BR"/>
        </a:p>
      </dgm:t>
    </dgm:pt>
    <dgm:pt modelId="{CE121089-121E-449F-A7E3-E64280F349A5}" type="pres">
      <dgm:prSet presAssocID="{4AF0AAFF-FDD6-4F96-B0C6-F6D9055EE797}" presName="spaceBetweenRectangles" presStyleCnt="0"/>
      <dgm:spPr/>
      <dgm:t>
        <a:bodyPr/>
        <a:lstStyle/>
        <a:p>
          <a:endParaRPr lang="pt-BR"/>
        </a:p>
      </dgm:t>
    </dgm:pt>
    <dgm:pt modelId="{D810DB3E-E142-4ECA-9E1B-342DAC8CA7B3}" type="pres">
      <dgm:prSet presAssocID="{8C8A23E8-C714-4E24-A998-AE4599926879}" presName="composite" presStyleCnt="0"/>
      <dgm:spPr/>
      <dgm:t>
        <a:bodyPr/>
        <a:lstStyle/>
        <a:p>
          <a:endParaRPr lang="pt-BR"/>
        </a:p>
      </dgm:t>
    </dgm:pt>
    <dgm:pt modelId="{31D69D1D-C970-472E-80BA-78E60FBA9F64}" type="pres">
      <dgm:prSet presAssocID="{8C8A23E8-C714-4E24-A998-AE4599926879}" presName="Parent1" presStyleLbl="node1" presStyleIdx="4" presStyleCnt="6" custLinFactNeighborX="444" custLinFactNeighborY="801">
        <dgm:presLayoutVars>
          <dgm:chMax val="1"/>
          <dgm:chPref val="1"/>
          <dgm:bulletEnabled val="1"/>
        </dgm:presLayoutVars>
      </dgm:prSet>
      <dgm:spPr/>
      <dgm:t>
        <a:bodyPr/>
        <a:lstStyle/>
        <a:p>
          <a:endParaRPr lang="pt-BR"/>
        </a:p>
      </dgm:t>
    </dgm:pt>
    <dgm:pt modelId="{FE6CEB02-AAD9-41C6-8AFC-D1640BB58008}" type="pres">
      <dgm:prSet presAssocID="{8C8A23E8-C714-4E24-A998-AE4599926879}" presName="Childtext1" presStyleLbl="revTx" presStyleIdx="2" presStyleCnt="3">
        <dgm:presLayoutVars>
          <dgm:chMax val="0"/>
          <dgm:chPref val="0"/>
          <dgm:bulletEnabled val="1"/>
        </dgm:presLayoutVars>
      </dgm:prSet>
      <dgm:spPr/>
      <dgm:t>
        <a:bodyPr/>
        <a:lstStyle/>
        <a:p>
          <a:endParaRPr lang="pt-BR"/>
        </a:p>
      </dgm:t>
    </dgm:pt>
    <dgm:pt modelId="{3C874F3A-D844-443D-9150-5A867BFB7E7B}" type="pres">
      <dgm:prSet presAssocID="{8C8A23E8-C714-4E24-A998-AE4599926879}" presName="BalanceSpacing" presStyleCnt="0"/>
      <dgm:spPr/>
      <dgm:t>
        <a:bodyPr/>
        <a:lstStyle/>
        <a:p>
          <a:endParaRPr lang="pt-BR"/>
        </a:p>
      </dgm:t>
    </dgm:pt>
    <dgm:pt modelId="{AA622991-D86C-419F-AB0C-4C854B3DE412}" type="pres">
      <dgm:prSet presAssocID="{8C8A23E8-C714-4E24-A998-AE4599926879}" presName="BalanceSpacing1" presStyleCnt="0"/>
      <dgm:spPr/>
      <dgm:t>
        <a:bodyPr/>
        <a:lstStyle/>
        <a:p>
          <a:endParaRPr lang="pt-BR"/>
        </a:p>
      </dgm:t>
    </dgm:pt>
    <dgm:pt modelId="{63AC73B5-7CBA-41AD-9D84-D965AD164F2E}" type="pres">
      <dgm:prSet presAssocID="{B02C1BE4-939E-4BFE-AB1C-CCAB372EEF08}" presName="Accent1Text" presStyleLbl="node1" presStyleIdx="5" presStyleCnt="6" custScaleX="109734"/>
      <dgm:spPr/>
      <dgm:t>
        <a:bodyPr/>
        <a:lstStyle/>
        <a:p>
          <a:endParaRPr lang="pt-BR"/>
        </a:p>
      </dgm:t>
    </dgm:pt>
  </dgm:ptLst>
  <dgm:cxnLst>
    <dgm:cxn modelId="{8B71A6B1-E0B7-432A-8EBA-2112560EF8B5}" type="presOf" srcId="{A0A732EA-171F-4435-B9B0-EDC059315201}" destId="{17B9A21C-7DA0-402D-80C5-0333DECDD77B}" srcOrd="0" destOrd="0" presId="urn:microsoft.com/office/officeart/2008/layout/AlternatingHexagons"/>
    <dgm:cxn modelId="{77DC6BF6-4C79-4677-A680-E3E514E754ED}" srcId="{C0857E44-7693-4813-A26D-5F41D4F5A711}" destId="{8C8A23E8-C714-4E24-A998-AE4599926879}" srcOrd="2" destOrd="0" parTransId="{06F1186A-76CA-4B25-BE81-97341AE0A9F0}" sibTransId="{B02C1BE4-939E-4BFE-AB1C-CCAB372EEF08}"/>
    <dgm:cxn modelId="{E77DCF85-3194-46F3-88BD-CF6260BEBD5C}" srcId="{C0857E44-7693-4813-A26D-5F41D4F5A711}" destId="{A0A732EA-171F-4435-B9B0-EDC059315201}" srcOrd="1" destOrd="0" parTransId="{18D54061-61E4-4B21-AF85-FC831963364C}" sibTransId="{4AF0AAFF-FDD6-4F96-B0C6-F6D9055EE797}"/>
    <dgm:cxn modelId="{80192E51-0776-4A17-803F-1D2D5073BEF8}" srcId="{C0857E44-7693-4813-A26D-5F41D4F5A711}" destId="{B9BC5CE9-6B88-48B8-B431-7ACBB1E1DE01}" srcOrd="0" destOrd="0" parTransId="{E5822B7B-46E6-48FC-AD11-9CF5FAD40F99}" sibTransId="{B4ADDBE8-B694-4CA5-A21A-B414EB6268B5}"/>
    <dgm:cxn modelId="{71CDA47B-3676-4DF5-8438-9F50A417C4F1}" type="presOf" srcId="{C0857E44-7693-4813-A26D-5F41D4F5A711}" destId="{6E6F6546-D6B9-4270-90D2-0B62D8B75625}" srcOrd="0" destOrd="0" presId="urn:microsoft.com/office/officeart/2008/layout/AlternatingHexagons"/>
    <dgm:cxn modelId="{85CA4D7D-5AF5-41BF-9C52-9EC4892F550B}" type="presOf" srcId="{B9BC5CE9-6B88-48B8-B431-7ACBB1E1DE01}" destId="{7F60303A-7E88-485D-9799-BCBDAAB0700C}" srcOrd="0" destOrd="0" presId="urn:microsoft.com/office/officeart/2008/layout/AlternatingHexagons"/>
    <dgm:cxn modelId="{070CE3BD-5377-4BB7-8C8A-0F4BFC56C638}" type="presOf" srcId="{B02C1BE4-939E-4BFE-AB1C-CCAB372EEF08}" destId="{63AC73B5-7CBA-41AD-9D84-D965AD164F2E}" srcOrd="0" destOrd="0" presId="urn:microsoft.com/office/officeart/2008/layout/AlternatingHexagons"/>
    <dgm:cxn modelId="{45DD7697-AF93-4C55-8031-1007C671328E}" type="presOf" srcId="{4AF0AAFF-FDD6-4F96-B0C6-F6D9055EE797}" destId="{7C547806-A298-4CAB-AF89-4EF9A5E4E950}" srcOrd="0" destOrd="0" presId="urn:microsoft.com/office/officeart/2008/layout/AlternatingHexagons"/>
    <dgm:cxn modelId="{8254DBE5-A069-4C14-B4A5-CD06E7610FED}" type="presOf" srcId="{8C8A23E8-C714-4E24-A998-AE4599926879}" destId="{31D69D1D-C970-472E-80BA-78E60FBA9F64}" srcOrd="0" destOrd="0" presId="urn:microsoft.com/office/officeart/2008/layout/AlternatingHexagons"/>
    <dgm:cxn modelId="{39E2AE47-57BE-4118-A0B6-9A62B7A2EE42}" type="presOf" srcId="{B4ADDBE8-B694-4CA5-A21A-B414EB6268B5}" destId="{4C87708A-F40E-45A2-B993-2AB6BE5D6506}" srcOrd="0" destOrd="0" presId="urn:microsoft.com/office/officeart/2008/layout/AlternatingHexagons"/>
    <dgm:cxn modelId="{B1E5A3DF-3F0F-4C3D-AE97-0F443DB30C30}" type="presParOf" srcId="{6E6F6546-D6B9-4270-90D2-0B62D8B75625}" destId="{118AE142-C0E5-45BA-A567-FFAB5D445B04}" srcOrd="0" destOrd="0" presId="urn:microsoft.com/office/officeart/2008/layout/AlternatingHexagons"/>
    <dgm:cxn modelId="{EAD28855-9D9E-49D4-96AD-E8BFFEEF9CBC}" type="presParOf" srcId="{118AE142-C0E5-45BA-A567-FFAB5D445B04}" destId="{7F60303A-7E88-485D-9799-BCBDAAB0700C}" srcOrd="0" destOrd="0" presId="urn:microsoft.com/office/officeart/2008/layout/AlternatingHexagons"/>
    <dgm:cxn modelId="{048094BF-7830-414A-BE78-3E5398541D43}" type="presParOf" srcId="{118AE142-C0E5-45BA-A567-FFAB5D445B04}" destId="{124F9480-E52E-4CF5-8F1B-910AD0C68D78}" srcOrd="1" destOrd="0" presId="urn:microsoft.com/office/officeart/2008/layout/AlternatingHexagons"/>
    <dgm:cxn modelId="{24E2D5BF-7C3D-4C18-B968-097EEE411FFE}" type="presParOf" srcId="{118AE142-C0E5-45BA-A567-FFAB5D445B04}" destId="{681D8208-4496-4547-A695-3AB96A18F8D2}" srcOrd="2" destOrd="0" presId="urn:microsoft.com/office/officeart/2008/layout/AlternatingHexagons"/>
    <dgm:cxn modelId="{7C58B67F-2709-49D0-A4AB-E7900173783E}" type="presParOf" srcId="{118AE142-C0E5-45BA-A567-FFAB5D445B04}" destId="{F13CC2AF-E91D-45E5-AE76-FA621F44B8DB}" srcOrd="3" destOrd="0" presId="urn:microsoft.com/office/officeart/2008/layout/AlternatingHexagons"/>
    <dgm:cxn modelId="{4B65F1AC-29B3-400C-B6D1-868831AB4D0C}" type="presParOf" srcId="{118AE142-C0E5-45BA-A567-FFAB5D445B04}" destId="{4C87708A-F40E-45A2-B993-2AB6BE5D6506}" srcOrd="4" destOrd="0" presId="urn:microsoft.com/office/officeart/2008/layout/AlternatingHexagons"/>
    <dgm:cxn modelId="{02849EA4-55A5-4E4A-B18C-53BE23F7E76A}" type="presParOf" srcId="{6E6F6546-D6B9-4270-90D2-0B62D8B75625}" destId="{F4F6FED6-8A24-4758-8C39-0A76D344C23E}" srcOrd="1" destOrd="0" presId="urn:microsoft.com/office/officeart/2008/layout/AlternatingHexagons"/>
    <dgm:cxn modelId="{0659EA34-AFCC-47A0-A634-6495ACD1FA23}" type="presParOf" srcId="{6E6F6546-D6B9-4270-90D2-0B62D8B75625}" destId="{7F4952D5-9374-40EA-B61F-A17896808329}" srcOrd="2" destOrd="0" presId="urn:microsoft.com/office/officeart/2008/layout/AlternatingHexagons"/>
    <dgm:cxn modelId="{7EE8712B-1AAF-4506-9CE4-2B65988E55D6}" type="presParOf" srcId="{7F4952D5-9374-40EA-B61F-A17896808329}" destId="{17B9A21C-7DA0-402D-80C5-0333DECDD77B}" srcOrd="0" destOrd="0" presId="urn:microsoft.com/office/officeart/2008/layout/AlternatingHexagons"/>
    <dgm:cxn modelId="{6DAC331A-7531-431A-98E3-D4B3D933AE85}" type="presParOf" srcId="{7F4952D5-9374-40EA-B61F-A17896808329}" destId="{406665D9-9B03-499F-BD99-6A9B5983EA24}" srcOrd="1" destOrd="0" presId="urn:microsoft.com/office/officeart/2008/layout/AlternatingHexagons"/>
    <dgm:cxn modelId="{22F5FD71-6C32-4ABC-8717-E5B7AC204FF1}" type="presParOf" srcId="{7F4952D5-9374-40EA-B61F-A17896808329}" destId="{378FCBE1-0EF0-4BB1-809C-BC7846E164DB}" srcOrd="2" destOrd="0" presId="urn:microsoft.com/office/officeart/2008/layout/AlternatingHexagons"/>
    <dgm:cxn modelId="{F5EC1EE5-D66B-4E9A-B50C-95CAFBEC38E0}" type="presParOf" srcId="{7F4952D5-9374-40EA-B61F-A17896808329}" destId="{5703123D-255A-4B17-B9EB-332B94C82BCB}" srcOrd="3" destOrd="0" presId="urn:microsoft.com/office/officeart/2008/layout/AlternatingHexagons"/>
    <dgm:cxn modelId="{FB75B5BE-D45C-4127-B4EC-C1F4F176A919}" type="presParOf" srcId="{7F4952D5-9374-40EA-B61F-A17896808329}" destId="{7C547806-A298-4CAB-AF89-4EF9A5E4E950}" srcOrd="4" destOrd="0" presId="urn:microsoft.com/office/officeart/2008/layout/AlternatingHexagons"/>
    <dgm:cxn modelId="{4432FC44-6154-4284-8D50-62ADD270F1A5}" type="presParOf" srcId="{6E6F6546-D6B9-4270-90D2-0B62D8B75625}" destId="{CE121089-121E-449F-A7E3-E64280F349A5}" srcOrd="3" destOrd="0" presId="urn:microsoft.com/office/officeart/2008/layout/AlternatingHexagons"/>
    <dgm:cxn modelId="{341C9B81-EB34-44BA-9B74-518EC114D632}" type="presParOf" srcId="{6E6F6546-D6B9-4270-90D2-0B62D8B75625}" destId="{D810DB3E-E142-4ECA-9E1B-342DAC8CA7B3}" srcOrd="4" destOrd="0" presId="urn:microsoft.com/office/officeart/2008/layout/AlternatingHexagons"/>
    <dgm:cxn modelId="{5F973756-F5FB-47F6-A2AD-2B0EAE703A73}" type="presParOf" srcId="{D810DB3E-E142-4ECA-9E1B-342DAC8CA7B3}" destId="{31D69D1D-C970-472E-80BA-78E60FBA9F64}" srcOrd="0" destOrd="0" presId="urn:microsoft.com/office/officeart/2008/layout/AlternatingHexagons"/>
    <dgm:cxn modelId="{1CFA1176-86D1-4529-BF42-BDCFE5491A9A}" type="presParOf" srcId="{D810DB3E-E142-4ECA-9E1B-342DAC8CA7B3}" destId="{FE6CEB02-AAD9-41C6-8AFC-D1640BB58008}" srcOrd="1" destOrd="0" presId="urn:microsoft.com/office/officeart/2008/layout/AlternatingHexagons"/>
    <dgm:cxn modelId="{906ABEF3-BB56-4F00-BD6B-53FCE93D9906}" type="presParOf" srcId="{D810DB3E-E142-4ECA-9E1B-342DAC8CA7B3}" destId="{3C874F3A-D844-443D-9150-5A867BFB7E7B}" srcOrd="2" destOrd="0" presId="urn:microsoft.com/office/officeart/2008/layout/AlternatingHexagons"/>
    <dgm:cxn modelId="{5CD2F1B9-F083-4916-A608-45581B397FDE}" type="presParOf" srcId="{D810DB3E-E142-4ECA-9E1B-342DAC8CA7B3}" destId="{AA622991-D86C-419F-AB0C-4C854B3DE412}" srcOrd="3" destOrd="0" presId="urn:microsoft.com/office/officeart/2008/layout/AlternatingHexagons"/>
    <dgm:cxn modelId="{E4B41C57-0373-4A61-9E67-92950FDE3DCB}" type="presParOf" srcId="{D810DB3E-E142-4ECA-9E1B-342DAC8CA7B3}" destId="{63AC73B5-7CBA-41AD-9D84-D965AD164F2E}" srcOrd="4" destOrd="0" presId="urn:microsoft.com/office/officeart/2008/layout/AlternatingHexagons"/>
  </dgm:cxnLst>
  <dgm:bg>
    <a:noFill/>
    <a:effectLst>
      <a:outerShdw blurRad="50800" dist="38100" dir="18900000" algn="bl" rotWithShape="0">
        <a:prstClr val="black">
          <a:alpha val="40000"/>
        </a:prstClr>
      </a:outerShdw>
    </a:effectLst>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80EB90-42B0-4123-8200-92184B784149}" type="doc">
      <dgm:prSet loTypeId="urn:microsoft.com/office/officeart/2005/8/layout/cycle1" loCatId="cycle" qsTypeId="urn:microsoft.com/office/officeart/2005/8/quickstyle/3d3" qsCatId="3D" csTypeId="urn:microsoft.com/office/officeart/2005/8/colors/accent1_2" csCatId="accent1" phldr="1"/>
      <dgm:spPr/>
      <dgm:t>
        <a:bodyPr/>
        <a:lstStyle/>
        <a:p>
          <a:endParaRPr lang="pt-BR"/>
        </a:p>
      </dgm:t>
    </dgm:pt>
    <dgm:pt modelId="{5265E20B-384A-40EB-A017-54E5DE6A303A}">
      <dgm:prSet phldrT="[Texto]"/>
      <dgm:spPr/>
      <dgm:t>
        <a:bodyPr/>
        <a:lstStyle/>
        <a:p>
          <a:r>
            <a:rPr lang="pt-BR" dirty="0" smtClean="0"/>
            <a:t>Política de Investimentos (Planejamento)</a:t>
          </a:r>
          <a:endParaRPr lang="pt-BR" dirty="0"/>
        </a:p>
      </dgm:t>
    </dgm:pt>
    <dgm:pt modelId="{FAF6FEAD-507A-49BC-BE7B-872EBA2D8221}" type="parTrans" cxnId="{5DA314D7-7DA8-41CA-874D-C4AD726BBFE7}">
      <dgm:prSet/>
      <dgm:spPr/>
      <dgm:t>
        <a:bodyPr/>
        <a:lstStyle/>
        <a:p>
          <a:endParaRPr lang="pt-BR"/>
        </a:p>
      </dgm:t>
    </dgm:pt>
    <dgm:pt modelId="{32036C7F-545C-4AFF-8AB7-65BF41F64F26}" type="sibTrans" cxnId="{5DA314D7-7DA8-41CA-874D-C4AD726BBFE7}">
      <dgm:prSet/>
      <dgm:spPr>
        <a:solidFill>
          <a:srgbClr val="000836"/>
        </a:solidFill>
      </dgm:spPr>
      <dgm:t>
        <a:bodyPr/>
        <a:lstStyle/>
        <a:p>
          <a:endParaRPr lang="pt-BR"/>
        </a:p>
      </dgm:t>
    </dgm:pt>
    <dgm:pt modelId="{BC83C033-9D8D-4FD2-BC62-EF6F09E637F1}">
      <dgm:prSet phldrT="[Texto]"/>
      <dgm:spPr/>
      <dgm:t>
        <a:bodyPr/>
        <a:lstStyle/>
        <a:p>
          <a:r>
            <a:rPr lang="pt-BR" dirty="0" smtClean="0"/>
            <a:t>Gestão dos Investimentos (Execução) </a:t>
          </a:r>
          <a:endParaRPr lang="pt-BR" dirty="0"/>
        </a:p>
      </dgm:t>
    </dgm:pt>
    <dgm:pt modelId="{27DD4633-11DF-457D-8BB0-19DDA2D3F91C}" type="parTrans" cxnId="{F479464D-E337-479E-8867-B9BB892E1208}">
      <dgm:prSet/>
      <dgm:spPr/>
      <dgm:t>
        <a:bodyPr/>
        <a:lstStyle/>
        <a:p>
          <a:endParaRPr lang="pt-BR"/>
        </a:p>
      </dgm:t>
    </dgm:pt>
    <dgm:pt modelId="{3DFE5534-4838-48CD-8EE2-BD41FA40E06B}" type="sibTrans" cxnId="{F479464D-E337-479E-8867-B9BB892E1208}">
      <dgm:prSet/>
      <dgm:spPr>
        <a:solidFill>
          <a:srgbClr val="000836"/>
        </a:solidFill>
      </dgm:spPr>
      <dgm:t>
        <a:bodyPr/>
        <a:lstStyle/>
        <a:p>
          <a:endParaRPr lang="pt-BR"/>
        </a:p>
      </dgm:t>
    </dgm:pt>
    <dgm:pt modelId="{7509B76E-F2A3-4A23-8390-BDE584D73E46}">
      <dgm:prSet phldrT="[Texto]"/>
      <dgm:spPr/>
      <dgm:t>
        <a:bodyPr/>
        <a:lstStyle/>
        <a:p>
          <a:r>
            <a:rPr lang="pt-BR" dirty="0" smtClean="0"/>
            <a:t>Avaliação, monitoramento e controle dos riscos</a:t>
          </a:r>
          <a:endParaRPr lang="pt-BR" dirty="0"/>
        </a:p>
      </dgm:t>
    </dgm:pt>
    <dgm:pt modelId="{2877ACD3-6BD5-41A3-A2A6-4F265F0DC792}" type="parTrans" cxnId="{F52AF22D-91EC-4F36-AAF4-38B0A881C139}">
      <dgm:prSet/>
      <dgm:spPr/>
      <dgm:t>
        <a:bodyPr/>
        <a:lstStyle/>
        <a:p>
          <a:endParaRPr lang="pt-BR"/>
        </a:p>
      </dgm:t>
    </dgm:pt>
    <dgm:pt modelId="{B883528E-E222-4A03-AB79-D3FE87A0723F}" type="sibTrans" cxnId="{F52AF22D-91EC-4F36-AAF4-38B0A881C139}">
      <dgm:prSet/>
      <dgm:spPr>
        <a:solidFill>
          <a:srgbClr val="021B4E"/>
        </a:solidFill>
        <a:ln>
          <a:noFill/>
        </a:ln>
      </dgm:spPr>
      <dgm:t>
        <a:bodyPr/>
        <a:lstStyle/>
        <a:p>
          <a:endParaRPr lang="pt-BR"/>
        </a:p>
      </dgm:t>
    </dgm:pt>
    <dgm:pt modelId="{8B9D1E22-B2F5-4099-A552-99574C70DBC4}">
      <dgm:prSet phldrT="[Texto]"/>
      <dgm:spPr/>
      <dgm:t>
        <a:bodyPr/>
        <a:lstStyle/>
        <a:p>
          <a:r>
            <a:rPr lang="pt-BR" dirty="0" smtClean="0"/>
            <a:t>Prestação de Contas (</a:t>
          </a:r>
          <a:r>
            <a:rPr lang="pt-BR" dirty="0" err="1" smtClean="0"/>
            <a:t>Accountability</a:t>
          </a:r>
          <a:r>
            <a:rPr lang="pt-BR" dirty="0" smtClean="0"/>
            <a:t>)</a:t>
          </a:r>
          <a:endParaRPr lang="pt-BR" dirty="0"/>
        </a:p>
      </dgm:t>
    </dgm:pt>
    <dgm:pt modelId="{0DD4F33E-96CA-4D03-9721-3FF894953B9F}" type="parTrans" cxnId="{27FD9910-D5DB-4DEE-B366-EC423C4CB71D}">
      <dgm:prSet/>
      <dgm:spPr/>
      <dgm:t>
        <a:bodyPr/>
        <a:lstStyle/>
        <a:p>
          <a:endParaRPr lang="pt-BR"/>
        </a:p>
      </dgm:t>
    </dgm:pt>
    <dgm:pt modelId="{4BEDD4BA-6D88-4A50-BA28-E9ACAF200A8E}" type="sibTrans" cxnId="{27FD9910-D5DB-4DEE-B366-EC423C4CB71D}">
      <dgm:prSet/>
      <dgm:spPr>
        <a:solidFill>
          <a:srgbClr val="000836"/>
        </a:solidFill>
      </dgm:spPr>
      <dgm:t>
        <a:bodyPr/>
        <a:lstStyle/>
        <a:p>
          <a:endParaRPr lang="pt-BR"/>
        </a:p>
      </dgm:t>
    </dgm:pt>
    <dgm:pt modelId="{BC52F51F-397F-43F6-B29E-DCFED7861655}">
      <dgm:prSet phldrT="[Texto]"/>
      <dgm:spPr/>
      <dgm:t>
        <a:bodyPr/>
        <a:lstStyle/>
        <a:p>
          <a:r>
            <a:rPr lang="pt-BR" dirty="0" smtClean="0"/>
            <a:t>Análise Macro das aplicações dos RPPS</a:t>
          </a:r>
          <a:endParaRPr lang="pt-BR" dirty="0"/>
        </a:p>
      </dgm:t>
    </dgm:pt>
    <dgm:pt modelId="{766B01DE-3FC7-4B3B-94B7-B5BBF5B04689}" type="parTrans" cxnId="{F23873C4-A5A8-4274-A223-A55E1FBFA5BC}">
      <dgm:prSet/>
      <dgm:spPr/>
      <dgm:t>
        <a:bodyPr/>
        <a:lstStyle/>
        <a:p>
          <a:endParaRPr lang="pt-BR"/>
        </a:p>
      </dgm:t>
    </dgm:pt>
    <dgm:pt modelId="{3EB4C9D3-C4EA-471F-8554-1837E8F2584E}" type="sibTrans" cxnId="{F23873C4-A5A8-4274-A223-A55E1FBFA5BC}">
      <dgm:prSet/>
      <dgm:spPr>
        <a:solidFill>
          <a:srgbClr val="021B4E"/>
        </a:solidFill>
        <a:ln>
          <a:noFill/>
        </a:ln>
      </dgm:spPr>
      <dgm:t>
        <a:bodyPr/>
        <a:lstStyle/>
        <a:p>
          <a:endParaRPr lang="pt-BR"/>
        </a:p>
      </dgm:t>
    </dgm:pt>
    <dgm:pt modelId="{2B77D137-A7B7-4F6E-8059-BE2BACB60F7C}" type="pres">
      <dgm:prSet presAssocID="{EB80EB90-42B0-4123-8200-92184B784149}" presName="cycle" presStyleCnt="0">
        <dgm:presLayoutVars>
          <dgm:dir/>
          <dgm:resizeHandles val="exact"/>
        </dgm:presLayoutVars>
      </dgm:prSet>
      <dgm:spPr/>
      <dgm:t>
        <a:bodyPr/>
        <a:lstStyle/>
        <a:p>
          <a:endParaRPr lang="pt-BR"/>
        </a:p>
      </dgm:t>
    </dgm:pt>
    <dgm:pt modelId="{C22D1A39-5EEA-49A4-864F-599E27C8512B}" type="pres">
      <dgm:prSet presAssocID="{5265E20B-384A-40EB-A017-54E5DE6A303A}" presName="dummy" presStyleCnt="0"/>
      <dgm:spPr/>
    </dgm:pt>
    <dgm:pt modelId="{A85AE605-B9EB-4AA5-B733-A65DA10C6F82}" type="pres">
      <dgm:prSet presAssocID="{5265E20B-384A-40EB-A017-54E5DE6A303A}" presName="node" presStyleLbl="revTx" presStyleIdx="0" presStyleCnt="5">
        <dgm:presLayoutVars>
          <dgm:bulletEnabled val="1"/>
        </dgm:presLayoutVars>
      </dgm:prSet>
      <dgm:spPr/>
      <dgm:t>
        <a:bodyPr/>
        <a:lstStyle/>
        <a:p>
          <a:endParaRPr lang="pt-BR"/>
        </a:p>
      </dgm:t>
    </dgm:pt>
    <dgm:pt modelId="{C8854BA5-CC64-4CB4-92A6-D9FFB52E8D24}" type="pres">
      <dgm:prSet presAssocID="{32036C7F-545C-4AFF-8AB7-65BF41F64F26}" presName="sibTrans" presStyleLbl="node1" presStyleIdx="0" presStyleCnt="5"/>
      <dgm:spPr/>
      <dgm:t>
        <a:bodyPr/>
        <a:lstStyle/>
        <a:p>
          <a:endParaRPr lang="pt-BR"/>
        </a:p>
      </dgm:t>
    </dgm:pt>
    <dgm:pt modelId="{AF9D5668-9499-4B74-A507-964C5C0A8C1C}" type="pres">
      <dgm:prSet presAssocID="{BC83C033-9D8D-4FD2-BC62-EF6F09E637F1}" presName="dummy" presStyleCnt="0"/>
      <dgm:spPr/>
    </dgm:pt>
    <dgm:pt modelId="{40729822-9791-4DAE-A5C4-632D806B50FE}" type="pres">
      <dgm:prSet presAssocID="{BC83C033-9D8D-4FD2-BC62-EF6F09E637F1}" presName="node" presStyleLbl="revTx" presStyleIdx="1" presStyleCnt="5">
        <dgm:presLayoutVars>
          <dgm:bulletEnabled val="1"/>
        </dgm:presLayoutVars>
      </dgm:prSet>
      <dgm:spPr/>
      <dgm:t>
        <a:bodyPr/>
        <a:lstStyle/>
        <a:p>
          <a:endParaRPr lang="pt-BR"/>
        </a:p>
      </dgm:t>
    </dgm:pt>
    <dgm:pt modelId="{2D3B3E60-86AD-4900-A74A-320FF64D5BF6}" type="pres">
      <dgm:prSet presAssocID="{3DFE5534-4838-48CD-8EE2-BD41FA40E06B}" presName="sibTrans" presStyleLbl="node1" presStyleIdx="1" presStyleCnt="5"/>
      <dgm:spPr/>
      <dgm:t>
        <a:bodyPr/>
        <a:lstStyle/>
        <a:p>
          <a:endParaRPr lang="pt-BR"/>
        </a:p>
      </dgm:t>
    </dgm:pt>
    <dgm:pt modelId="{95FCEFAE-7B4C-48C9-8ECE-37AE85E46035}" type="pres">
      <dgm:prSet presAssocID="{7509B76E-F2A3-4A23-8390-BDE584D73E46}" presName="dummy" presStyleCnt="0"/>
      <dgm:spPr/>
    </dgm:pt>
    <dgm:pt modelId="{07DD94A7-3BF1-4464-893D-0CD201614C72}" type="pres">
      <dgm:prSet presAssocID="{7509B76E-F2A3-4A23-8390-BDE584D73E46}" presName="node" presStyleLbl="revTx" presStyleIdx="2" presStyleCnt="5">
        <dgm:presLayoutVars>
          <dgm:bulletEnabled val="1"/>
        </dgm:presLayoutVars>
      </dgm:prSet>
      <dgm:spPr/>
      <dgm:t>
        <a:bodyPr/>
        <a:lstStyle/>
        <a:p>
          <a:endParaRPr lang="pt-BR"/>
        </a:p>
      </dgm:t>
    </dgm:pt>
    <dgm:pt modelId="{A4B3E59E-B2D6-410D-974C-855B3E977152}" type="pres">
      <dgm:prSet presAssocID="{B883528E-E222-4A03-AB79-D3FE87A0723F}" presName="sibTrans" presStyleLbl="node1" presStyleIdx="2" presStyleCnt="5"/>
      <dgm:spPr/>
      <dgm:t>
        <a:bodyPr/>
        <a:lstStyle/>
        <a:p>
          <a:endParaRPr lang="pt-BR"/>
        </a:p>
      </dgm:t>
    </dgm:pt>
    <dgm:pt modelId="{B2CBAFAE-A851-4A51-9257-EADAB1230A76}" type="pres">
      <dgm:prSet presAssocID="{8B9D1E22-B2F5-4099-A552-99574C70DBC4}" presName="dummy" presStyleCnt="0"/>
      <dgm:spPr/>
    </dgm:pt>
    <dgm:pt modelId="{7E102DB3-055F-4A2F-8B63-25E39C1DEA38}" type="pres">
      <dgm:prSet presAssocID="{8B9D1E22-B2F5-4099-A552-99574C70DBC4}" presName="node" presStyleLbl="revTx" presStyleIdx="3" presStyleCnt="5">
        <dgm:presLayoutVars>
          <dgm:bulletEnabled val="1"/>
        </dgm:presLayoutVars>
      </dgm:prSet>
      <dgm:spPr/>
      <dgm:t>
        <a:bodyPr/>
        <a:lstStyle/>
        <a:p>
          <a:endParaRPr lang="pt-BR"/>
        </a:p>
      </dgm:t>
    </dgm:pt>
    <dgm:pt modelId="{ADA8E6D9-2F6C-410F-AB4E-834232447401}" type="pres">
      <dgm:prSet presAssocID="{4BEDD4BA-6D88-4A50-BA28-E9ACAF200A8E}" presName="sibTrans" presStyleLbl="node1" presStyleIdx="3" presStyleCnt="5"/>
      <dgm:spPr/>
      <dgm:t>
        <a:bodyPr/>
        <a:lstStyle/>
        <a:p>
          <a:endParaRPr lang="pt-BR"/>
        </a:p>
      </dgm:t>
    </dgm:pt>
    <dgm:pt modelId="{3964F13F-605B-48B4-95A6-F5EC8C41499E}" type="pres">
      <dgm:prSet presAssocID="{BC52F51F-397F-43F6-B29E-DCFED7861655}" presName="dummy" presStyleCnt="0"/>
      <dgm:spPr/>
    </dgm:pt>
    <dgm:pt modelId="{98F5FEDB-90F3-41F4-875C-B1893A5E2583}" type="pres">
      <dgm:prSet presAssocID="{BC52F51F-397F-43F6-B29E-DCFED7861655}" presName="node" presStyleLbl="revTx" presStyleIdx="4" presStyleCnt="5">
        <dgm:presLayoutVars>
          <dgm:bulletEnabled val="1"/>
        </dgm:presLayoutVars>
      </dgm:prSet>
      <dgm:spPr/>
      <dgm:t>
        <a:bodyPr/>
        <a:lstStyle/>
        <a:p>
          <a:endParaRPr lang="pt-BR"/>
        </a:p>
      </dgm:t>
    </dgm:pt>
    <dgm:pt modelId="{24925728-43D9-4164-9335-18506C0BDD1A}" type="pres">
      <dgm:prSet presAssocID="{3EB4C9D3-C4EA-471F-8554-1837E8F2584E}" presName="sibTrans" presStyleLbl="node1" presStyleIdx="4" presStyleCnt="5"/>
      <dgm:spPr/>
      <dgm:t>
        <a:bodyPr/>
        <a:lstStyle/>
        <a:p>
          <a:endParaRPr lang="pt-BR"/>
        </a:p>
      </dgm:t>
    </dgm:pt>
  </dgm:ptLst>
  <dgm:cxnLst>
    <dgm:cxn modelId="{F52AF22D-91EC-4F36-AAF4-38B0A881C139}" srcId="{EB80EB90-42B0-4123-8200-92184B784149}" destId="{7509B76E-F2A3-4A23-8390-BDE584D73E46}" srcOrd="2" destOrd="0" parTransId="{2877ACD3-6BD5-41A3-A2A6-4F265F0DC792}" sibTransId="{B883528E-E222-4A03-AB79-D3FE87A0723F}"/>
    <dgm:cxn modelId="{F23873C4-A5A8-4274-A223-A55E1FBFA5BC}" srcId="{EB80EB90-42B0-4123-8200-92184B784149}" destId="{BC52F51F-397F-43F6-B29E-DCFED7861655}" srcOrd="4" destOrd="0" parTransId="{766B01DE-3FC7-4B3B-94B7-B5BBF5B04689}" sibTransId="{3EB4C9D3-C4EA-471F-8554-1837E8F2584E}"/>
    <dgm:cxn modelId="{9F3B32B6-78D2-4639-A070-EB2E7D6DAE50}" type="presOf" srcId="{8B9D1E22-B2F5-4099-A552-99574C70DBC4}" destId="{7E102DB3-055F-4A2F-8B63-25E39C1DEA38}" srcOrd="0" destOrd="0" presId="urn:microsoft.com/office/officeart/2005/8/layout/cycle1"/>
    <dgm:cxn modelId="{4C045604-9A98-4718-A1E3-6A4BBB19C74A}" type="presOf" srcId="{B883528E-E222-4A03-AB79-D3FE87A0723F}" destId="{A4B3E59E-B2D6-410D-974C-855B3E977152}" srcOrd="0" destOrd="0" presId="urn:microsoft.com/office/officeart/2005/8/layout/cycle1"/>
    <dgm:cxn modelId="{9D260AE6-5830-4AF2-80D9-FB9B85674A0B}" type="presOf" srcId="{3DFE5534-4838-48CD-8EE2-BD41FA40E06B}" destId="{2D3B3E60-86AD-4900-A74A-320FF64D5BF6}" srcOrd="0" destOrd="0" presId="urn:microsoft.com/office/officeart/2005/8/layout/cycle1"/>
    <dgm:cxn modelId="{F479464D-E337-479E-8867-B9BB892E1208}" srcId="{EB80EB90-42B0-4123-8200-92184B784149}" destId="{BC83C033-9D8D-4FD2-BC62-EF6F09E637F1}" srcOrd="1" destOrd="0" parTransId="{27DD4633-11DF-457D-8BB0-19DDA2D3F91C}" sibTransId="{3DFE5534-4838-48CD-8EE2-BD41FA40E06B}"/>
    <dgm:cxn modelId="{134D3B6D-2232-4AB2-B2E8-853F19E3BA72}" type="presOf" srcId="{4BEDD4BA-6D88-4A50-BA28-E9ACAF200A8E}" destId="{ADA8E6D9-2F6C-410F-AB4E-834232447401}" srcOrd="0" destOrd="0" presId="urn:microsoft.com/office/officeart/2005/8/layout/cycle1"/>
    <dgm:cxn modelId="{E880D2BF-AEF7-49CC-B4B9-932324E8BB03}" type="presOf" srcId="{EB80EB90-42B0-4123-8200-92184B784149}" destId="{2B77D137-A7B7-4F6E-8059-BE2BACB60F7C}" srcOrd="0" destOrd="0" presId="urn:microsoft.com/office/officeart/2005/8/layout/cycle1"/>
    <dgm:cxn modelId="{27FD9910-D5DB-4DEE-B366-EC423C4CB71D}" srcId="{EB80EB90-42B0-4123-8200-92184B784149}" destId="{8B9D1E22-B2F5-4099-A552-99574C70DBC4}" srcOrd="3" destOrd="0" parTransId="{0DD4F33E-96CA-4D03-9721-3FF894953B9F}" sibTransId="{4BEDD4BA-6D88-4A50-BA28-E9ACAF200A8E}"/>
    <dgm:cxn modelId="{5DA314D7-7DA8-41CA-874D-C4AD726BBFE7}" srcId="{EB80EB90-42B0-4123-8200-92184B784149}" destId="{5265E20B-384A-40EB-A017-54E5DE6A303A}" srcOrd="0" destOrd="0" parTransId="{FAF6FEAD-507A-49BC-BE7B-872EBA2D8221}" sibTransId="{32036C7F-545C-4AFF-8AB7-65BF41F64F26}"/>
    <dgm:cxn modelId="{151CD66A-C8AC-4AA5-AE53-778CFE4AA2AE}" type="presOf" srcId="{3EB4C9D3-C4EA-471F-8554-1837E8F2584E}" destId="{24925728-43D9-4164-9335-18506C0BDD1A}" srcOrd="0" destOrd="0" presId="urn:microsoft.com/office/officeart/2005/8/layout/cycle1"/>
    <dgm:cxn modelId="{C2534251-9B3A-4D40-8907-FF1EDA46BB9B}" type="presOf" srcId="{BC83C033-9D8D-4FD2-BC62-EF6F09E637F1}" destId="{40729822-9791-4DAE-A5C4-632D806B50FE}" srcOrd="0" destOrd="0" presId="urn:microsoft.com/office/officeart/2005/8/layout/cycle1"/>
    <dgm:cxn modelId="{179B5663-4C7F-4BF5-9DB7-667C3D6DD7DA}" type="presOf" srcId="{BC52F51F-397F-43F6-B29E-DCFED7861655}" destId="{98F5FEDB-90F3-41F4-875C-B1893A5E2583}" srcOrd="0" destOrd="0" presId="urn:microsoft.com/office/officeart/2005/8/layout/cycle1"/>
    <dgm:cxn modelId="{51073BE6-FC70-4F3C-B91E-5266EDAD2B8D}" type="presOf" srcId="{32036C7F-545C-4AFF-8AB7-65BF41F64F26}" destId="{C8854BA5-CC64-4CB4-92A6-D9FFB52E8D24}" srcOrd="0" destOrd="0" presId="urn:microsoft.com/office/officeart/2005/8/layout/cycle1"/>
    <dgm:cxn modelId="{958CE57A-7D5B-42EC-B0AA-496011BCC1F0}" type="presOf" srcId="{7509B76E-F2A3-4A23-8390-BDE584D73E46}" destId="{07DD94A7-3BF1-4464-893D-0CD201614C72}" srcOrd="0" destOrd="0" presId="urn:microsoft.com/office/officeart/2005/8/layout/cycle1"/>
    <dgm:cxn modelId="{F0F92D3D-5791-4DDE-AA47-2B647DBEA175}" type="presOf" srcId="{5265E20B-384A-40EB-A017-54E5DE6A303A}" destId="{A85AE605-B9EB-4AA5-B733-A65DA10C6F82}" srcOrd="0" destOrd="0" presId="urn:microsoft.com/office/officeart/2005/8/layout/cycle1"/>
    <dgm:cxn modelId="{EBF766E6-2A3F-46A8-B093-4F4390D43D00}" type="presParOf" srcId="{2B77D137-A7B7-4F6E-8059-BE2BACB60F7C}" destId="{C22D1A39-5EEA-49A4-864F-599E27C8512B}" srcOrd="0" destOrd="0" presId="urn:microsoft.com/office/officeart/2005/8/layout/cycle1"/>
    <dgm:cxn modelId="{3EAEF540-45A6-45CD-9270-FB21471A9FB8}" type="presParOf" srcId="{2B77D137-A7B7-4F6E-8059-BE2BACB60F7C}" destId="{A85AE605-B9EB-4AA5-B733-A65DA10C6F82}" srcOrd="1" destOrd="0" presId="urn:microsoft.com/office/officeart/2005/8/layout/cycle1"/>
    <dgm:cxn modelId="{322E193D-689A-4428-945B-BFDF73F2F6C3}" type="presParOf" srcId="{2B77D137-A7B7-4F6E-8059-BE2BACB60F7C}" destId="{C8854BA5-CC64-4CB4-92A6-D9FFB52E8D24}" srcOrd="2" destOrd="0" presId="urn:microsoft.com/office/officeart/2005/8/layout/cycle1"/>
    <dgm:cxn modelId="{34946E1F-C4A5-43FC-B580-693FE64CAF4F}" type="presParOf" srcId="{2B77D137-A7B7-4F6E-8059-BE2BACB60F7C}" destId="{AF9D5668-9499-4B74-A507-964C5C0A8C1C}" srcOrd="3" destOrd="0" presId="urn:microsoft.com/office/officeart/2005/8/layout/cycle1"/>
    <dgm:cxn modelId="{F9610CC7-8968-40D3-BE8D-14AD23F213C5}" type="presParOf" srcId="{2B77D137-A7B7-4F6E-8059-BE2BACB60F7C}" destId="{40729822-9791-4DAE-A5C4-632D806B50FE}" srcOrd="4" destOrd="0" presId="urn:microsoft.com/office/officeart/2005/8/layout/cycle1"/>
    <dgm:cxn modelId="{943989B0-433C-45D7-A841-95A791F636FB}" type="presParOf" srcId="{2B77D137-A7B7-4F6E-8059-BE2BACB60F7C}" destId="{2D3B3E60-86AD-4900-A74A-320FF64D5BF6}" srcOrd="5" destOrd="0" presId="urn:microsoft.com/office/officeart/2005/8/layout/cycle1"/>
    <dgm:cxn modelId="{402D4EB7-BB75-49EB-B064-D09D71EAC111}" type="presParOf" srcId="{2B77D137-A7B7-4F6E-8059-BE2BACB60F7C}" destId="{95FCEFAE-7B4C-48C9-8ECE-37AE85E46035}" srcOrd="6" destOrd="0" presId="urn:microsoft.com/office/officeart/2005/8/layout/cycle1"/>
    <dgm:cxn modelId="{C9D69167-61E8-4BC7-ACE7-836D23983F20}" type="presParOf" srcId="{2B77D137-A7B7-4F6E-8059-BE2BACB60F7C}" destId="{07DD94A7-3BF1-4464-893D-0CD201614C72}" srcOrd="7" destOrd="0" presId="urn:microsoft.com/office/officeart/2005/8/layout/cycle1"/>
    <dgm:cxn modelId="{653CC06B-D22A-40B6-A314-83F2316CA872}" type="presParOf" srcId="{2B77D137-A7B7-4F6E-8059-BE2BACB60F7C}" destId="{A4B3E59E-B2D6-410D-974C-855B3E977152}" srcOrd="8" destOrd="0" presId="urn:microsoft.com/office/officeart/2005/8/layout/cycle1"/>
    <dgm:cxn modelId="{7DCCFEDE-3B21-432E-9B90-D023EC77076F}" type="presParOf" srcId="{2B77D137-A7B7-4F6E-8059-BE2BACB60F7C}" destId="{B2CBAFAE-A851-4A51-9257-EADAB1230A76}" srcOrd="9" destOrd="0" presId="urn:microsoft.com/office/officeart/2005/8/layout/cycle1"/>
    <dgm:cxn modelId="{35E95417-B667-493C-9D42-0035535E14ED}" type="presParOf" srcId="{2B77D137-A7B7-4F6E-8059-BE2BACB60F7C}" destId="{7E102DB3-055F-4A2F-8B63-25E39C1DEA38}" srcOrd="10" destOrd="0" presId="urn:microsoft.com/office/officeart/2005/8/layout/cycle1"/>
    <dgm:cxn modelId="{179C68BF-1427-4384-A813-34CD78F5EFF3}" type="presParOf" srcId="{2B77D137-A7B7-4F6E-8059-BE2BACB60F7C}" destId="{ADA8E6D9-2F6C-410F-AB4E-834232447401}" srcOrd="11" destOrd="0" presId="urn:microsoft.com/office/officeart/2005/8/layout/cycle1"/>
    <dgm:cxn modelId="{E704C14B-2600-4022-9E17-5F5C69959C66}" type="presParOf" srcId="{2B77D137-A7B7-4F6E-8059-BE2BACB60F7C}" destId="{3964F13F-605B-48B4-95A6-F5EC8C41499E}" srcOrd="12" destOrd="0" presId="urn:microsoft.com/office/officeart/2005/8/layout/cycle1"/>
    <dgm:cxn modelId="{E5A10E04-7C84-4E21-8C48-BD172D8D0FF2}" type="presParOf" srcId="{2B77D137-A7B7-4F6E-8059-BE2BACB60F7C}" destId="{98F5FEDB-90F3-41F4-875C-B1893A5E2583}" srcOrd="13" destOrd="0" presId="urn:microsoft.com/office/officeart/2005/8/layout/cycle1"/>
    <dgm:cxn modelId="{D730E855-0E0F-402C-A16E-CA717EBF846E}" type="presParOf" srcId="{2B77D137-A7B7-4F6E-8059-BE2BACB60F7C}" destId="{24925728-43D9-4164-9335-18506C0BDD1A}" srcOrd="14"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310E1E-C021-4F03-B794-AFF049EBB631}">
      <dsp:nvSpPr>
        <dsp:cNvPr id="0" name=""/>
        <dsp:cNvSpPr/>
      </dsp:nvSpPr>
      <dsp:spPr>
        <a:xfrm>
          <a:off x="1616" y="801820"/>
          <a:ext cx="1621618" cy="1621618"/>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89243" tIns="16510" rIns="89243" bIns="16510" numCol="1" spcCol="1270" anchor="ctr" anchorCtr="0">
          <a:noAutofit/>
        </a:bodyPr>
        <a:lstStyle/>
        <a:p>
          <a:pPr lvl="0" algn="ctr" defTabSz="577850">
            <a:lnSpc>
              <a:spcPct val="90000"/>
            </a:lnSpc>
            <a:spcBef>
              <a:spcPct val="0"/>
            </a:spcBef>
            <a:spcAft>
              <a:spcPct val="35000"/>
            </a:spcAft>
          </a:pPr>
          <a:r>
            <a:rPr lang="pt-BR" sz="1300" b="1" kern="1200" dirty="0" smtClean="0">
              <a:effectLst>
                <a:outerShdw blurRad="38100" dist="38100" dir="2700000" algn="tl">
                  <a:srgbClr val="000000">
                    <a:alpha val="43137"/>
                  </a:srgbClr>
                </a:outerShdw>
              </a:effectLst>
            </a:rPr>
            <a:t>Conselho Deliberativo</a:t>
          </a:r>
          <a:endParaRPr lang="pt-BR" sz="1300" b="1" kern="1200" dirty="0">
            <a:effectLst>
              <a:outerShdw blurRad="38100" dist="38100" dir="2700000" algn="tl">
                <a:srgbClr val="000000">
                  <a:alpha val="43137"/>
                </a:srgbClr>
              </a:outerShdw>
            </a:effectLst>
          </a:endParaRPr>
        </a:p>
      </dsp:txBody>
      <dsp:txXfrm>
        <a:off x="239096" y="1039300"/>
        <a:ext cx="1146658" cy="1146658"/>
      </dsp:txXfrm>
    </dsp:sp>
    <dsp:sp modelId="{C66F6118-B122-4375-9CE5-598E0C3896BB}">
      <dsp:nvSpPr>
        <dsp:cNvPr id="0" name=""/>
        <dsp:cNvSpPr/>
      </dsp:nvSpPr>
      <dsp:spPr>
        <a:xfrm>
          <a:off x="1298911" y="801820"/>
          <a:ext cx="1621618" cy="1621618"/>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89243" tIns="16510" rIns="89243" bIns="16510" numCol="1" spcCol="1270" anchor="ctr" anchorCtr="0">
          <a:noAutofit/>
        </a:bodyPr>
        <a:lstStyle/>
        <a:p>
          <a:pPr lvl="0" algn="ctr" defTabSz="577850">
            <a:lnSpc>
              <a:spcPct val="90000"/>
            </a:lnSpc>
            <a:spcBef>
              <a:spcPct val="0"/>
            </a:spcBef>
            <a:spcAft>
              <a:spcPct val="35000"/>
            </a:spcAft>
          </a:pPr>
          <a:r>
            <a:rPr lang="pt-BR" sz="1300" b="1" kern="1200" dirty="0" smtClean="0">
              <a:effectLst>
                <a:outerShdw blurRad="38100" dist="38100" dir="2700000" algn="tl">
                  <a:srgbClr val="000000">
                    <a:alpha val="43137"/>
                  </a:srgbClr>
                </a:outerShdw>
              </a:effectLst>
            </a:rPr>
            <a:t>Conselho Fiscal</a:t>
          </a:r>
          <a:endParaRPr lang="pt-BR" sz="1300" b="1" kern="1200" dirty="0">
            <a:effectLst>
              <a:outerShdw blurRad="38100" dist="38100" dir="2700000" algn="tl">
                <a:srgbClr val="000000">
                  <a:alpha val="43137"/>
                </a:srgbClr>
              </a:outerShdw>
            </a:effectLst>
          </a:endParaRPr>
        </a:p>
      </dsp:txBody>
      <dsp:txXfrm>
        <a:off x="1536391" y="1039300"/>
        <a:ext cx="1146658" cy="1146658"/>
      </dsp:txXfrm>
    </dsp:sp>
    <dsp:sp modelId="{C12B7295-6D39-4554-B5B4-5139551F613C}">
      <dsp:nvSpPr>
        <dsp:cNvPr id="0" name=""/>
        <dsp:cNvSpPr/>
      </dsp:nvSpPr>
      <dsp:spPr>
        <a:xfrm>
          <a:off x="2596206" y="801820"/>
          <a:ext cx="1621618" cy="1621618"/>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89243" tIns="16510" rIns="89243" bIns="16510" numCol="1" spcCol="1270" anchor="ctr" anchorCtr="0">
          <a:noAutofit/>
        </a:bodyPr>
        <a:lstStyle/>
        <a:p>
          <a:pPr lvl="0" algn="ctr" defTabSz="577850">
            <a:lnSpc>
              <a:spcPct val="90000"/>
            </a:lnSpc>
            <a:spcBef>
              <a:spcPct val="0"/>
            </a:spcBef>
            <a:spcAft>
              <a:spcPct val="35000"/>
            </a:spcAft>
          </a:pPr>
          <a:r>
            <a:rPr lang="pt-BR" sz="1300" b="1" kern="1200" dirty="0" smtClean="0">
              <a:effectLst/>
            </a:rPr>
            <a:t>Diretoria Executiva</a:t>
          </a:r>
          <a:endParaRPr lang="pt-BR" sz="1300" b="1" kern="1200" dirty="0">
            <a:effectLst/>
          </a:endParaRPr>
        </a:p>
      </dsp:txBody>
      <dsp:txXfrm>
        <a:off x="2833686" y="1039300"/>
        <a:ext cx="1146658" cy="1146658"/>
      </dsp:txXfrm>
    </dsp:sp>
    <dsp:sp modelId="{26FF1EF1-6D03-4B12-A469-5B60CF210F37}">
      <dsp:nvSpPr>
        <dsp:cNvPr id="0" name=""/>
        <dsp:cNvSpPr/>
      </dsp:nvSpPr>
      <dsp:spPr>
        <a:xfrm>
          <a:off x="3893501" y="801820"/>
          <a:ext cx="1621618" cy="1621618"/>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89243" tIns="16510" rIns="89243" bIns="16510" numCol="1" spcCol="1270" anchor="ctr" anchorCtr="0">
          <a:noAutofit/>
        </a:bodyPr>
        <a:lstStyle/>
        <a:p>
          <a:pPr lvl="0" algn="ctr" defTabSz="577850">
            <a:lnSpc>
              <a:spcPct val="90000"/>
            </a:lnSpc>
            <a:spcBef>
              <a:spcPct val="0"/>
            </a:spcBef>
            <a:spcAft>
              <a:spcPct val="35000"/>
            </a:spcAft>
          </a:pPr>
          <a:r>
            <a:rPr lang="pt-BR" sz="1300" b="1" kern="1200" dirty="0" smtClean="0">
              <a:effectLst>
                <a:outerShdw blurRad="38100" dist="38100" dir="2700000" algn="tl">
                  <a:srgbClr val="000000">
                    <a:alpha val="43137"/>
                  </a:srgbClr>
                </a:outerShdw>
              </a:effectLst>
            </a:rPr>
            <a:t>Comitê de Investimentos</a:t>
          </a:r>
          <a:endParaRPr lang="pt-BR" sz="1300" b="1" kern="1200" dirty="0">
            <a:effectLst>
              <a:outerShdw blurRad="38100" dist="38100" dir="2700000" algn="tl">
                <a:srgbClr val="000000">
                  <a:alpha val="43137"/>
                </a:srgbClr>
              </a:outerShdw>
            </a:effectLst>
          </a:endParaRPr>
        </a:p>
      </dsp:txBody>
      <dsp:txXfrm>
        <a:off x="4130981" y="1039300"/>
        <a:ext cx="1146658" cy="11466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60303A-7E88-485D-9799-BCBDAAB0700C}">
      <dsp:nvSpPr>
        <dsp:cNvPr id="0" name=""/>
        <dsp:cNvSpPr/>
      </dsp:nvSpPr>
      <dsp:spPr>
        <a:xfrm rot="5400000">
          <a:off x="2261197" y="79873"/>
          <a:ext cx="1203795" cy="1047302"/>
        </a:xfrm>
        <a:prstGeom prst="hexagon">
          <a:avLst>
            <a:gd name="adj" fmla="val 25000"/>
            <a:gd name="vf" fmla="val 11547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pt-BR" sz="1100" b="1" kern="1200" dirty="0" smtClean="0">
              <a:effectLst>
                <a:outerShdw blurRad="38100" dist="38100" dir="2700000" algn="tl">
                  <a:srgbClr val="000000">
                    <a:alpha val="43137"/>
                  </a:srgbClr>
                </a:outerShdw>
              </a:effectLst>
            </a:rPr>
            <a:t>Estratégia de Alocação</a:t>
          </a:r>
          <a:endParaRPr lang="pt-BR" sz="1100" b="1" kern="1200" dirty="0">
            <a:effectLst>
              <a:outerShdw blurRad="38100" dist="38100" dir="2700000" algn="tl">
                <a:srgbClr val="000000">
                  <a:alpha val="43137"/>
                </a:srgbClr>
              </a:outerShdw>
            </a:effectLst>
          </a:endParaRPr>
        </a:p>
      </dsp:txBody>
      <dsp:txXfrm rot="-5400000">
        <a:off x="2502648" y="189218"/>
        <a:ext cx="720892" cy="828613"/>
      </dsp:txXfrm>
    </dsp:sp>
    <dsp:sp modelId="{124F9480-E52E-4CF5-8F1B-910AD0C68D78}">
      <dsp:nvSpPr>
        <dsp:cNvPr id="0" name=""/>
        <dsp:cNvSpPr/>
      </dsp:nvSpPr>
      <dsp:spPr>
        <a:xfrm>
          <a:off x="3418526" y="242386"/>
          <a:ext cx="1343435" cy="722277"/>
        </a:xfrm>
        <a:prstGeom prst="rect">
          <a:avLst/>
        </a:prstGeom>
        <a:noFill/>
        <a:ln>
          <a:noFill/>
        </a:ln>
        <a:effectLst/>
      </dsp:spPr>
      <dsp:style>
        <a:lnRef idx="0">
          <a:scrgbClr r="0" g="0" b="0"/>
        </a:lnRef>
        <a:fillRef idx="0">
          <a:scrgbClr r="0" g="0" b="0"/>
        </a:fillRef>
        <a:effectRef idx="0">
          <a:scrgbClr r="0" g="0" b="0"/>
        </a:effectRef>
        <a:fontRef idx="minor"/>
      </dsp:style>
    </dsp:sp>
    <dsp:sp modelId="{4C87708A-F40E-45A2-B993-2AB6BE5D6506}">
      <dsp:nvSpPr>
        <dsp:cNvPr id="0" name=""/>
        <dsp:cNvSpPr/>
      </dsp:nvSpPr>
      <dsp:spPr>
        <a:xfrm rot="5400000">
          <a:off x="1130110" y="79873"/>
          <a:ext cx="1203795" cy="1047302"/>
        </a:xfrm>
        <a:prstGeom prst="hexagon">
          <a:avLst>
            <a:gd name="adj" fmla="val 25000"/>
            <a:gd name="vf" fmla="val 115470"/>
          </a:avLst>
        </a:prstGeom>
        <a:solidFill>
          <a:schemeClr val="lt1">
            <a:hueOff val="0"/>
            <a:satOff val="0"/>
            <a:lumOff val="0"/>
            <a:alphaOff val="0"/>
          </a:schemeClr>
        </a:solidFill>
        <a:ln w="38100" cap="flat" cmpd="sng" algn="ctr">
          <a:solidFill>
            <a:schemeClr val="accent3"/>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pt-BR" sz="1200" b="1" kern="1200" dirty="0" smtClean="0">
              <a:effectLst>
                <a:outerShdw blurRad="38100" dist="38100" dir="2700000" algn="tl">
                  <a:srgbClr val="000000">
                    <a:alpha val="43137"/>
                  </a:srgbClr>
                </a:outerShdw>
              </a:effectLst>
            </a:rPr>
            <a:t>Modelo de Gestão do RPPS </a:t>
          </a:r>
          <a:endParaRPr lang="pt-BR" sz="1200" b="1" kern="1200" dirty="0">
            <a:effectLst>
              <a:outerShdw blurRad="38100" dist="38100" dir="2700000" algn="tl">
                <a:srgbClr val="000000">
                  <a:alpha val="43137"/>
                </a:srgbClr>
              </a:outerShdw>
            </a:effectLst>
          </a:endParaRPr>
        </a:p>
      </dsp:txBody>
      <dsp:txXfrm rot="-5400000">
        <a:off x="1371561" y="189218"/>
        <a:ext cx="720892" cy="828613"/>
      </dsp:txXfrm>
    </dsp:sp>
    <dsp:sp modelId="{17B9A21C-7DA0-402D-80C5-0333DECDD77B}">
      <dsp:nvSpPr>
        <dsp:cNvPr id="0" name=""/>
        <dsp:cNvSpPr/>
      </dsp:nvSpPr>
      <dsp:spPr>
        <a:xfrm rot="5400000">
          <a:off x="1670697" y="1046034"/>
          <a:ext cx="1203795" cy="1144460"/>
        </a:xfrm>
        <a:prstGeom prst="hexagon">
          <a:avLst>
            <a:gd name="adj" fmla="val 25000"/>
            <a:gd name="vf" fmla="val 11547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377825">
            <a:lnSpc>
              <a:spcPct val="90000"/>
            </a:lnSpc>
            <a:spcBef>
              <a:spcPct val="0"/>
            </a:spcBef>
            <a:spcAft>
              <a:spcPct val="35000"/>
            </a:spcAft>
          </a:pPr>
          <a:r>
            <a:rPr lang="pt-BR" sz="850" b="1" kern="1200" dirty="0" smtClean="0">
              <a:effectLst>
                <a:outerShdw blurRad="38100" dist="38100" dir="2700000" algn="tl">
                  <a:srgbClr val="000000">
                    <a:alpha val="43137"/>
                  </a:srgbClr>
                </a:outerShdw>
              </a:effectLst>
            </a:rPr>
            <a:t>Parâmetro de rentabilidade perseguido (compatibilidade com o perfil das obrigações)</a:t>
          </a:r>
          <a:endParaRPr lang="pt-BR" sz="850" b="1" kern="1200" dirty="0">
            <a:effectLst>
              <a:outerShdw blurRad="38100" dist="38100" dir="2700000" algn="tl">
                <a:srgbClr val="000000">
                  <a:alpha val="43137"/>
                </a:srgbClr>
              </a:outerShdw>
            </a:effectLst>
          </a:endParaRPr>
        </a:p>
      </dsp:txBody>
      <dsp:txXfrm rot="-5400000">
        <a:off x="1886406" y="1212055"/>
        <a:ext cx="772376" cy="812419"/>
      </dsp:txXfrm>
    </dsp:sp>
    <dsp:sp modelId="{406665D9-9B03-499F-BD99-6A9B5983EA24}">
      <dsp:nvSpPr>
        <dsp:cNvPr id="0" name=""/>
        <dsp:cNvSpPr/>
      </dsp:nvSpPr>
      <dsp:spPr>
        <a:xfrm>
          <a:off x="428297" y="1264167"/>
          <a:ext cx="1300099" cy="722277"/>
        </a:xfrm>
        <a:prstGeom prst="rect">
          <a:avLst/>
        </a:prstGeom>
        <a:noFill/>
        <a:ln>
          <a:noFill/>
        </a:ln>
        <a:effectLst/>
      </dsp:spPr>
      <dsp:style>
        <a:lnRef idx="0">
          <a:scrgbClr r="0" g="0" b="0"/>
        </a:lnRef>
        <a:fillRef idx="0">
          <a:scrgbClr r="0" g="0" b="0"/>
        </a:fillRef>
        <a:effectRef idx="0">
          <a:scrgbClr r="0" g="0" b="0"/>
        </a:effectRef>
        <a:fontRef idx="minor"/>
      </dsp:style>
    </dsp:sp>
    <dsp:sp modelId="{7C547806-A298-4CAB-AF89-4EF9A5E4E950}">
      <dsp:nvSpPr>
        <dsp:cNvPr id="0" name=""/>
        <dsp:cNvSpPr/>
      </dsp:nvSpPr>
      <dsp:spPr>
        <a:xfrm rot="5400000">
          <a:off x="2824573" y="1101655"/>
          <a:ext cx="1203795" cy="1047302"/>
        </a:xfrm>
        <a:prstGeom prst="hexagon">
          <a:avLst>
            <a:gd name="adj" fmla="val 25000"/>
            <a:gd name="vf" fmla="val 115470"/>
          </a:avLst>
        </a:prstGeom>
        <a:solidFill>
          <a:schemeClr val="lt1">
            <a:hueOff val="0"/>
            <a:satOff val="0"/>
            <a:lumOff val="0"/>
            <a:alphaOff val="0"/>
          </a:schemeClr>
        </a:solidFill>
        <a:ln w="38100" cap="flat" cmpd="sng" algn="ctr">
          <a:solidFill>
            <a:schemeClr val="accent3"/>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r>
            <a:rPr lang="pt-BR" sz="800" b="1" kern="1200" dirty="0" smtClean="0">
              <a:effectLst>
                <a:outerShdw blurRad="38100" dist="38100" dir="2700000" algn="tl">
                  <a:srgbClr val="000000">
                    <a:alpha val="43137"/>
                  </a:srgbClr>
                </a:outerShdw>
              </a:effectLst>
            </a:rPr>
            <a:t>Metodologia e critérios para análise prévia dos riscos + diretrizes para controle e monitoramento</a:t>
          </a:r>
          <a:endParaRPr lang="pt-BR" sz="800" b="1" kern="1200" dirty="0">
            <a:effectLst>
              <a:outerShdw blurRad="38100" dist="38100" dir="2700000" algn="tl">
                <a:srgbClr val="000000">
                  <a:alpha val="43137"/>
                </a:srgbClr>
              </a:outerShdw>
            </a:effectLst>
          </a:endParaRPr>
        </a:p>
      </dsp:txBody>
      <dsp:txXfrm rot="-5400000">
        <a:off x="3066024" y="1211000"/>
        <a:ext cx="720892" cy="828613"/>
      </dsp:txXfrm>
    </dsp:sp>
    <dsp:sp modelId="{31D69D1D-C970-472E-80BA-78E60FBA9F64}">
      <dsp:nvSpPr>
        <dsp:cNvPr id="0" name=""/>
        <dsp:cNvSpPr/>
      </dsp:nvSpPr>
      <dsp:spPr>
        <a:xfrm rot="5400000">
          <a:off x="2265847" y="2125064"/>
          <a:ext cx="1203795" cy="1047302"/>
        </a:xfrm>
        <a:prstGeom prst="hexagon">
          <a:avLst>
            <a:gd name="adj" fmla="val 25000"/>
            <a:gd name="vf" fmla="val 11547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pt-BR" sz="900" b="1" kern="1200" dirty="0" smtClean="0">
              <a:effectLst>
                <a:outerShdw blurRad="38100" dist="38100" dir="2700000" algn="tl">
                  <a:srgbClr val="000000">
                    <a:alpha val="43137"/>
                  </a:srgbClr>
                </a:outerShdw>
              </a:effectLst>
            </a:rPr>
            <a:t>Plano de Contingência</a:t>
          </a:r>
          <a:endParaRPr lang="pt-BR" sz="900" b="1" kern="1200" dirty="0">
            <a:effectLst>
              <a:outerShdw blurRad="38100" dist="38100" dir="2700000" algn="tl">
                <a:srgbClr val="000000">
                  <a:alpha val="43137"/>
                </a:srgbClr>
              </a:outerShdw>
            </a:effectLst>
          </a:endParaRPr>
        </a:p>
      </dsp:txBody>
      <dsp:txXfrm rot="-5400000">
        <a:off x="2507298" y="2234409"/>
        <a:ext cx="720892" cy="828613"/>
      </dsp:txXfrm>
    </dsp:sp>
    <dsp:sp modelId="{FE6CEB02-AAD9-41C6-8AFC-D1640BB58008}">
      <dsp:nvSpPr>
        <dsp:cNvPr id="0" name=""/>
        <dsp:cNvSpPr/>
      </dsp:nvSpPr>
      <dsp:spPr>
        <a:xfrm>
          <a:off x="3418526" y="2285949"/>
          <a:ext cx="1343435" cy="722277"/>
        </a:xfrm>
        <a:prstGeom prst="rect">
          <a:avLst/>
        </a:prstGeom>
        <a:noFill/>
        <a:ln>
          <a:noFill/>
        </a:ln>
        <a:effectLst/>
      </dsp:spPr>
      <dsp:style>
        <a:lnRef idx="0">
          <a:scrgbClr r="0" g="0" b="0"/>
        </a:lnRef>
        <a:fillRef idx="0">
          <a:scrgbClr r="0" g="0" b="0"/>
        </a:fillRef>
        <a:effectRef idx="0">
          <a:scrgbClr r="0" g="0" b="0"/>
        </a:effectRef>
        <a:fontRef idx="minor"/>
      </dsp:style>
    </dsp:sp>
    <dsp:sp modelId="{63AC73B5-7CBA-41AD-9D84-D965AD164F2E}">
      <dsp:nvSpPr>
        <dsp:cNvPr id="0" name=""/>
        <dsp:cNvSpPr/>
      </dsp:nvSpPr>
      <dsp:spPr>
        <a:xfrm rot="5400000">
          <a:off x="1130110" y="2072464"/>
          <a:ext cx="1203795" cy="1149246"/>
        </a:xfrm>
        <a:prstGeom prst="hexagon">
          <a:avLst>
            <a:gd name="adj" fmla="val 25000"/>
            <a:gd name="vf" fmla="val 115470"/>
          </a:avLst>
        </a:prstGeom>
        <a:solidFill>
          <a:schemeClr val="lt1">
            <a:hueOff val="0"/>
            <a:satOff val="0"/>
            <a:lumOff val="0"/>
            <a:alphaOff val="0"/>
          </a:schemeClr>
        </a:solidFill>
        <a:ln w="38100" cap="flat" cmpd="sng" algn="ctr">
          <a:solidFill>
            <a:schemeClr val="accent3"/>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r>
            <a:rPr lang="pt-BR" sz="800" b="1" kern="1200" dirty="0" smtClean="0">
              <a:effectLst>
                <a:outerShdw blurRad="38100" dist="38100" dir="2700000" algn="tl">
                  <a:srgbClr val="000000">
                    <a:alpha val="43137"/>
                  </a:srgbClr>
                </a:outerShdw>
              </a:effectLst>
            </a:rPr>
            <a:t>Metodologia e critérios para avaliação e acompanhamento do retorno esperado</a:t>
          </a:r>
          <a:endParaRPr lang="pt-BR" sz="800" kern="1200" dirty="0"/>
        </a:p>
      </dsp:txBody>
      <dsp:txXfrm rot="-5400000">
        <a:off x="1344585" y="2241277"/>
        <a:ext cx="774844" cy="8116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AE605-B9EB-4AA5-B733-A65DA10C6F82}">
      <dsp:nvSpPr>
        <dsp:cNvPr id="0" name=""/>
        <dsp:cNvSpPr/>
      </dsp:nvSpPr>
      <dsp:spPr>
        <a:xfrm>
          <a:off x="2421356" y="23748"/>
          <a:ext cx="798818" cy="798818"/>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pt-BR" sz="900" kern="1200" dirty="0" smtClean="0"/>
            <a:t>Política de Investimentos (Planejamento)</a:t>
          </a:r>
          <a:endParaRPr lang="pt-BR" sz="900" kern="1200" dirty="0"/>
        </a:p>
      </dsp:txBody>
      <dsp:txXfrm>
        <a:off x="2421356" y="23748"/>
        <a:ext cx="798818" cy="798818"/>
      </dsp:txXfrm>
    </dsp:sp>
    <dsp:sp modelId="{C8854BA5-CC64-4CB4-92A6-D9FFB52E8D24}">
      <dsp:nvSpPr>
        <dsp:cNvPr id="0" name=""/>
        <dsp:cNvSpPr/>
      </dsp:nvSpPr>
      <dsp:spPr>
        <a:xfrm>
          <a:off x="542596" y="680"/>
          <a:ext cx="2994559" cy="2994559"/>
        </a:xfrm>
        <a:prstGeom prst="circularArrow">
          <a:avLst>
            <a:gd name="adj1" fmla="val 5202"/>
            <a:gd name="adj2" fmla="val 336029"/>
            <a:gd name="adj3" fmla="val 21292768"/>
            <a:gd name="adj4" fmla="val 19766654"/>
            <a:gd name="adj5" fmla="val 6069"/>
          </a:avLst>
        </a:prstGeom>
        <a:solidFill>
          <a:srgbClr val="000836"/>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0729822-9791-4DAE-A5C4-632D806B50FE}">
      <dsp:nvSpPr>
        <dsp:cNvPr id="0" name=""/>
        <dsp:cNvSpPr/>
      </dsp:nvSpPr>
      <dsp:spPr>
        <a:xfrm>
          <a:off x="2903973" y="1509088"/>
          <a:ext cx="798818" cy="798818"/>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pt-BR" sz="900" kern="1200" dirty="0" smtClean="0"/>
            <a:t>Gestão dos Investimentos (Execução) </a:t>
          </a:r>
          <a:endParaRPr lang="pt-BR" sz="900" kern="1200" dirty="0"/>
        </a:p>
      </dsp:txBody>
      <dsp:txXfrm>
        <a:off x="2903973" y="1509088"/>
        <a:ext cx="798818" cy="798818"/>
      </dsp:txXfrm>
    </dsp:sp>
    <dsp:sp modelId="{2D3B3E60-86AD-4900-A74A-320FF64D5BF6}">
      <dsp:nvSpPr>
        <dsp:cNvPr id="0" name=""/>
        <dsp:cNvSpPr/>
      </dsp:nvSpPr>
      <dsp:spPr>
        <a:xfrm>
          <a:off x="542596" y="680"/>
          <a:ext cx="2994559" cy="2994559"/>
        </a:xfrm>
        <a:prstGeom prst="circularArrow">
          <a:avLst>
            <a:gd name="adj1" fmla="val 5202"/>
            <a:gd name="adj2" fmla="val 336029"/>
            <a:gd name="adj3" fmla="val 4014207"/>
            <a:gd name="adj4" fmla="val 2253884"/>
            <a:gd name="adj5" fmla="val 6069"/>
          </a:avLst>
        </a:prstGeom>
        <a:solidFill>
          <a:srgbClr val="000836"/>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7DD94A7-3BF1-4464-893D-0CD201614C72}">
      <dsp:nvSpPr>
        <dsp:cNvPr id="0" name=""/>
        <dsp:cNvSpPr/>
      </dsp:nvSpPr>
      <dsp:spPr>
        <a:xfrm>
          <a:off x="1640467" y="2427080"/>
          <a:ext cx="798818" cy="798818"/>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pt-BR" sz="900" kern="1200" dirty="0" smtClean="0"/>
            <a:t>Avaliação, monitoramento e controle dos riscos</a:t>
          </a:r>
          <a:endParaRPr lang="pt-BR" sz="900" kern="1200" dirty="0"/>
        </a:p>
      </dsp:txBody>
      <dsp:txXfrm>
        <a:off x="1640467" y="2427080"/>
        <a:ext cx="798818" cy="798818"/>
      </dsp:txXfrm>
    </dsp:sp>
    <dsp:sp modelId="{A4B3E59E-B2D6-410D-974C-855B3E977152}">
      <dsp:nvSpPr>
        <dsp:cNvPr id="0" name=""/>
        <dsp:cNvSpPr/>
      </dsp:nvSpPr>
      <dsp:spPr>
        <a:xfrm>
          <a:off x="542596" y="680"/>
          <a:ext cx="2994559" cy="2994559"/>
        </a:xfrm>
        <a:prstGeom prst="circularArrow">
          <a:avLst>
            <a:gd name="adj1" fmla="val 5202"/>
            <a:gd name="adj2" fmla="val 336029"/>
            <a:gd name="adj3" fmla="val 8210087"/>
            <a:gd name="adj4" fmla="val 6449764"/>
            <a:gd name="adj5" fmla="val 6069"/>
          </a:avLst>
        </a:prstGeom>
        <a:solidFill>
          <a:srgbClr val="021B4E"/>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E102DB3-055F-4A2F-8B63-25E39C1DEA38}">
      <dsp:nvSpPr>
        <dsp:cNvPr id="0" name=""/>
        <dsp:cNvSpPr/>
      </dsp:nvSpPr>
      <dsp:spPr>
        <a:xfrm>
          <a:off x="376960" y="1509088"/>
          <a:ext cx="798818" cy="798818"/>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pt-BR" sz="900" kern="1200" dirty="0" smtClean="0"/>
            <a:t>Prestação de Contas (</a:t>
          </a:r>
          <a:r>
            <a:rPr lang="pt-BR" sz="900" kern="1200" dirty="0" err="1" smtClean="0"/>
            <a:t>Accountability</a:t>
          </a:r>
          <a:r>
            <a:rPr lang="pt-BR" sz="900" kern="1200" dirty="0" smtClean="0"/>
            <a:t>)</a:t>
          </a:r>
          <a:endParaRPr lang="pt-BR" sz="900" kern="1200" dirty="0"/>
        </a:p>
      </dsp:txBody>
      <dsp:txXfrm>
        <a:off x="376960" y="1509088"/>
        <a:ext cx="798818" cy="798818"/>
      </dsp:txXfrm>
    </dsp:sp>
    <dsp:sp modelId="{ADA8E6D9-2F6C-410F-AB4E-834232447401}">
      <dsp:nvSpPr>
        <dsp:cNvPr id="0" name=""/>
        <dsp:cNvSpPr/>
      </dsp:nvSpPr>
      <dsp:spPr>
        <a:xfrm>
          <a:off x="542596" y="680"/>
          <a:ext cx="2994559" cy="2994559"/>
        </a:xfrm>
        <a:prstGeom prst="circularArrow">
          <a:avLst>
            <a:gd name="adj1" fmla="val 5202"/>
            <a:gd name="adj2" fmla="val 336029"/>
            <a:gd name="adj3" fmla="val 12297316"/>
            <a:gd name="adj4" fmla="val 10771203"/>
            <a:gd name="adj5" fmla="val 6069"/>
          </a:avLst>
        </a:prstGeom>
        <a:solidFill>
          <a:srgbClr val="000836"/>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8F5FEDB-90F3-41F4-875C-B1893A5E2583}">
      <dsp:nvSpPr>
        <dsp:cNvPr id="0" name=""/>
        <dsp:cNvSpPr/>
      </dsp:nvSpPr>
      <dsp:spPr>
        <a:xfrm>
          <a:off x="859577" y="23748"/>
          <a:ext cx="798818" cy="798818"/>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pt-BR" sz="900" kern="1200" dirty="0" smtClean="0"/>
            <a:t>Análise Macro das aplicações dos RPPS</a:t>
          </a:r>
          <a:endParaRPr lang="pt-BR" sz="900" kern="1200" dirty="0"/>
        </a:p>
      </dsp:txBody>
      <dsp:txXfrm>
        <a:off x="859577" y="23748"/>
        <a:ext cx="798818" cy="798818"/>
      </dsp:txXfrm>
    </dsp:sp>
    <dsp:sp modelId="{24925728-43D9-4164-9335-18506C0BDD1A}">
      <dsp:nvSpPr>
        <dsp:cNvPr id="0" name=""/>
        <dsp:cNvSpPr/>
      </dsp:nvSpPr>
      <dsp:spPr>
        <a:xfrm>
          <a:off x="542596" y="680"/>
          <a:ext cx="2994559" cy="2994559"/>
        </a:xfrm>
        <a:prstGeom prst="circularArrow">
          <a:avLst>
            <a:gd name="adj1" fmla="val 5202"/>
            <a:gd name="adj2" fmla="val 336029"/>
            <a:gd name="adj3" fmla="val 16865197"/>
            <a:gd name="adj4" fmla="val 15198774"/>
            <a:gd name="adj5" fmla="val 6069"/>
          </a:avLst>
        </a:prstGeom>
        <a:solidFill>
          <a:srgbClr val="021B4E"/>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388876-6ECD-BD43-817A-043F3880E611}" type="datetimeFigureOut">
              <a:rPr lang="pt-BR" smtClean="0"/>
              <a:t>07/04/2022</a:t>
            </a:fld>
            <a:endParaRPr lang="pt-BR" dirty="0"/>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FD78AE-BC7F-9B44-98F6-A09CC1BD9057}" type="slidenum">
              <a:rPr lang="pt-BR" smtClean="0"/>
              <a:t>‹nº›</a:t>
            </a:fld>
            <a:endParaRPr lang="pt-BR" dirty="0"/>
          </a:p>
        </p:txBody>
      </p:sp>
    </p:spTree>
    <p:extLst>
      <p:ext uri="{BB962C8B-B14F-4D97-AF65-F5344CB8AC3E}">
        <p14:creationId xmlns:p14="http://schemas.microsoft.com/office/powerpoint/2010/main" val="2105527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a:lstStyle/>
          <a:p>
            <a:r>
              <a:rPr lang="x-none"/>
              <a:t>Click to edit Master title style</a:t>
            </a:r>
            <a:endParaRPr lang="en-US"/>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AFA366CC-7C8E-48F0-80A0-33FE8787ECF5}" type="datetime1">
              <a:rPr lang="en-US" smtClean="0"/>
              <a:t>4/7/2022</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10B61BDE-F4B8-F843-A13C-2588510A133A}" type="slidenum">
              <a:rPr lang="en-US" smtClean="0"/>
              <a:t>‹nº›</a:t>
            </a:fld>
            <a:endParaRPr lang="en-US" dirty="0"/>
          </a:p>
        </p:txBody>
      </p:sp>
    </p:spTree>
    <p:extLst>
      <p:ext uri="{BB962C8B-B14F-4D97-AF65-F5344CB8AC3E}">
        <p14:creationId xmlns:p14="http://schemas.microsoft.com/office/powerpoint/2010/main" val="3560365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x-none"/>
              <a:t>Click to edit Master title style</a:t>
            </a:r>
            <a:endParaRPr lang="en-US"/>
          </a:p>
        </p:txBody>
      </p:sp>
      <p:sp>
        <p:nvSpPr>
          <p:cNvPr id="3" name="Content Placeholder 2"/>
          <p:cNvSpPr>
            <a:spLocks noGrp="1"/>
          </p:cNvSpPr>
          <p:nvPr>
            <p:ph idx="1"/>
          </p:nvPr>
        </p:nvSpPr>
        <p:spPr>
          <a:xfrm>
            <a:off x="457200" y="1200151"/>
            <a:ext cx="8229600" cy="3394472"/>
          </a:xfrm>
          <a:prstGeom prst="rect">
            <a:avLst/>
          </a:prstGeom>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4A761E7C-934C-469F-A8D0-94A5FDBC8011}" type="datetime1">
              <a:rPr lang="en-US" smtClean="0"/>
              <a:t>4/7/2022</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10B61BDE-F4B8-F843-A13C-2588510A133A}" type="slidenum">
              <a:rPr lang="en-US" smtClean="0"/>
              <a:t>‹nº›</a:t>
            </a:fld>
            <a:endParaRPr lang="en-US" dirty="0"/>
          </a:p>
        </p:txBody>
      </p:sp>
    </p:spTree>
    <p:extLst>
      <p:ext uri="{BB962C8B-B14F-4D97-AF65-F5344CB8AC3E}">
        <p14:creationId xmlns:p14="http://schemas.microsoft.com/office/powerpoint/2010/main" val="516176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3517E8C0-8B2B-4961-B742-B4FA29207182}" type="datetime1">
              <a:rPr lang="en-US" smtClean="0"/>
              <a:t>4/7/2022</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10B61BDE-F4B8-F843-A13C-2588510A133A}" type="slidenum">
              <a:rPr lang="en-US" smtClean="0"/>
              <a:t>‹nº›</a:t>
            </a:fld>
            <a:endParaRPr lang="en-US" dirty="0"/>
          </a:p>
        </p:txBody>
      </p:sp>
    </p:spTree>
    <p:extLst>
      <p:ext uri="{BB962C8B-B14F-4D97-AF65-F5344CB8AC3E}">
        <p14:creationId xmlns:p14="http://schemas.microsoft.com/office/powerpoint/2010/main" val="2594988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x-none"/>
              <a:t>Click to edit Master title style</a:t>
            </a:r>
            <a:endParaRPr lang="en-US"/>
          </a:p>
        </p:txBody>
      </p:sp>
      <p:sp>
        <p:nvSpPr>
          <p:cNvPr id="3" name="Content Placeholder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58E19D94-E553-4D65-BF08-45A88BE3302B}" type="datetime1">
              <a:rPr lang="en-US" smtClean="0"/>
              <a:t>4/7/2022</a:t>
            </a:fld>
            <a:endParaRPr lang="en-US" dirty="0"/>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10B61BDE-F4B8-F843-A13C-2588510A133A}" type="slidenum">
              <a:rPr lang="en-US" smtClean="0"/>
              <a:t>‹nº›</a:t>
            </a:fld>
            <a:endParaRPr lang="en-US" dirty="0"/>
          </a:p>
        </p:txBody>
      </p:sp>
    </p:spTree>
    <p:extLst>
      <p:ext uri="{BB962C8B-B14F-4D97-AF65-F5344CB8AC3E}">
        <p14:creationId xmlns:p14="http://schemas.microsoft.com/office/powerpoint/2010/main" val="3662457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a:xfrm>
            <a:off x="457200" y="4767263"/>
            <a:ext cx="2133600" cy="273844"/>
          </a:xfrm>
          <a:prstGeom prst="rect">
            <a:avLst/>
          </a:prstGeom>
        </p:spPr>
        <p:txBody>
          <a:bodyPr/>
          <a:lstStyle/>
          <a:p>
            <a:fld id="{A60E2366-1D07-467E-B978-FB7A24BECCC1}" type="datetime1">
              <a:rPr lang="en-US" smtClean="0"/>
              <a:t>4/7/2022</a:t>
            </a:fld>
            <a:endParaRPr lang="en-US" dirty="0"/>
          </a:p>
        </p:txBody>
      </p:sp>
      <p:sp>
        <p:nvSpPr>
          <p:cNvPr id="8" name="Footer Placeholder 7"/>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4767263"/>
            <a:ext cx="2133600" cy="273844"/>
          </a:xfrm>
          <a:prstGeom prst="rect">
            <a:avLst/>
          </a:prstGeom>
        </p:spPr>
        <p:txBody>
          <a:bodyPr/>
          <a:lstStyle/>
          <a:p>
            <a:fld id="{10B61BDE-F4B8-F843-A13C-2588510A133A}" type="slidenum">
              <a:rPr lang="en-US" smtClean="0"/>
              <a:t>‹nº›</a:t>
            </a:fld>
            <a:endParaRPr lang="en-US" dirty="0"/>
          </a:p>
        </p:txBody>
      </p:sp>
    </p:spTree>
    <p:extLst>
      <p:ext uri="{BB962C8B-B14F-4D97-AF65-F5344CB8AC3E}">
        <p14:creationId xmlns:p14="http://schemas.microsoft.com/office/powerpoint/2010/main" val="3917587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x-none"/>
              <a:t>Click to edit Master title style</a:t>
            </a:r>
            <a:endParaRPr lang="en-US"/>
          </a:p>
        </p:txBody>
      </p:sp>
      <p:sp>
        <p:nvSpPr>
          <p:cNvPr id="3" name="Date Placeholder 2"/>
          <p:cNvSpPr>
            <a:spLocks noGrp="1"/>
          </p:cNvSpPr>
          <p:nvPr>
            <p:ph type="dt" sz="half" idx="10"/>
          </p:nvPr>
        </p:nvSpPr>
        <p:spPr>
          <a:xfrm>
            <a:off x="457200" y="4767263"/>
            <a:ext cx="2133600" cy="273844"/>
          </a:xfrm>
          <a:prstGeom prst="rect">
            <a:avLst/>
          </a:prstGeom>
        </p:spPr>
        <p:txBody>
          <a:bodyPr/>
          <a:lstStyle/>
          <a:p>
            <a:fld id="{0DCCE8C6-F151-44A3-BCCE-2E69E72522C9}" type="datetime1">
              <a:rPr lang="en-US" smtClean="0"/>
              <a:t>4/7/2022</a:t>
            </a:fld>
            <a:endParaRPr lang="en-US" dirty="0"/>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p>
            <a:fld id="{10B61BDE-F4B8-F843-A13C-2588510A133A}" type="slidenum">
              <a:rPr lang="en-US" smtClean="0"/>
              <a:t>‹nº›</a:t>
            </a:fld>
            <a:endParaRPr lang="en-US" dirty="0"/>
          </a:p>
        </p:txBody>
      </p:sp>
    </p:spTree>
    <p:extLst>
      <p:ext uri="{BB962C8B-B14F-4D97-AF65-F5344CB8AC3E}">
        <p14:creationId xmlns:p14="http://schemas.microsoft.com/office/powerpoint/2010/main" val="348817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p>
            <a:fld id="{4F81596F-29E0-4365-8E33-DEA7B0B11C35}" type="datetime1">
              <a:rPr lang="en-US" smtClean="0"/>
              <a:t>4/7/2022</a:t>
            </a:fld>
            <a:endParaRPr lang="en-US" dirty="0"/>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p>
            <a:fld id="{10B61BDE-F4B8-F843-A13C-2588510A133A}" type="slidenum">
              <a:rPr lang="en-US" smtClean="0"/>
              <a:t>‹nº›</a:t>
            </a:fld>
            <a:endParaRPr lang="en-US" dirty="0"/>
          </a:p>
        </p:txBody>
      </p:sp>
    </p:spTree>
    <p:extLst>
      <p:ext uri="{BB962C8B-B14F-4D97-AF65-F5344CB8AC3E}">
        <p14:creationId xmlns:p14="http://schemas.microsoft.com/office/powerpoint/2010/main" val="2687413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a:prstGeom prst="rect">
            <a:avLst/>
          </a:prstGeo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4D2E6AC2-2775-4339-8061-4CB3853452E5}" type="datetime1">
              <a:rPr lang="en-US" smtClean="0"/>
              <a:t>4/7/2022</a:t>
            </a:fld>
            <a:endParaRPr lang="en-US" dirty="0"/>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10B61BDE-F4B8-F843-A13C-2588510A133A}" type="slidenum">
              <a:rPr lang="en-US" smtClean="0"/>
              <a:t>‹nº›</a:t>
            </a:fld>
            <a:endParaRPr lang="en-US" dirty="0"/>
          </a:p>
        </p:txBody>
      </p:sp>
    </p:spTree>
    <p:extLst>
      <p:ext uri="{BB962C8B-B14F-4D97-AF65-F5344CB8AC3E}">
        <p14:creationId xmlns:p14="http://schemas.microsoft.com/office/powerpoint/2010/main" val="1575002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a:prstGeom prst="rect">
            <a:avLst/>
          </a:prstGeo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49AD2FD0-5BD0-4FA1-AF0A-56EC4CCE6CFE}" type="datetime1">
              <a:rPr lang="en-US" smtClean="0"/>
              <a:t>4/7/2022</a:t>
            </a:fld>
            <a:endParaRPr lang="en-US" dirty="0"/>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10B61BDE-F4B8-F843-A13C-2588510A133A}" type="slidenum">
              <a:rPr lang="en-US" smtClean="0"/>
              <a:t>‹nº›</a:t>
            </a:fld>
            <a:endParaRPr lang="en-US" dirty="0"/>
          </a:p>
        </p:txBody>
      </p:sp>
    </p:spTree>
    <p:extLst>
      <p:ext uri="{BB962C8B-B14F-4D97-AF65-F5344CB8AC3E}">
        <p14:creationId xmlns:p14="http://schemas.microsoft.com/office/powerpoint/2010/main" val="2217044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x-none"/>
              <a:t>Click to edit Master title style</a:t>
            </a:r>
            <a:endParaRPr lang="en-US"/>
          </a:p>
        </p:txBody>
      </p:sp>
      <p:sp>
        <p:nvSpPr>
          <p:cNvPr id="3" name="Vertical Text Placeholder 2"/>
          <p:cNvSpPr>
            <a:spLocks noGrp="1"/>
          </p:cNvSpPr>
          <p:nvPr>
            <p:ph type="body" orient="vert" idx="1"/>
          </p:nvPr>
        </p:nvSpPr>
        <p:spPr>
          <a:xfrm>
            <a:off x="457200" y="1200151"/>
            <a:ext cx="8229600" cy="3394472"/>
          </a:xfrm>
          <a:prstGeom prst="rect">
            <a:avLst/>
          </a:prstGeo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B8EDC4CE-602C-465D-AD7C-3BEED277F27F}" type="datetime1">
              <a:rPr lang="en-US" smtClean="0"/>
              <a:t>4/7/2022</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10B61BDE-F4B8-F843-A13C-2588510A133A}" type="slidenum">
              <a:rPr lang="en-US" smtClean="0"/>
              <a:t>‹nº›</a:t>
            </a:fld>
            <a:endParaRPr lang="en-US" dirty="0"/>
          </a:p>
        </p:txBody>
      </p:sp>
    </p:spTree>
    <p:extLst>
      <p:ext uri="{BB962C8B-B14F-4D97-AF65-F5344CB8AC3E}">
        <p14:creationId xmlns:p14="http://schemas.microsoft.com/office/powerpoint/2010/main" val="3323993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a:prstGeom prst="rect">
            <a:avLst/>
          </a:prstGeo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05979"/>
            <a:ext cx="6019800" cy="4388644"/>
          </a:xfrm>
          <a:prstGeom prst="rect">
            <a:avLst/>
          </a:prstGeo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7A357F9A-1B28-4ECD-925C-3C8D085A7A4A}" type="datetime1">
              <a:rPr lang="en-US" smtClean="0"/>
              <a:t>4/7/2022</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10B61BDE-F4B8-F843-A13C-2588510A133A}" type="slidenum">
              <a:rPr lang="en-US" smtClean="0"/>
              <a:t>‹nº›</a:t>
            </a:fld>
            <a:endParaRPr lang="en-US" dirty="0"/>
          </a:p>
        </p:txBody>
      </p:sp>
    </p:spTree>
    <p:extLst>
      <p:ext uri="{BB962C8B-B14F-4D97-AF65-F5344CB8AC3E}">
        <p14:creationId xmlns:p14="http://schemas.microsoft.com/office/powerpoint/2010/main" val="1427457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4345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m 6"/>
          <p:cNvPicPr>
            <a:picLocks noChangeAspect="1"/>
          </p:cNvPicPr>
          <p:nvPr userDrawn="1"/>
        </p:nvPicPr>
        <p:blipFill rotWithShape="1">
          <a:blip r:embed="rId14">
            <a:alphaModFix amt="58000"/>
            <a:extLst>
              <a:ext uri="{28A0092B-C50C-407E-A947-70E740481C1C}">
                <a14:useLocalDpi xmlns:a14="http://schemas.microsoft.com/office/drawing/2010/main" val="0"/>
              </a:ext>
            </a:extLst>
          </a:blip>
          <a:srcRect b="15569"/>
          <a:stretch/>
        </p:blipFill>
        <p:spPr>
          <a:xfrm>
            <a:off x="0" y="0"/>
            <a:ext cx="9143999" cy="4342707"/>
          </a:xfrm>
          <a:prstGeom prst="rect">
            <a:avLst/>
          </a:prstGeom>
        </p:spPr>
      </p:pic>
    </p:spTree>
    <p:extLst>
      <p:ext uri="{BB962C8B-B14F-4D97-AF65-F5344CB8AC3E}">
        <p14:creationId xmlns:p14="http://schemas.microsoft.com/office/powerpoint/2010/main" val="27364358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emf"/></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7" Type="http://schemas.microsoft.com/office/2007/relationships/hdphoto" Target="../media/hdphoto2.wdp"/><Relationship Id="rId2" Type="http://schemas.openxmlformats.org/officeDocument/2006/relationships/image" Target="../media/image16.jpe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microsoft.com/office/2007/relationships/hdphoto" Target="../media/hdphoto1.wdp"/><Relationship Id="rId7" Type="http://schemas.openxmlformats.org/officeDocument/2006/relationships/diagramLayout" Target="../diagrams/layout2.xml"/><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diagramData" Target="../diagrams/data2.xml"/><Relationship Id="rId11" Type="http://schemas.openxmlformats.org/officeDocument/2006/relationships/image" Target="../media/image28.png"/><Relationship Id="rId5" Type="http://schemas.microsoft.com/office/2007/relationships/hdphoto" Target="../media/hdphoto2.wdp"/><Relationship Id="rId10" Type="http://schemas.microsoft.com/office/2007/relationships/diagramDrawing" Target="../diagrams/drawing2.xml"/><Relationship Id="rId4" Type="http://schemas.openxmlformats.org/officeDocument/2006/relationships/image" Target="../media/image19.png"/><Relationship Id="rId9" Type="http://schemas.openxmlformats.org/officeDocument/2006/relationships/diagramColors" Target="../diagrams/colors2.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9.png"/><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5.jpeg"/><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14"/>
          <p:cNvSpPr txBox="1"/>
          <p:nvPr/>
        </p:nvSpPr>
        <p:spPr>
          <a:xfrm>
            <a:off x="568829" y="2621247"/>
            <a:ext cx="6642676" cy="868828"/>
          </a:xfrm>
          <a:prstGeom prst="rect">
            <a:avLst/>
          </a:prstGeom>
          <a:solidFill>
            <a:schemeClr val="accent6">
              <a:lumMod val="60000"/>
              <a:lumOff val="40000"/>
            </a:schemeClr>
          </a:solidFill>
        </p:spPr>
        <p:txBody>
          <a:bodyPr vert="horz" wrap="square" lIns="0" tIns="67945" rIns="0" bIns="0" rtlCol="0" anchor="b">
            <a:spAutoFit/>
          </a:bodyPr>
          <a:lstStyle/>
          <a:p>
            <a:pPr algn="ctr"/>
            <a:r>
              <a:rPr lang="pt-BR" sz="2600" b="1" dirty="0">
                <a:solidFill>
                  <a:srgbClr val="002060"/>
                </a:solidFill>
                <a:latin typeface="Bahnschrift SemiLight Condensed" panose="020B0502040204020203" pitchFamily="34" charset="0"/>
              </a:rPr>
              <a:t>Resolução CMN nº 4.963, de 25 de novembro de 2021</a:t>
            </a:r>
            <a:endParaRPr lang="pt-BR" sz="2600" dirty="0">
              <a:solidFill>
                <a:srgbClr val="002060"/>
              </a:solidFill>
              <a:latin typeface="Bahnschrift SemiLight Condensed" panose="020B0502040204020203" pitchFamily="34" charset="0"/>
            </a:endParaRPr>
          </a:p>
        </p:txBody>
      </p:sp>
      <p:sp>
        <p:nvSpPr>
          <p:cNvPr id="19" name="object 12"/>
          <p:cNvSpPr txBox="1"/>
          <p:nvPr/>
        </p:nvSpPr>
        <p:spPr>
          <a:xfrm>
            <a:off x="586573" y="643031"/>
            <a:ext cx="7512107" cy="565539"/>
          </a:xfrm>
          <a:prstGeom prst="rect">
            <a:avLst/>
          </a:prstGeom>
        </p:spPr>
        <p:txBody>
          <a:bodyPr vert="horz" wrap="square" lIns="0" tIns="77470" rIns="0" bIns="0" rtlCol="0">
            <a:spAutoFit/>
          </a:bodyPr>
          <a:lstStyle/>
          <a:p>
            <a:pPr marL="12700" marR="5080" lvl="0" indent="0" algn="l" defTabSz="457200" rtl="0" eaLnBrk="1" fontAlgn="auto" latinLnBrk="0" hangingPunct="1">
              <a:lnSpc>
                <a:spcPts val="3800"/>
              </a:lnSpc>
              <a:spcBef>
                <a:spcPts val="610"/>
              </a:spcBef>
              <a:spcAft>
                <a:spcPts val="0"/>
              </a:spcAft>
              <a:buClrTx/>
              <a:buSzTx/>
              <a:buFontTx/>
              <a:buNone/>
              <a:tabLst/>
              <a:defRPr/>
            </a:pPr>
            <a:r>
              <a:rPr lang="pt-BR" sz="3400" b="1" spc="-65" dirty="0">
                <a:solidFill>
                  <a:srgbClr val="144A42"/>
                </a:solidFill>
                <a:latin typeface="Arial"/>
                <a:cs typeface="Arial"/>
              </a:rPr>
              <a:t>SECRETARIA DE PREVIDÊNCIA </a:t>
            </a:r>
            <a:endParaRPr kumimoji="0" lang="pt-BR" sz="3400" b="0" i="0" u="none" strike="noStrike" kern="1200" cap="none" spc="0" normalizeH="0" baseline="0" noProof="0" dirty="0">
              <a:ln>
                <a:noFill/>
              </a:ln>
              <a:solidFill>
                <a:srgbClr val="144A42"/>
              </a:solidFill>
              <a:effectLst/>
              <a:uLnTx/>
              <a:uFillTx/>
              <a:latin typeface="Arial"/>
              <a:ea typeface="+mn-ea"/>
              <a:cs typeface="Arial"/>
            </a:endParaRPr>
          </a:p>
        </p:txBody>
      </p:sp>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1" name="Picture 10" descr="assinatura-4.png"/>
          <p:cNvPicPr>
            <a:picLocks noChangeAspect="1"/>
          </p:cNvPicPr>
          <p:nvPr/>
        </p:nvPicPr>
        <p:blipFill rotWithShape="1">
          <a:blip r:embed="rId2">
            <a:extLst>
              <a:ext uri="{28A0092B-C50C-407E-A947-70E740481C1C}">
                <a14:useLocalDpi xmlns:a14="http://schemas.microsoft.com/office/drawing/2010/main" val="0"/>
              </a:ext>
            </a:extLst>
          </a:blip>
          <a:srcRect l="63487"/>
          <a:stretch/>
        </p:blipFill>
        <p:spPr>
          <a:xfrm>
            <a:off x="2476221" y="4501218"/>
            <a:ext cx="1260641" cy="534802"/>
          </a:xfrm>
          <a:prstGeom prst="rect">
            <a:avLst/>
          </a:prstGeom>
        </p:spPr>
      </p:pic>
      <p:sp>
        <p:nvSpPr>
          <p:cNvPr id="2" name="CaixaDeTexto 1">
            <a:extLst>
              <a:ext uri="{FF2B5EF4-FFF2-40B4-BE49-F238E27FC236}">
                <a16:creationId xmlns:a16="http://schemas.microsoft.com/office/drawing/2014/main" id="{816DF023-CE70-490E-8C1A-9AEAB199C6CE}"/>
              </a:ext>
            </a:extLst>
          </p:cNvPr>
          <p:cNvSpPr txBox="1"/>
          <p:nvPr/>
        </p:nvSpPr>
        <p:spPr>
          <a:xfrm>
            <a:off x="1423275" y="4616935"/>
            <a:ext cx="1052946" cy="276999"/>
          </a:xfrm>
          <a:prstGeom prst="rect">
            <a:avLst/>
          </a:prstGeom>
          <a:noFill/>
        </p:spPr>
        <p:txBody>
          <a:bodyPr wrap="square" rtlCol="0">
            <a:spAutoFit/>
          </a:bodyPr>
          <a:lstStyle/>
          <a:p>
            <a:pPr algn="r"/>
            <a:r>
              <a:rPr lang="pt-BR" sz="600" b="1" dirty="0"/>
              <a:t>MINISTÉRIO DO</a:t>
            </a:r>
          </a:p>
          <a:p>
            <a:pPr algn="r"/>
            <a:r>
              <a:rPr lang="pt-BR" sz="600" b="1" dirty="0"/>
              <a:t>TRABALHO E PREVIDÊNCIA</a:t>
            </a:r>
          </a:p>
        </p:txBody>
      </p:sp>
    </p:spTree>
    <p:extLst>
      <p:ext uri="{BB962C8B-B14F-4D97-AF65-F5344CB8AC3E}">
        <p14:creationId xmlns:p14="http://schemas.microsoft.com/office/powerpoint/2010/main" val="30491403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Elbow Connector 20"/>
          <p:cNvCxnSpPr>
            <a:cxnSpLocks/>
          </p:cNvCxnSpPr>
          <p:nvPr/>
        </p:nvCxnSpPr>
        <p:spPr>
          <a:xfrm rot="5400000" flipH="1" flipV="1">
            <a:off x="3247530" y="3439754"/>
            <a:ext cx="1498727" cy="1409634"/>
          </a:xfrm>
          <a:prstGeom prst="bentConnector3">
            <a:avLst>
              <a:gd name="adj1" fmla="val 50000"/>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19" name="object 12"/>
          <p:cNvSpPr txBox="1"/>
          <p:nvPr/>
        </p:nvSpPr>
        <p:spPr>
          <a:xfrm>
            <a:off x="-960929" y="740484"/>
            <a:ext cx="8124879" cy="525465"/>
          </a:xfrm>
          <a:prstGeom prst="rect">
            <a:avLst/>
          </a:prstGeom>
        </p:spPr>
        <p:txBody>
          <a:bodyPr vert="horz" wrap="square" lIns="0" tIns="77470" rIns="0" bIns="0" rtlCol="0">
            <a:spAutoFit/>
          </a:bodyPr>
          <a:lstStyle/>
          <a:p>
            <a:pPr marL="12700" marR="5080" lvl="0" indent="0" algn="ctr" defTabSz="457200" rtl="0" eaLnBrk="1" fontAlgn="auto" latinLnBrk="0" hangingPunct="1">
              <a:lnSpc>
                <a:spcPts val="3800"/>
              </a:lnSpc>
              <a:spcBef>
                <a:spcPts val="610"/>
              </a:spcBef>
              <a:spcAft>
                <a:spcPts val="0"/>
              </a:spcAft>
              <a:buClrTx/>
              <a:buSzTx/>
              <a:buFontTx/>
              <a:buNone/>
              <a:tabLst/>
              <a:defRPr/>
            </a:pPr>
            <a:r>
              <a:rPr lang="pt-BR" sz="2800" b="1" spc="-65" dirty="0">
                <a:solidFill>
                  <a:srgbClr val="144A42"/>
                </a:solidFill>
                <a:latin typeface="Arial"/>
                <a:cs typeface="Arial"/>
              </a:rPr>
              <a:t>1 - </a:t>
            </a:r>
            <a:r>
              <a:rPr lang="pt-BR" sz="2800" b="1" spc="-65" dirty="0" smtClean="0">
                <a:solidFill>
                  <a:srgbClr val="144A42"/>
                </a:solidFill>
                <a:latin typeface="Arial"/>
                <a:cs typeface="Arial"/>
              </a:rPr>
              <a:t>GRANDES </a:t>
            </a:r>
            <a:r>
              <a:rPr lang="pt-BR" sz="2800" b="1" spc="-65" dirty="0">
                <a:solidFill>
                  <a:srgbClr val="144A42"/>
                </a:solidFill>
                <a:latin typeface="Arial"/>
                <a:cs typeface="Arial"/>
              </a:rPr>
              <a:t>NÚMEROS RPPS</a:t>
            </a:r>
            <a:endParaRPr kumimoji="0" lang="pt-BR" sz="2800" b="0" i="0" u="none" strike="noStrike" kern="1200" cap="none" spc="0" normalizeH="0" baseline="0" noProof="0" dirty="0">
              <a:ln>
                <a:noFill/>
              </a:ln>
              <a:solidFill>
                <a:srgbClr val="144A42"/>
              </a:solidFill>
              <a:effectLst/>
              <a:uLnTx/>
              <a:uFillTx/>
              <a:latin typeface="Arial"/>
              <a:cs typeface="Arial"/>
            </a:endParaRPr>
          </a:p>
        </p:txBody>
      </p:sp>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object 12"/>
          <p:cNvSpPr txBox="1"/>
          <p:nvPr/>
        </p:nvSpPr>
        <p:spPr>
          <a:xfrm>
            <a:off x="-1121796" y="1399690"/>
            <a:ext cx="8124879" cy="525465"/>
          </a:xfrm>
          <a:prstGeom prst="rect">
            <a:avLst/>
          </a:prstGeom>
        </p:spPr>
        <p:txBody>
          <a:bodyPr vert="horz" wrap="square" lIns="0" tIns="77470" rIns="0" bIns="0" rtlCol="0">
            <a:spAutoFit/>
          </a:bodyPr>
          <a:lstStyle/>
          <a:p>
            <a:pPr marL="12700" marR="5080" lvl="0" indent="0" algn="ctr" defTabSz="457200" rtl="0" eaLnBrk="1" fontAlgn="auto" latinLnBrk="0" hangingPunct="1">
              <a:lnSpc>
                <a:spcPts val="3800"/>
              </a:lnSpc>
              <a:spcBef>
                <a:spcPts val="610"/>
              </a:spcBef>
              <a:spcAft>
                <a:spcPts val="0"/>
              </a:spcAft>
              <a:buClrTx/>
              <a:buSzTx/>
              <a:buFontTx/>
              <a:buNone/>
              <a:tabLst/>
              <a:defRPr/>
            </a:pPr>
            <a:r>
              <a:rPr lang="pt-BR" sz="2800" b="1" spc="-65" dirty="0" smtClean="0">
                <a:solidFill>
                  <a:srgbClr val="144A42"/>
                </a:solidFill>
                <a:latin typeface="Arial"/>
                <a:cs typeface="Arial"/>
              </a:rPr>
              <a:t>2 – EVOLUÇÃO DA NORMAS</a:t>
            </a:r>
            <a:endParaRPr kumimoji="0" lang="pt-BR" sz="2800" b="0" i="0" u="none" strike="noStrike" kern="1200" cap="none" spc="0" normalizeH="0" baseline="0" noProof="0" dirty="0">
              <a:ln>
                <a:noFill/>
              </a:ln>
              <a:solidFill>
                <a:srgbClr val="144A42"/>
              </a:solidFill>
              <a:effectLst/>
              <a:uLnTx/>
              <a:uFillTx/>
              <a:latin typeface="Arial"/>
              <a:cs typeface="Arial"/>
            </a:endParaRPr>
          </a:p>
        </p:txBody>
      </p:sp>
      <p:sp>
        <p:nvSpPr>
          <p:cNvPr id="9" name="object 12"/>
          <p:cNvSpPr txBox="1"/>
          <p:nvPr/>
        </p:nvSpPr>
        <p:spPr>
          <a:xfrm>
            <a:off x="239058" y="2057303"/>
            <a:ext cx="8124879" cy="525465"/>
          </a:xfrm>
          <a:prstGeom prst="rect">
            <a:avLst/>
          </a:prstGeom>
        </p:spPr>
        <p:txBody>
          <a:bodyPr vert="horz" wrap="square" lIns="0" tIns="77470" rIns="0" bIns="0" rtlCol="0">
            <a:spAutoFit/>
          </a:bodyPr>
          <a:lstStyle/>
          <a:p>
            <a:pPr marL="12700" marR="5080" lvl="0" indent="0" algn="ctr" defTabSz="457200" rtl="0" eaLnBrk="1" fontAlgn="auto" latinLnBrk="0" hangingPunct="1">
              <a:lnSpc>
                <a:spcPts val="3800"/>
              </a:lnSpc>
              <a:spcBef>
                <a:spcPts val="610"/>
              </a:spcBef>
              <a:spcAft>
                <a:spcPts val="0"/>
              </a:spcAft>
              <a:buClrTx/>
              <a:buSzTx/>
              <a:buFontTx/>
              <a:buNone/>
              <a:tabLst/>
              <a:defRPr/>
            </a:pPr>
            <a:r>
              <a:rPr lang="pt-BR" sz="2800" b="1" spc="-65" dirty="0">
                <a:solidFill>
                  <a:srgbClr val="144A42"/>
                </a:solidFill>
                <a:latin typeface="Arial"/>
                <a:cs typeface="Arial"/>
              </a:rPr>
              <a:t>3</a:t>
            </a:r>
            <a:r>
              <a:rPr lang="pt-BR" sz="2800" b="1" spc="-65" dirty="0" smtClean="0">
                <a:solidFill>
                  <a:srgbClr val="144A42"/>
                </a:solidFill>
                <a:latin typeface="Arial"/>
                <a:cs typeface="Arial"/>
              </a:rPr>
              <a:t> – MARCO NORMATIVO – RES. CMN 4.963/21</a:t>
            </a:r>
            <a:endParaRPr kumimoji="0" lang="pt-BR" sz="2800" b="0" i="0" u="none" strike="noStrike" kern="1200" cap="none" spc="0" normalizeH="0" baseline="0" noProof="0" dirty="0">
              <a:ln>
                <a:noFill/>
              </a:ln>
              <a:solidFill>
                <a:srgbClr val="144A42"/>
              </a:solidFill>
              <a:effectLst/>
              <a:uLnTx/>
              <a:uFillTx/>
              <a:latin typeface="Arial"/>
              <a:cs typeface="Arial"/>
            </a:endParaRPr>
          </a:p>
        </p:txBody>
      </p:sp>
      <p:sp>
        <p:nvSpPr>
          <p:cNvPr id="10" name="object 12"/>
          <p:cNvSpPr txBox="1"/>
          <p:nvPr/>
        </p:nvSpPr>
        <p:spPr>
          <a:xfrm>
            <a:off x="478118" y="2692910"/>
            <a:ext cx="8124879" cy="565539"/>
          </a:xfrm>
          <a:prstGeom prst="rect">
            <a:avLst/>
          </a:prstGeom>
        </p:spPr>
        <p:txBody>
          <a:bodyPr vert="horz" wrap="square" lIns="0" tIns="77470" rIns="0" bIns="0" rtlCol="0">
            <a:spAutoFit/>
          </a:bodyPr>
          <a:lstStyle/>
          <a:p>
            <a:pPr marL="12700" marR="5080" lvl="0" indent="0" algn="ctr" defTabSz="457200" rtl="0" eaLnBrk="1" fontAlgn="auto" latinLnBrk="0" hangingPunct="1">
              <a:lnSpc>
                <a:spcPts val="3800"/>
              </a:lnSpc>
              <a:spcBef>
                <a:spcPts val="610"/>
              </a:spcBef>
              <a:spcAft>
                <a:spcPts val="0"/>
              </a:spcAft>
              <a:buClrTx/>
              <a:buSzTx/>
              <a:buFontTx/>
              <a:buNone/>
              <a:tabLst/>
              <a:defRPr/>
            </a:pPr>
            <a:r>
              <a:rPr lang="pt-BR" sz="2800" b="1" spc="-65" dirty="0" smtClean="0">
                <a:solidFill>
                  <a:srgbClr val="144A42"/>
                </a:solidFill>
                <a:latin typeface="Arial"/>
                <a:cs typeface="Arial"/>
              </a:rPr>
              <a:t>4 – PONTOS IMPORTANTES - RES. CMN 4.963/21</a:t>
            </a:r>
            <a:endParaRPr kumimoji="0" lang="pt-BR" sz="2800" b="0" i="0" u="none" strike="noStrike" kern="1200" cap="none" spc="0" normalizeH="0" baseline="0" noProof="0" dirty="0">
              <a:ln>
                <a:noFill/>
              </a:ln>
              <a:solidFill>
                <a:srgbClr val="144A42"/>
              </a:solidFill>
              <a:effectLst/>
              <a:uLnTx/>
              <a:uFillTx/>
              <a:latin typeface="Arial"/>
              <a:cs typeface="Arial"/>
            </a:endParaRPr>
          </a:p>
        </p:txBody>
      </p:sp>
    </p:spTree>
    <p:extLst>
      <p:ext uri="{BB962C8B-B14F-4D97-AF65-F5344CB8AC3E}">
        <p14:creationId xmlns:p14="http://schemas.microsoft.com/office/powerpoint/2010/main" val="27156138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p:cNvPicPr>
            <a:picLocks noChangeAspect="1"/>
          </p:cNvPicPr>
          <p:nvPr/>
        </p:nvPicPr>
        <p:blipFill>
          <a:blip r:embed="rId2"/>
          <a:stretch>
            <a:fillRect/>
          </a:stretch>
        </p:blipFill>
        <p:spPr>
          <a:xfrm>
            <a:off x="3474754" y="91504"/>
            <a:ext cx="3744607" cy="3648720"/>
          </a:xfrm>
          <a:prstGeom prst="rect">
            <a:avLst/>
          </a:prstGeom>
        </p:spPr>
      </p:pic>
      <p:pic>
        <p:nvPicPr>
          <p:cNvPr id="22" name="Imagem 21"/>
          <p:cNvPicPr>
            <a:picLocks noChangeAspect="1"/>
          </p:cNvPicPr>
          <p:nvPr/>
        </p:nvPicPr>
        <p:blipFill>
          <a:blip r:embed="rId3"/>
          <a:stretch>
            <a:fillRect/>
          </a:stretch>
        </p:blipFill>
        <p:spPr>
          <a:xfrm>
            <a:off x="356201" y="528173"/>
            <a:ext cx="1844530" cy="1451162"/>
          </a:xfrm>
          <a:prstGeom prst="rect">
            <a:avLst/>
          </a:prstGeom>
        </p:spPr>
      </p:pic>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Imagem 8"/>
          <p:cNvPicPr>
            <a:picLocks noChangeAspect="1"/>
          </p:cNvPicPr>
          <p:nvPr/>
        </p:nvPicPr>
        <p:blipFill>
          <a:blip r:embed="rId4"/>
          <a:stretch>
            <a:fillRect/>
          </a:stretch>
        </p:blipFill>
        <p:spPr>
          <a:xfrm>
            <a:off x="7601594" y="214956"/>
            <a:ext cx="1493152" cy="4585357"/>
          </a:xfrm>
          <a:prstGeom prst="rect">
            <a:avLst/>
          </a:prstGeom>
        </p:spPr>
      </p:pic>
      <p:sp>
        <p:nvSpPr>
          <p:cNvPr id="11" name="CaixaDeTexto 10"/>
          <p:cNvSpPr txBox="1"/>
          <p:nvPr/>
        </p:nvSpPr>
        <p:spPr>
          <a:xfrm>
            <a:off x="6489712" y="2624708"/>
            <a:ext cx="793173" cy="351044"/>
          </a:xfrm>
          <a:prstGeom prst="rect">
            <a:avLst/>
          </a:prstGeom>
          <a:noFill/>
        </p:spPr>
        <p:txBody>
          <a:bodyPr wrap="square" rtlCol="0">
            <a:spAutoFit/>
          </a:bodyPr>
          <a:lstStyle/>
          <a:p>
            <a:pPr algn="ctr"/>
            <a:r>
              <a:rPr lang="pt-BR" sz="1600" b="1" dirty="0" smtClean="0">
                <a:solidFill>
                  <a:schemeClr val="accent2">
                    <a:lumMod val="50000"/>
                  </a:schemeClr>
                </a:solidFill>
              </a:rPr>
              <a:t>≈ 10%</a:t>
            </a:r>
            <a:endParaRPr lang="pt-BR" sz="1600" b="1" dirty="0">
              <a:solidFill>
                <a:schemeClr val="accent2">
                  <a:lumMod val="50000"/>
                </a:schemeClr>
              </a:solidFill>
            </a:endParaRPr>
          </a:p>
        </p:txBody>
      </p:sp>
      <p:cxnSp>
        <p:nvCxnSpPr>
          <p:cNvPr id="12" name="Conector reto 11"/>
          <p:cNvCxnSpPr/>
          <p:nvPr/>
        </p:nvCxnSpPr>
        <p:spPr>
          <a:xfrm>
            <a:off x="6223101" y="2441373"/>
            <a:ext cx="531635" cy="241249"/>
          </a:xfrm>
          <a:prstGeom prst="line">
            <a:avLst/>
          </a:prstGeom>
        </p:spPr>
        <p:style>
          <a:lnRef idx="2">
            <a:schemeClr val="accent1"/>
          </a:lnRef>
          <a:fillRef idx="0">
            <a:schemeClr val="accent1"/>
          </a:fillRef>
          <a:effectRef idx="1">
            <a:schemeClr val="accent1"/>
          </a:effectRef>
          <a:fontRef idx="minor">
            <a:schemeClr val="tx1"/>
          </a:fontRef>
        </p:style>
      </p:cxnSp>
      <p:sp>
        <p:nvSpPr>
          <p:cNvPr id="13" name="CaixaDeTexto 12"/>
          <p:cNvSpPr txBox="1"/>
          <p:nvPr/>
        </p:nvSpPr>
        <p:spPr>
          <a:xfrm>
            <a:off x="7117494" y="2624708"/>
            <a:ext cx="495649" cy="338554"/>
          </a:xfrm>
          <a:prstGeom prst="rect">
            <a:avLst/>
          </a:prstGeom>
          <a:noFill/>
        </p:spPr>
        <p:txBody>
          <a:bodyPr wrap="none" rtlCol="0">
            <a:spAutoFit/>
          </a:bodyPr>
          <a:lstStyle/>
          <a:p>
            <a:pPr algn="ctr"/>
            <a:r>
              <a:rPr lang="pt-BR" sz="1600" b="1" u="sng" dirty="0" smtClean="0">
                <a:solidFill>
                  <a:schemeClr val="accent2">
                    <a:lumMod val="50000"/>
                  </a:schemeClr>
                </a:solidFill>
              </a:rPr>
              <a:t>MG</a:t>
            </a:r>
            <a:endParaRPr lang="pt-BR" b="1" u="sng" dirty="0">
              <a:solidFill>
                <a:schemeClr val="accent2">
                  <a:lumMod val="50000"/>
                </a:schemeClr>
              </a:solidFill>
            </a:endParaRPr>
          </a:p>
        </p:txBody>
      </p:sp>
      <p:sp>
        <p:nvSpPr>
          <p:cNvPr id="16" name="Elipse 15"/>
          <p:cNvSpPr/>
          <p:nvPr/>
        </p:nvSpPr>
        <p:spPr>
          <a:xfrm>
            <a:off x="6209908" y="2407245"/>
            <a:ext cx="108845" cy="99528"/>
          </a:xfrm>
          <a:prstGeom prst="ellipse">
            <a:avLst/>
          </a:prstGeom>
          <a:solidFill>
            <a:srgbClr val="D628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rgbClr val="D62822"/>
              </a:solidFill>
            </a:endParaRPr>
          </a:p>
        </p:txBody>
      </p:sp>
      <p:sp>
        <p:nvSpPr>
          <p:cNvPr id="2" name="Retângulo 1"/>
          <p:cNvSpPr/>
          <p:nvPr/>
        </p:nvSpPr>
        <p:spPr>
          <a:xfrm>
            <a:off x="132954" y="7798"/>
            <a:ext cx="3408625" cy="369332"/>
          </a:xfrm>
          <a:prstGeom prst="rect">
            <a:avLst/>
          </a:prstGeom>
        </p:spPr>
        <p:txBody>
          <a:bodyPr wrap="none">
            <a:spAutoFit/>
          </a:bodyPr>
          <a:lstStyle/>
          <a:p>
            <a:r>
              <a:rPr lang="pt-BR" b="1" spc="-65" dirty="0" smtClean="0">
                <a:solidFill>
                  <a:srgbClr val="144A42"/>
                </a:solidFill>
                <a:latin typeface="Arial"/>
                <a:cs typeface="Arial"/>
              </a:rPr>
              <a:t>1 - </a:t>
            </a:r>
            <a:r>
              <a:rPr lang="pt-BR" b="1" u="sng" spc="-65" dirty="0" smtClean="0">
                <a:solidFill>
                  <a:srgbClr val="144A42"/>
                </a:solidFill>
                <a:latin typeface="Arial"/>
                <a:cs typeface="Arial"/>
              </a:rPr>
              <a:t>GRANDES </a:t>
            </a:r>
            <a:r>
              <a:rPr lang="pt-BR" b="1" u="sng" spc="-65" dirty="0">
                <a:solidFill>
                  <a:srgbClr val="144A42"/>
                </a:solidFill>
                <a:latin typeface="Arial"/>
                <a:cs typeface="Arial"/>
              </a:rPr>
              <a:t>NÚMEROS RPPS</a:t>
            </a:r>
            <a:endParaRPr lang="pt-BR" u="sng" dirty="0"/>
          </a:p>
        </p:txBody>
      </p:sp>
      <p:pic>
        <p:nvPicPr>
          <p:cNvPr id="6" name="Imagem 5"/>
          <p:cNvPicPr>
            <a:picLocks noChangeAspect="1"/>
          </p:cNvPicPr>
          <p:nvPr/>
        </p:nvPicPr>
        <p:blipFill>
          <a:blip r:embed="rId5"/>
          <a:stretch>
            <a:fillRect/>
          </a:stretch>
        </p:blipFill>
        <p:spPr>
          <a:xfrm>
            <a:off x="-1" y="3182252"/>
            <a:ext cx="2681976" cy="329634"/>
          </a:xfrm>
          <a:prstGeom prst="rect">
            <a:avLst/>
          </a:prstGeom>
        </p:spPr>
      </p:pic>
      <p:sp>
        <p:nvSpPr>
          <p:cNvPr id="24" name="Retângulo de cantos arredondados 23"/>
          <p:cNvSpPr/>
          <p:nvPr/>
        </p:nvSpPr>
        <p:spPr>
          <a:xfrm>
            <a:off x="7640753" y="642052"/>
            <a:ext cx="1440160" cy="133258"/>
          </a:xfrm>
          <a:prstGeom prst="roundRect">
            <a:avLst/>
          </a:prstGeom>
          <a:noFill/>
          <a:ln w="158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p:cNvSpPr txBox="1"/>
          <p:nvPr/>
        </p:nvSpPr>
        <p:spPr>
          <a:xfrm>
            <a:off x="670306" y="845081"/>
            <a:ext cx="767167" cy="261610"/>
          </a:xfrm>
          <a:prstGeom prst="rect">
            <a:avLst/>
          </a:prstGeom>
          <a:noFill/>
        </p:spPr>
        <p:txBody>
          <a:bodyPr wrap="square" rtlCol="0">
            <a:spAutoFit/>
          </a:bodyPr>
          <a:lstStyle/>
          <a:p>
            <a:r>
              <a:rPr lang="pt-BR" sz="1100" b="1" dirty="0" smtClean="0">
                <a:solidFill>
                  <a:schemeClr val="bg1"/>
                </a:solidFill>
                <a:effectLst>
                  <a:outerShdw blurRad="38100" dist="38100" dir="2700000" algn="tl">
                    <a:srgbClr val="000000">
                      <a:alpha val="43137"/>
                    </a:srgbClr>
                  </a:outerShdw>
                </a:effectLst>
              </a:rPr>
              <a:t>38%</a:t>
            </a:r>
            <a:endParaRPr lang="pt-BR" sz="1100" b="1" dirty="0">
              <a:solidFill>
                <a:schemeClr val="bg1"/>
              </a:solidFill>
              <a:effectLst>
                <a:outerShdw blurRad="38100" dist="38100" dir="2700000" algn="tl">
                  <a:srgbClr val="000000">
                    <a:alpha val="43137"/>
                  </a:srgbClr>
                </a:outerShdw>
              </a:effectLst>
            </a:endParaRPr>
          </a:p>
        </p:txBody>
      </p:sp>
      <p:sp>
        <p:nvSpPr>
          <p:cNvPr id="31" name="CaixaDeTexto 30"/>
          <p:cNvSpPr txBox="1"/>
          <p:nvPr/>
        </p:nvSpPr>
        <p:spPr>
          <a:xfrm>
            <a:off x="1417661" y="1508570"/>
            <a:ext cx="767167" cy="261610"/>
          </a:xfrm>
          <a:prstGeom prst="rect">
            <a:avLst/>
          </a:prstGeom>
          <a:noFill/>
        </p:spPr>
        <p:txBody>
          <a:bodyPr wrap="square" rtlCol="0">
            <a:spAutoFit/>
          </a:bodyPr>
          <a:lstStyle/>
          <a:p>
            <a:r>
              <a:rPr lang="pt-BR" sz="1100" b="1" dirty="0" smtClean="0">
                <a:solidFill>
                  <a:schemeClr val="bg1"/>
                </a:solidFill>
                <a:effectLst>
                  <a:outerShdw blurRad="38100" dist="38100" dir="2700000" algn="tl">
                    <a:srgbClr val="000000">
                      <a:alpha val="43137"/>
                    </a:srgbClr>
                  </a:outerShdw>
                </a:effectLst>
              </a:rPr>
              <a:t>62%</a:t>
            </a:r>
            <a:endParaRPr lang="pt-BR" sz="1100" b="1" dirty="0">
              <a:solidFill>
                <a:schemeClr val="bg1"/>
              </a:solidFill>
              <a:effectLst>
                <a:outerShdw blurRad="38100" dist="38100" dir="2700000" algn="tl">
                  <a:srgbClr val="000000">
                    <a:alpha val="43137"/>
                  </a:srgbClr>
                </a:outerShdw>
              </a:effectLst>
            </a:endParaRPr>
          </a:p>
        </p:txBody>
      </p:sp>
      <p:pic>
        <p:nvPicPr>
          <p:cNvPr id="34" name="Imagem 33"/>
          <p:cNvPicPr>
            <a:picLocks noChangeAspect="1"/>
          </p:cNvPicPr>
          <p:nvPr/>
        </p:nvPicPr>
        <p:blipFill>
          <a:blip r:embed="rId6"/>
          <a:stretch>
            <a:fillRect/>
          </a:stretch>
        </p:blipFill>
        <p:spPr>
          <a:xfrm>
            <a:off x="103362" y="3905410"/>
            <a:ext cx="6245663" cy="748200"/>
          </a:xfrm>
          <a:prstGeom prst="rect">
            <a:avLst/>
          </a:prstGeom>
        </p:spPr>
      </p:pic>
      <p:pic>
        <p:nvPicPr>
          <p:cNvPr id="14" name="Imagem 13"/>
          <p:cNvPicPr>
            <a:picLocks noChangeAspect="1"/>
          </p:cNvPicPr>
          <p:nvPr/>
        </p:nvPicPr>
        <p:blipFill>
          <a:blip r:embed="rId7"/>
          <a:stretch>
            <a:fillRect/>
          </a:stretch>
        </p:blipFill>
        <p:spPr>
          <a:xfrm>
            <a:off x="258445" y="3632048"/>
            <a:ext cx="823723" cy="241719"/>
          </a:xfrm>
          <a:prstGeom prst="rect">
            <a:avLst/>
          </a:prstGeom>
        </p:spPr>
      </p:pic>
      <p:pic>
        <p:nvPicPr>
          <p:cNvPr id="15" name="Imagem 14"/>
          <p:cNvPicPr>
            <a:picLocks noChangeAspect="1"/>
          </p:cNvPicPr>
          <p:nvPr/>
        </p:nvPicPr>
        <p:blipFill>
          <a:blip r:embed="rId8"/>
          <a:stretch>
            <a:fillRect/>
          </a:stretch>
        </p:blipFill>
        <p:spPr>
          <a:xfrm>
            <a:off x="266667" y="3870614"/>
            <a:ext cx="807280" cy="234840"/>
          </a:xfrm>
          <a:prstGeom prst="rect">
            <a:avLst/>
          </a:prstGeom>
        </p:spPr>
      </p:pic>
      <p:pic>
        <p:nvPicPr>
          <p:cNvPr id="37" name="Imagem 36"/>
          <p:cNvPicPr>
            <a:picLocks noChangeAspect="1"/>
          </p:cNvPicPr>
          <p:nvPr/>
        </p:nvPicPr>
        <p:blipFill>
          <a:blip r:embed="rId9"/>
          <a:stretch>
            <a:fillRect/>
          </a:stretch>
        </p:blipFill>
        <p:spPr>
          <a:xfrm>
            <a:off x="103363" y="4694896"/>
            <a:ext cx="6245663" cy="185600"/>
          </a:xfrm>
          <a:prstGeom prst="rect">
            <a:avLst/>
          </a:prstGeom>
        </p:spPr>
      </p:pic>
      <p:sp>
        <p:nvSpPr>
          <p:cNvPr id="63" name="Seta em curva para cima 62"/>
          <p:cNvSpPr/>
          <p:nvPr/>
        </p:nvSpPr>
        <p:spPr>
          <a:xfrm rot="15680103">
            <a:off x="6333779" y="4509758"/>
            <a:ext cx="400923" cy="285234"/>
          </a:xfrm>
          <a:prstGeom prst="curvedUpArrow">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solidFill>
                <a:schemeClr val="tx1"/>
              </a:solidFill>
            </a:endParaRPr>
          </a:p>
        </p:txBody>
      </p:sp>
      <p:sp>
        <p:nvSpPr>
          <p:cNvPr id="66" name="Seta em curva para cima 65"/>
          <p:cNvSpPr/>
          <p:nvPr/>
        </p:nvSpPr>
        <p:spPr>
          <a:xfrm rot="14685562">
            <a:off x="6379883" y="4214117"/>
            <a:ext cx="749707" cy="407006"/>
          </a:xfrm>
          <a:prstGeom prst="curvedUpArrow">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solidFill>
                <a:schemeClr val="tx1"/>
              </a:solidFill>
            </a:endParaRPr>
          </a:p>
        </p:txBody>
      </p:sp>
      <p:sp>
        <p:nvSpPr>
          <p:cNvPr id="68" name="CaixaDeTexto 67"/>
          <p:cNvSpPr txBox="1"/>
          <p:nvPr/>
        </p:nvSpPr>
        <p:spPr>
          <a:xfrm>
            <a:off x="6946177" y="4197211"/>
            <a:ext cx="569387" cy="276999"/>
          </a:xfrm>
          <a:prstGeom prst="rect">
            <a:avLst/>
          </a:prstGeom>
          <a:noFill/>
        </p:spPr>
        <p:txBody>
          <a:bodyPr wrap="none" rtlCol="0">
            <a:spAutoFit/>
          </a:bodyPr>
          <a:lstStyle/>
          <a:p>
            <a:r>
              <a:rPr lang="pt-BR" sz="1200" i="1" dirty="0" smtClean="0">
                <a:solidFill>
                  <a:srgbClr val="0070C0"/>
                </a:solidFill>
                <a:effectLst>
                  <a:outerShdw blurRad="38100" dist="38100" dir="2700000" algn="tl">
                    <a:srgbClr val="000000">
                      <a:alpha val="43137"/>
                    </a:srgbClr>
                  </a:outerShdw>
                </a:effectLst>
              </a:rPr>
              <a:t>10,3%</a:t>
            </a:r>
            <a:endParaRPr lang="pt-BR" sz="1200" i="1" dirty="0">
              <a:solidFill>
                <a:srgbClr val="0070C0"/>
              </a:solidFill>
              <a:effectLst>
                <a:outerShdw blurRad="38100" dist="38100" dir="2700000" algn="tl">
                  <a:srgbClr val="000000">
                    <a:alpha val="43137"/>
                  </a:srgbClr>
                </a:outerShdw>
              </a:effectLst>
            </a:endParaRPr>
          </a:p>
        </p:txBody>
      </p:sp>
      <p:sp>
        <p:nvSpPr>
          <p:cNvPr id="69" name="CaixaDeTexto 68"/>
          <p:cNvSpPr txBox="1"/>
          <p:nvPr/>
        </p:nvSpPr>
        <p:spPr>
          <a:xfrm>
            <a:off x="6249546" y="4829459"/>
            <a:ext cx="490840" cy="276999"/>
          </a:xfrm>
          <a:prstGeom prst="rect">
            <a:avLst/>
          </a:prstGeom>
          <a:noFill/>
        </p:spPr>
        <p:txBody>
          <a:bodyPr wrap="none" rtlCol="0">
            <a:spAutoFit/>
          </a:bodyPr>
          <a:lstStyle/>
          <a:p>
            <a:r>
              <a:rPr lang="pt-BR" sz="1200" i="1" dirty="0" smtClean="0">
                <a:solidFill>
                  <a:srgbClr val="0070C0"/>
                </a:solidFill>
                <a:effectLst>
                  <a:outerShdw blurRad="38100" dist="38100" dir="2700000" algn="tl">
                    <a:srgbClr val="000000">
                      <a:alpha val="43137"/>
                    </a:srgbClr>
                  </a:outerShdw>
                </a:effectLst>
              </a:rPr>
              <a:t>8,7%</a:t>
            </a:r>
            <a:endParaRPr lang="pt-BR" sz="1200" i="1" dirty="0">
              <a:solidFill>
                <a:srgbClr val="0070C0"/>
              </a:solidFill>
              <a:effectLst>
                <a:outerShdw blurRad="38100" dist="38100" dir="2700000" algn="tl">
                  <a:srgbClr val="000000">
                    <a:alpha val="43137"/>
                  </a:srgbClr>
                </a:outerShdw>
              </a:effectLst>
            </a:endParaRPr>
          </a:p>
        </p:txBody>
      </p:sp>
      <p:sp>
        <p:nvSpPr>
          <p:cNvPr id="26" name="Retângulo 25">
            <a:extLst>
              <a:ext uri="{FF2B5EF4-FFF2-40B4-BE49-F238E27FC236}">
                <a16:creationId xmlns:a16="http://schemas.microsoft.com/office/drawing/2014/main" id="{C5A326D5-A3B2-43C6-B944-F4B4F815FB88}"/>
              </a:ext>
            </a:extLst>
          </p:cNvPr>
          <p:cNvSpPr/>
          <p:nvPr/>
        </p:nvSpPr>
        <p:spPr>
          <a:xfrm>
            <a:off x="266667" y="2133805"/>
            <a:ext cx="2219223" cy="80812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latin typeface="Calibri" panose="020F0502020204030204" pitchFamily="34" charset="0"/>
                <a:cs typeface="Calibri" panose="020F0502020204030204" pitchFamily="34" charset="0"/>
              </a:rPr>
              <a:t>R$ </a:t>
            </a:r>
            <a:r>
              <a:rPr lang="pt-BR" sz="2800" b="1" dirty="0" smtClean="0">
                <a:latin typeface="Calibri" panose="020F0502020204030204" pitchFamily="34" charset="0"/>
                <a:cs typeface="Calibri" panose="020F0502020204030204" pitchFamily="34" charset="0"/>
              </a:rPr>
              <a:t>216 bi </a:t>
            </a:r>
            <a:r>
              <a:rPr lang="pt-BR" sz="1100" b="1" dirty="0" smtClean="0">
                <a:latin typeface="Calibri" panose="020F0502020204030204" pitchFamily="34" charset="0"/>
                <a:cs typeface="Calibri" panose="020F0502020204030204" pitchFamily="34" charset="0"/>
              </a:rPr>
              <a:t>nos mercados financeiro e de capitais</a:t>
            </a:r>
            <a:endParaRPr lang="pt-BR" sz="1100" dirty="0">
              <a:latin typeface="Calibri" panose="020F0502020204030204" pitchFamily="34" charset="0"/>
              <a:cs typeface="Calibri" panose="020F0502020204030204" pitchFamily="34" charset="0"/>
            </a:endParaRPr>
          </a:p>
        </p:txBody>
      </p:sp>
      <p:sp>
        <p:nvSpPr>
          <p:cNvPr id="28" name="CaixaDeTexto 27"/>
          <p:cNvSpPr txBox="1"/>
          <p:nvPr/>
        </p:nvSpPr>
        <p:spPr>
          <a:xfrm>
            <a:off x="2969592" y="2655485"/>
            <a:ext cx="455574" cy="307777"/>
          </a:xfrm>
          <a:prstGeom prst="rect">
            <a:avLst/>
          </a:prstGeom>
          <a:noFill/>
        </p:spPr>
        <p:txBody>
          <a:bodyPr wrap="none" rtlCol="0">
            <a:spAutoFit/>
          </a:bodyPr>
          <a:lstStyle/>
          <a:p>
            <a:pPr algn="ctr"/>
            <a:r>
              <a:rPr lang="pt-BR" sz="1400" b="1" u="sng" dirty="0" smtClean="0">
                <a:solidFill>
                  <a:schemeClr val="accent2">
                    <a:lumMod val="50000"/>
                  </a:schemeClr>
                </a:solidFill>
              </a:rPr>
              <a:t>MG</a:t>
            </a:r>
            <a:endParaRPr lang="pt-BR" sz="1600" b="1" u="sng" dirty="0">
              <a:solidFill>
                <a:schemeClr val="accent2">
                  <a:lumMod val="50000"/>
                </a:schemeClr>
              </a:solidFill>
            </a:endParaRPr>
          </a:p>
        </p:txBody>
      </p:sp>
      <p:sp>
        <p:nvSpPr>
          <p:cNvPr id="29" name="CaixaDeTexto 28"/>
          <p:cNvSpPr txBox="1"/>
          <p:nvPr/>
        </p:nvSpPr>
        <p:spPr>
          <a:xfrm>
            <a:off x="7033843" y="4449142"/>
            <a:ext cx="413895" cy="276999"/>
          </a:xfrm>
          <a:prstGeom prst="rect">
            <a:avLst/>
          </a:prstGeom>
          <a:noFill/>
        </p:spPr>
        <p:txBody>
          <a:bodyPr wrap="none" rtlCol="0">
            <a:spAutoFit/>
          </a:bodyPr>
          <a:lstStyle/>
          <a:p>
            <a:pPr algn="ctr"/>
            <a:r>
              <a:rPr lang="pt-BR" sz="1200" b="1" i="1" u="sng" dirty="0">
                <a:solidFill>
                  <a:srgbClr val="0070C0"/>
                </a:solidFill>
                <a:effectLst>
                  <a:outerShdw blurRad="38100" dist="38100" dir="2700000" algn="tl">
                    <a:srgbClr val="000000">
                      <a:alpha val="43137"/>
                    </a:srgbClr>
                  </a:outerShdw>
                </a:effectLst>
              </a:rPr>
              <a:t>MG</a:t>
            </a:r>
          </a:p>
        </p:txBody>
      </p:sp>
      <p:pic>
        <p:nvPicPr>
          <p:cNvPr id="5" name="Imagem 4"/>
          <p:cNvPicPr>
            <a:picLocks noChangeAspect="1"/>
          </p:cNvPicPr>
          <p:nvPr/>
        </p:nvPicPr>
        <p:blipFill>
          <a:blip r:embed="rId10"/>
          <a:stretch>
            <a:fillRect/>
          </a:stretch>
        </p:blipFill>
        <p:spPr>
          <a:xfrm>
            <a:off x="2571920" y="2093657"/>
            <a:ext cx="1258072" cy="652024"/>
          </a:xfrm>
          <a:prstGeom prst="rect">
            <a:avLst/>
          </a:prstGeom>
        </p:spPr>
      </p:pic>
    </p:spTree>
    <p:extLst>
      <p:ext uri="{BB962C8B-B14F-4D97-AF65-F5344CB8AC3E}">
        <p14:creationId xmlns:p14="http://schemas.microsoft.com/office/powerpoint/2010/main" val="19696731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ângulo de cantos arredondados 9"/>
          <p:cNvSpPr/>
          <p:nvPr/>
        </p:nvSpPr>
        <p:spPr>
          <a:xfrm>
            <a:off x="596901" y="933938"/>
            <a:ext cx="1995882" cy="278186"/>
          </a:xfrm>
          <a:prstGeom prst="roundRect">
            <a:avLst/>
          </a:prstGeom>
          <a:solidFill>
            <a:schemeClr val="bg1"/>
          </a:solidFill>
          <a:ln w="28575" cmpd="tri">
            <a:solidFill>
              <a:srgbClr val="004A9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tângulo 7"/>
          <p:cNvSpPr/>
          <p:nvPr/>
        </p:nvSpPr>
        <p:spPr>
          <a:xfrm>
            <a:off x="132954" y="7798"/>
            <a:ext cx="3327193" cy="369332"/>
          </a:xfrm>
          <a:prstGeom prst="rect">
            <a:avLst/>
          </a:prstGeom>
        </p:spPr>
        <p:txBody>
          <a:bodyPr wrap="none">
            <a:spAutoFit/>
          </a:bodyPr>
          <a:lstStyle/>
          <a:p>
            <a:r>
              <a:rPr lang="pt-BR" b="1" spc="-65" dirty="0" smtClean="0">
                <a:solidFill>
                  <a:srgbClr val="144A42"/>
                </a:solidFill>
                <a:latin typeface="Arial"/>
                <a:cs typeface="Arial"/>
              </a:rPr>
              <a:t>2 – </a:t>
            </a:r>
            <a:r>
              <a:rPr lang="pt-BR" b="1" u="sng" spc="-65" dirty="0" smtClean="0">
                <a:solidFill>
                  <a:srgbClr val="144A42"/>
                </a:solidFill>
                <a:latin typeface="Arial"/>
                <a:cs typeface="Arial"/>
              </a:rPr>
              <a:t>EVOLUÇÃO DAS NORMAS</a:t>
            </a:r>
            <a:endParaRPr lang="pt-BR" u="sng" dirty="0"/>
          </a:p>
        </p:txBody>
      </p:sp>
      <p:pic>
        <p:nvPicPr>
          <p:cNvPr id="3" name="Imagem 2"/>
          <p:cNvPicPr>
            <a:picLocks noChangeAspect="1"/>
          </p:cNvPicPr>
          <p:nvPr/>
        </p:nvPicPr>
        <p:blipFill rotWithShape="1">
          <a:blip r:embed="rId2"/>
          <a:srcRect l="1058" t="8666" r="56131" b="81622"/>
          <a:stretch/>
        </p:blipFill>
        <p:spPr>
          <a:xfrm>
            <a:off x="145916" y="528969"/>
            <a:ext cx="2446866" cy="313267"/>
          </a:xfrm>
          <a:prstGeom prst="rect">
            <a:avLst/>
          </a:prstGeom>
        </p:spPr>
      </p:pic>
      <p:pic>
        <p:nvPicPr>
          <p:cNvPr id="4" name="Imagem 3"/>
          <p:cNvPicPr>
            <a:picLocks noChangeAspect="1"/>
          </p:cNvPicPr>
          <p:nvPr/>
        </p:nvPicPr>
        <p:blipFill rotWithShape="1">
          <a:blip r:embed="rId3"/>
          <a:srcRect r="22522" b="52491"/>
          <a:stretch/>
        </p:blipFill>
        <p:spPr>
          <a:xfrm>
            <a:off x="612201" y="979310"/>
            <a:ext cx="1889699" cy="204331"/>
          </a:xfrm>
          <a:prstGeom prst="rect">
            <a:avLst/>
          </a:prstGeom>
        </p:spPr>
      </p:pic>
      <p:pic>
        <p:nvPicPr>
          <p:cNvPr id="5122" name="Picture 2" descr="Ficheiro:Bullet-blue.png – Wikipédia, a enciclopédia liv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53" y="1394330"/>
            <a:ext cx="203400" cy="203400"/>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p:cNvSpPr txBox="1"/>
          <p:nvPr/>
        </p:nvSpPr>
        <p:spPr>
          <a:xfrm>
            <a:off x="340194" y="1650591"/>
            <a:ext cx="5530105" cy="1754326"/>
          </a:xfrm>
          <a:prstGeom prst="rect">
            <a:avLst/>
          </a:prstGeom>
          <a:noFill/>
        </p:spPr>
        <p:txBody>
          <a:bodyPr wrap="square" rtlCol="0">
            <a:spAutoFit/>
          </a:bodyPr>
          <a:lstStyle/>
          <a:p>
            <a:pPr marL="285750" indent="-285750">
              <a:lnSpc>
                <a:spcPct val="150000"/>
              </a:lnSpc>
              <a:buFont typeface="Wingdings" panose="05000000000000000000" pitchFamily="2" charset="2"/>
              <a:buChar char="q"/>
            </a:pPr>
            <a:r>
              <a:rPr lang="pt-BR" sz="1200" i="1" dirty="0" smtClean="0"/>
              <a:t>Resolução CMN nº 2.652/99 – de 24/09/99 a 31/10/04;</a:t>
            </a:r>
          </a:p>
          <a:p>
            <a:pPr marL="285750" indent="-285750">
              <a:lnSpc>
                <a:spcPct val="150000"/>
              </a:lnSpc>
              <a:buFont typeface="Wingdings" panose="05000000000000000000" pitchFamily="2" charset="2"/>
              <a:buChar char="q"/>
            </a:pPr>
            <a:r>
              <a:rPr lang="pt-BR" sz="1200" i="1" dirty="0" smtClean="0"/>
              <a:t>Resolução CMN nº 3.244/04 – de 01/01/04 a 29/10/07;</a:t>
            </a:r>
          </a:p>
          <a:p>
            <a:pPr marL="285750" indent="-285750">
              <a:lnSpc>
                <a:spcPct val="150000"/>
              </a:lnSpc>
              <a:buFont typeface="Wingdings" panose="05000000000000000000" pitchFamily="2" charset="2"/>
              <a:buChar char="q"/>
            </a:pPr>
            <a:r>
              <a:rPr lang="pt-BR" sz="1200" i="1" u="sng" dirty="0" smtClean="0"/>
              <a:t>Resolução CMN nº 3.506/07 – de 30/10/07 a 27/09/09</a:t>
            </a:r>
            <a:r>
              <a:rPr lang="pt-BR" sz="1200" i="1" dirty="0" smtClean="0"/>
              <a:t>;</a:t>
            </a:r>
          </a:p>
          <a:p>
            <a:pPr marL="285750" indent="-285750">
              <a:lnSpc>
                <a:spcPct val="150000"/>
              </a:lnSpc>
              <a:buFont typeface="Wingdings" panose="05000000000000000000" pitchFamily="2" charset="2"/>
              <a:buChar char="q"/>
            </a:pPr>
            <a:r>
              <a:rPr lang="pt-BR" sz="1200" i="1" u="sng" dirty="0"/>
              <a:t>Resolução CMN nº </a:t>
            </a:r>
            <a:r>
              <a:rPr lang="pt-BR" sz="1200" i="1" u="sng" dirty="0" smtClean="0"/>
              <a:t>3.790/09 </a:t>
            </a:r>
            <a:r>
              <a:rPr lang="pt-BR" sz="1200" i="1" u="sng" dirty="0"/>
              <a:t>– de </a:t>
            </a:r>
            <a:r>
              <a:rPr lang="pt-BR" sz="1200" i="1" u="sng" dirty="0" smtClean="0"/>
              <a:t>28/09/09 </a:t>
            </a:r>
            <a:r>
              <a:rPr lang="pt-BR" sz="1200" i="1" u="sng" dirty="0"/>
              <a:t>a </a:t>
            </a:r>
            <a:r>
              <a:rPr lang="pt-BR" sz="1200" i="1" u="sng" dirty="0" smtClean="0"/>
              <a:t>28/11/10</a:t>
            </a:r>
            <a:r>
              <a:rPr lang="pt-BR" sz="1200" i="1" dirty="0" smtClean="0"/>
              <a:t>;</a:t>
            </a:r>
          </a:p>
          <a:p>
            <a:pPr marL="285750" indent="-285750">
              <a:lnSpc>
                <a:spcPct val="150000"/>
              </a:lnSpc>
              <a:buFont typeface="Wingdings" panose="05000000000000000000" pitchFamily="2" charset="2"/>
              <a:buChar char="q"/>
            </a:pPr>
            <a:r>
              <a:rPr lang="pt-BR" sz="1200" i="1" dirty="0"/>
              <a:t>Resolução CMN nº </a:t>
            </a:r>
            <a:r>
              <a:rPr lang="pt-BR" sz="1200" i="1" dirty="0" smtClean="0"/>
              <a:t>3.922/10 </a:t>
            </a:r>
            <a:r>
              <a:rPr lang="pt-BR" sz="1200" i="1" dirty="0"/>
              <a:t>– de </a:t>
            </a:r>
            <a:r>
              <a:rPr lang="pt-BR" sz="1200" i="1" dirty="0" smtClean="0"/>
              <a:t>29/11/10 </a:t>
            </a:r>
            <a:r>
              <a:rPr lang="pt-BR" sz="1200" i="1" dirty="0"/>
              <a:t>a </a:t>
            </a:r>
            <a:r>
              <a:rPr lang="pt-BR" sz="1200" i="1" dirty="0" smtClean="0"/>
              <a:t>02/01/22;</a:t>
            </a:r>
          </a:p>
          <a:p>
            <a:pPr marL="285750" indent="-285750">
              <a:lnSpc>
                <a:spcPct val="150000"/>
              </a:lnSpc>
              <a:buFont typeface="Wingdings" panose="05000000000000000000" pitchFamily="2" charset="2"/>
              <a:buChar char="q"/>
            </a:pPr>
            <a:r>
              <a:rPr lang="pt-BR" sz="1200" i="1" dirty="0" smtClean="0"/>
              <a:t>Resolução </a:t>
            </a:r>
            <a:r>
              <a:rPr lang="pt-BR" sz="1200" i="1" dirty="0"/>
              <a:t>CMN nº </a:t>
            </a:r>
            <a:r>
              <a:rPr lang="pt-BR" sz="1200" i="1" dirty="0" smtClean="0"/>
              <a:t>4.963/21 </a:t>
            </a:r>
            <a:r>
              <a:rPr lang="pt-BR" sz="1200" i="1" dirty="0"/>
              <a:t>– </a:t>
            </a:r>
            <a:r>
              <a:rPr lang="pt-BR" sz="1200" i="1" dirty="0" smtClean="0"/>
              <a:t>desde 03/01/22.</a:t>
            </a:r>
            <a:endParaRPr lang="pt-BR" sz="1200" i="1" dirty="0"/>
          </a:p>
        </p:txBody>
      </p:sp>
      <p:sp>
        <p:nvSpPr>
          <p:cNvPr id="17" name="CaixaDeTexto 16"/>
          <p:cNvSpPr txBox="1"/>
          <p:nvPr/>
        </p:nvSpPr>
        <p:spPr>
          <a:xfrm>
            <a:off x="266827" y="1323417"/>
            <a:ext cx="4411802" cy="369332"/>
          </a:xfrm>
          <a:prstGeom prst="rect">
            <a:avLst/>
          </a:prstGeom>
          <a:noFill/>
        </p:spPr>
        <p:txBody>
          <a:bodyPr wrap="square" rtlCol="0">
            <a:spAutoFit/>
          </a:bodyPr>
          <a:lstStyle/>
          <a:p>
            <a:r>
              <a:rPr lang="pt-BR" i="1" u="sng" dirty="0" smtClean="0"/>
              <a:t>Lei nº 9.717,de 27 de novembro de 1998 (*)</a:t>
            </a:r>
            <a:endParaRPr lang="pt-BR" i="1" u="sng" dirty="0"/>
          </a:p>
        </p:txBody>
      </p:sp>
      <p:sp>
        <p:nvSpPr>
          <p:cNvPr id="24" name="Retângulo 23"/>
          <p:cNvSpPr/>
          <p:nvPr/>
        </p:nvSpPr>
        <p:spPr>
          <a:xfrm>
            <a:off x="33330" y="3956094"/>
            <a:ext cx="9080390" cy="11486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26" name="Retângulo de cantos arredondados 25"/>
          <p:cNvSpPr/>
          <p:nvPr/>
        </p:nvSpPr>
        <p:spPr>
          <a:xfrm>
            <a:off x="120794" y="3617807"/>
            <a:ext cx="1944216"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27" name="CaixaDeTexto 20"/>
          <p:cNvSpPr txBox="1"/>
          <p:nvPr/>
        </p:nvSpPr>
        <p:spPr>
          <a:xfrm>
            <a:off x="340194" y="3664554"/>
            <a:ext cx="1505415" cy="338554"/>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600" b="1" dirty="0" smtClean="0">
                <a:solidFill>
                  <a:schemeClr val="bg1"/>
                </a:solidFill>
                <a:effectLst>
                  <a:outerShdw blurRad="38100" dist="38100" dir="2700000" algn="tl">
                    <a:srgbClr val="000000">
                      <a:alpha val="43137"/>
                    </a:srgbClr>
                  </a:outerShdw>
                </a:effectLst>
                <a:latin typeface="+mn-lt"/>
              </a:rPr>
              <a:t>Lei 9.717/98 (*)</a:t>
            </a:r>
            <a:endParaRPr lang="pt-BR" sz="1600" b="1" dirty="0">
              <a:solidFill>
                <a:schemeClr val="bg1"/>
              </a:solidFill>
              <a:effectLst>
                <a:outerShdw blurRad="38100" dist="38100" dir="2700000" algn="tl">
                  <a:srgbClr val="000000">
                    <a:alpha val="43137"/>
                  </a:srgbClr>
                </a:outerShdw>
              </a:effectLst>
              <a:latin typeface="+mn-lt"/>
            </a:endParaRPr>
          </a:p>
        </p:txBody>
      </p:sp>
      <p:sp>
        <p:nvSpPr>
          <p:cNvPr id="28" name="Retângulo 27"/>
          <p:cNvSpPr/>
          <p:nvPr/>
        </p:nvSpPr>
        <p:spPr>
          <a:xfrm>
            <a:off x="-14873" y="4092314"/>
            <a:ext cx="9144001" cy="830997"/>
          </a:xfrm>
          <a:prstGeom prst="rect">
            <a:avLst/>
          </a:prstGeom>
        </p:spPr>
        <p:txBody>
          <a:bodyPr wrap="square">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lvl="0" algn="just"/>
            <a:r>
              <a:rPr lang="pt-BR" sz="1200" dirty="0">
                <a:solidFill>
                  <a:srgbClr val="000000"/>
                </a:solidFill>
              </a:rPr>
              <a:t> </a:t>
            </a:r>
            <a:r>
              <a:rPr lang="pt-BR" sz="1100" i="1" dirty="0">
                <a:solidFill>
                  <a:srgbClr val="000000"/>
                </a:solidFill>
              </a:rPr>
              <a:t>Art. 6</a:t>
            </a:r>
            <a:r>
              <a:rPr lang="pt-BR" sz="700" i="1" dirty="0"/>
              <a:t>º</a:t>
            </a:r>
            <a:r>
              <a:rPr lang="pt-BR" sz="1100" i="1" dirty="0">
                <a:solidFill>
                  <a:srgbClr val="000000"/>
                </a:solidFill>
              </a:rPr>
              <a:t> Fica facultada à União, aos Estados, ao Distrito Federal e aos Municípios, a constituição de fundos integrados de bens, direitos e ativos, com finalidade previdenciária, desde que observados os critérios de que trata o artigo 1</a:t>
            </a:r>
            <a:r>
              <a:rPr lang="pt-BR" sz="700" i="1" dirty="0"/>
              <a:t>º</a:t>
            </a:r>
            <a:r>
              <a:rPr lang="pt-BR" sz="1100" i="1" dirty="0">
                <a:solidFill>
                  <a:srgbClr val="000000"/>
                </a:solidFill>
              </a:rPr>
              <a:t> e, adicionalmente, os seguintes preceitos:</a:t>
            </a:r>
            <a:r>
              <a:rPr lang="pt-BR" sz="700" i="1" dirty="0"/>
              <a:t> </a:t>
            </a:r>
            <a:endParaRPr lang="pt-BR" sz="700" i="1" dirty="0" smtClean="0"/>
          </a:p>
          <a:p>
            <a:pPr lvl="0" algn="just"/>
            <a:endParaRPr lang="pt-BR" sz="700" i="1" dirty="0"/>
          </a:p>
          <a:p>
            <a:pPr lvl="0" algn="just"/>
            <a:r>
              <a:rPr lang="pt-BR" sz="700" i="1" dirty="0" smtClean="0"/>
              <a:t>(...)</a:t>
            </a:r>
            <a:endParaRPr lang="pt-BR" sz="700" i="1" dirty="0"/>
          </a:p>
          <a:p>
            <a:pPr lvl="0" algn="just"/>
            <a:r>
              <a:rPr lang="pt-BR" sz="1100" i="1" dirty="0">
                <a:solidFill>
                  <a:srgbClr val="000000"/>
                </a:solidFill>
              </a:rPr>
              <a:t>IV - aplicação de recursos, </a:t>
            </a:r>
            <a:r>
              <a:rPr lang="pt-BR" sz="1100" i="1" u="sng" dirty="0">
                <a:solidFill>
                  <a:srgbClr val="000000"/>
                </a:solidFill>
              </a:rPr>
              <a:t>conforme estabelecido pelo Conselho Monetário Nacional</a:t>
            </a:r>
            <a:r>
              <a:rPr lang="pt-BR" sz="1100" i="1" dirty="0">
                <a:solidFill>
                  <a:srgbClr val="000000"/>
                </a:solidFill>
              </a:rPr>
              <a:t>;</a:t>
            </a:r>
          </a:p>
        </p:txBody>
      </p:sp>
      <p:sp>
        <p:nvSpPr>
          <p:cNvPr id="21" name="Chave direita 20"/>
          <p:cNvSpPr/>
          <p:nvPr/>
        </p:nvSpPr>
        <p:spPr>
          <a:xfrm>
            <a:off x="7868375" y="2784802"/>
            <a:ext cx="178651" cy="1074411"/>
          </a:xfrm>
          <a:prstGeom prst="rightBrace">
            <a:avLst/>
          </a:prstGeom>
          <a:ln w="3175">
            <a:solidFill>
              <a:srgbClr val="002060"/>
            </a:solidFill>
            <a:prstDash val="sysDash"/>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pt-BR"/>
          </a:p>
        </p:txBody>
      </p:sp>
      <p:pic>
        <p:nvPicPr>
          <p:cNvPr id="22" name="Imagem 21"/>
          <p:cNvPicPr>
            <a:picLocks noChangeAspect="1"/>
          </p:cNvPicPr>
          <p:nvPr/>
        </p:nvPicPr>
        <p:blipFill rotWithShape="1">
          <a:blip r:embed="rId5"/>
          <a:srcRect l="3330" t="3532" b="920"/>
          <a:stretch/>
        </p:blipFill>
        <p:spPr>
          <a:xfrm>
            <a:off x="5651238" y="779987"/>
            <a:ext cx="2217137" cy="2986127"/>
          </a:xfrm>
          <a:prstGeom prst="rect">
            <a:avLst/>
          </a:prstGeom>
        </p:spPr>
      </p:pic>
      <p:sp>
        <p:nvSpPr>
          <p:cNvPr id="32" name="CaixaDeTexto 31"/>
          <p:cNvSpPr txBox="1"/>
          <p:nvPr/>
        </p:nvSpPr>
        <p:spPr>
          <a:xfrm>
            <a:off x="7928552" y="3316108"/>
            <a:ext cx="1150146" cy="577081"/>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pt-BR" sz="1050" i="1" dirty="0" smtClean="0">
                <a:solidFill>
                  <a:srgbClr val="002060"/>
                </a:solidFill>
              </a:rPr>
              <a:t>Portaria nº 9.907/20.</a:t>
            </a:r>
            <a:endParaRPr lang="pt-BR" sz="1050" i="1" dirty="0">
              <a:solidFill>
                <a:srgbClr val="002060"/>
              </a:solidFill>
            </a:endParaRPr>
          </a:p>
        </p:txBody>
      </p:sp>
      <p:sp>
        <p:nvSpPr>
          <p:cNvPr id="2" name="Retângulo 1"/>
          <p:cNvSpPr/>
          <p:nvPr/>
        </p:nvSpPr>
        <p:spPr>
          <a:xfrm>
            <a:off x="7928552" y="2755973"/>
            <a:ext cx="1101584" cy="320024"/>
          </a:xfrm>
          <a:prstGeom prst="rect">
            <a:avLst/>
          </a:prstGeom>
        </p:spPr>
        <p:txBody>
          <a:bodyPr wrap="none">
            <a:spAutoFit/>
          </a:bodyPr>
          <a:lstStyle/>
          <a:p>
            <a:pPr marL="285750" indent="-285750">
              <a:lnSpc>
                <a:spcPct val="150000"/>
              </a:lnSpc>
              <a:buFont typeface="Wingdings" panose="05000000000000000000" pitchFamily="2" charset="2"/>
              <a:buChar char="ü"/>
            </a:pPr>
            <a:r>
              <a:rPr lang="pt-BR" sz="1050" i="1" dirty="0">
                <a:solidFill>
                  <a:srgbClr val="002060"/>
                </a:solidFill>
              </a:rPr>
              <a:t>EC 103/19;</a:t>
            </a:r>
          </a:p>
        </p:txBody>
      </p:sp>
      <p:sp>
        <p:nvSpPr>
          <p:cNvPr id="6" name="Retângulo 5"/>
          <p:cNvSpPr/>
          <p:nvPr/>
        </p:nvSpPr>
        <p:spPr>
          <a:xfrm>
            <a:off x="7928552" y="3028192"/>
            <a:ext cx="1221809" cy="299313"/>
          </a:xfrm>
          <a:prstGeom prst="rect">
            <a:avLst/>
          </a:prstGeom>
        </p:spPr>
        <p:txBody>
          <a:bodyPr wrap="none">
            <a:spAutoFit/>
          </a:bodyPr>
          <a:lstStyle/>
          <a:p>
            <a:pPr marL="285750" indent="-285750">
              <a:lnSpc>
                <a:spcPct val="150000"/>
              </a:lnSpc>
              <a:buFont typeface="Wingdings" panose="05000000000000000000" pitchFamily="2" charset="2"/>
              <a:buChar char="ü"/>
            </a:pPr>
            <a:r>
              <a:rPr lang="pt-BR" sz="1000" i="1" dirty="0">
                <a:solidFill>
                  <a:srgbClr val="002060"/>
                </a:solidFill>
              </a:rPr>
              <a:t>Lei 13.846/19;</a:t>
            </a:r>
          </a:p>
        </p:txBody>
      </p:sp>
    </p:spTree>
    <p:extLst>
      <p:ext uri="{BB962C8B-B14F-4D97-AF65-F5344CB8AC3E}">
        <p14:creationId xmlns:p14="http://schemas.microsoft.com/office/powerpoint/2010/main" val="16228035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3" name="Picture 4" descr="duplo-caminho – Comunhã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789" y="2399067"/>
            <a:ext cx="4271025" cy="23490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4" name="Picture 12" descr="PNG e SVG de grafico de barras com fundo transparente para baixar."/>
          <p:cNvPicPr>
            <a:picLocks noChangeAspect="1" noChangeArrowheads="1"/>
          </p:cNvPicPr>
          <p:nvPr/>
        </p:nvPicPr>
        <p:blipFill>
          <a:blip r:embed="rId3" cstate="print">
            <a:grayscl/>
            <a:extLst>
              <a:ext uri="{BEBA8EAE-BF5A-486C-A8C5-ECC9F3942E4B}">
                <a14:imgProps xmlns:a14="http://schemas.microsoft.com/office/drawing/2010/main">
                  <a14:imgLayer r:embed="rId4">
                    <a14:imgEffect>
                      <a14:artisticPhotocopy/>
                    </a14:imgEffect>
                    <a14:imgEffect>
                      <a14:sharpenSoften amount="25000"/>
                    </a14:imgEffect>
                    <a14:imgEffect>
                      <a14:colorTemperature colorTemp="9591"/>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54133" y="1368261"/>
            <a:ext cx="936104" cy="93610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32" name="Imagem 31"/>
          <p:cNvPicPr>
            <a:picLocks noChangeAspect="1"/>
          </p:cNvPicPr>
          <p:nvPr/>
        </p:nvPicPr>
        <p:blipFill>
          <a:blip r:embed="rId5"/>
          <a:stretch>
            <a:fillRect/>
          </a:stretch>
        </p:blipFill>
        <p:spPr>
          <a:xfrm>
            <a:off x="1205786" y="680698"/>
            <a:ext cx="5415147" cy="1623667"/>
          </a:xfrm>
          <a:prstGeom prst="rect">
            <a:avLst/>
          </a:prstGeom>
          <a:ln>
            <a:noFill/>
          </a:ln>
          <a:effectLst>
            <a:outerShdw blurRad="190500" algn="tl" rotWithShape="0">
              <a:srgbClr val="000000">
                <a:alpha val="70000"/>
              </a:srgbClr>
            </a:outerShdw>
          </a:effectLst>
        </p:spPr>
      </p:pic>
      <p:sp>
        <p:nvSpPr>
          <p:cNvPr id="35" name="Retângulo 34"/>
          <p:cNvSpPr/>
          <p:nvPr/>
        </p:nvSpPr>
        <p:spPr>
          <a:xfrm>
            <a:off x="5117257" y="2496875"/>
            <a:ext cx="4026743" cy="369332"/>
          </a:xfrm>
          <a:prstGeom prst="rect">
            <a:avLst/>
          </a:prstGeom>
        </p:spPr>
        <p:txBody>
          <a:bodyPr wrap="none">
            <a:spAutoFit/>
          </a:bodyPr>
          <a:lstStyle/>
          <a:p>
            <a:pPr indent="449580" algn="just">
              <a:spcBef>
                <a:spcPts val="600"/>
              </a:spcBef>
              <a:spcAft>
                <a:spcPts val="600"/>
              </a:spcAft>
            </a:pPr>
            <a:r>
              <a:rPr lang="pt-BR" i="1" u="sng" dirty="0" smtClean="0">
                <a:latin typeface="Calibri" panose="020F0502020204030204" pitchFamily="34" charset="0"/>
                <a:ea typeface="Batang"/>
              </a:rPr>
              <a:t>Indução </a:t>
            </a:r>
            <a:r>
              <a:rPr lang="pt-BR" i="1" u="sng" dirty="0">
                <a:latin typeface="Calibri" panose="020F0502020204030204" pitchFamily="34" charset="0"/>
                <a:ea typeface="Batang"/>
              </a:rPr>
              <a:t>das boas práticas de gestão</a:t>
            </a:r>
            <a:endParaRPr lang="pt-BR" i="1" u="sng" dirty="0">
              <a:latin typeface="Times New Roman" panose="02020603050405020304" pitchFamily="18" charset="0"/>
              <a:ea typeface="Batang"/>
            </a:endParaRPr>
          </a:p>
        </p:txBody>
      </p:sp>
      <p:pic>
        <p:nvPicPr>
          <p:cNvPr id="36" name="Picture 6" descr="15cm * 15cm arte design vinil nswe bússola carro adesivos decalques  preto/prata S6 3505|car stickers decals|silver car decalsvinyl car decal -  AliExpress"/>
          <p:cNvPicPr>
            <a:picLocks noChangeAspect="1" noChangeArrowheads="1"/>
          </p:cNvPicPr>
          <p:nvPr/>
        </p:nvPicPr>
        <p:blipFill>
          <a:blip r:embed="rId6" cstate="print">
            <a:lum bright="70000" contrast="-70000"/>
            <a:extLst>
              <a:ext uri="{BEBA8EAE-BF5A-486C-A8C5-ECC9F3942E4B}">
                <a14:imgProps xmlns:a14="http://schemas.microsoft.com/office/drawing/2010/main">
                  <a14:imgLayer r:embed="rId7">
                    <a14:imgEffect>
                      <a14:saturation sat="1000"/>
                    </a14:imgEffect>
                  </a14:imgLayer>
                </a14:imgProps>
              </a:ext>
              <a:ext uri="{28A0092B-C50C-407E-A947-70E740481C1C}">
                <a14:useLocalDpi xmlns:a14="http://schemas.microsoft.com/office/drawing/2010/main" val="0"/>
              </a:ext>
            </a:extLst>
          </a:blip>
          <a:srcRect/>
          <a:stretch>
            <a:fillRect/>
          </a:stretch>
        </p:blipFill>
        <p:spPr bwMode="auto">
          <a:xfrm>
            <a:off x="7529512" y="433028"/>
            <a:ext cx="1403285" cy="1403285"/>
          </a:xfrm>
          <a:prstGeom prst="rect">
            <a:avLst/>
          </a:prstGeom>
          <a:noFill/>
          <a:extLst>
            <a:ext uri="{909E8E84-426E-40DD-AFC4-6F175D3DCCD1}">
              <a14:hiddenFill xmlns:a14="http://schemas.microsoft.com/office/drawing/2010/main">
                <a:solidFill>
                  <a:srgbClr val="FFFFFF"/>
                </a:solidFill>
              </a14:hiddenFill>
            </a:ext>
          </a:extLst>
        </p:spPr>
      </p:pic>
      <p:sp>
        <p:nvSpPr>
          <p:cNvPr id="37" name="Divisa 36"/>
          <p:cNvSpPr/>
          <p:nvPr/>
        </p:nvSpPr>
        <p:spPr>
          <a:xfrm>
            <a:off x="6620933" y="3050305"/>
            <a:ext cx="303645" cy="293477"/>
          </a:xfrm>
          <a:prstGeom prst="chevron">
            <a:avLst/>
          </a:prstGeom>
          <a:ln>
            <a:noFill/>
          </a:ln>
          <a:effectLst>
            <a:outerShdw blurRad="50800" dist="38100" dir="16200000"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pt-BR" sz="1200">
              <a:solidFill>
                <a:schemeClr val="tx1"/>
              </a:solidFill>
            </a:endParaRPr>
          </a:p>
        </p:txBody>
      </p:sp>
      <p:sp>
        <p:nvSpPr>
          <p:cNvPr id="38" name="CaixaDeTexto 37"/>
          <p:cNvSpPr txBox="1"/>
          <p:nvPr/>
        </p:nvSpPr>
        <p:spPr>
          <a:xfrm>
            <a:off x="6932466" y="3001120"/>
            <a:ext cx="1206869" cy="338554"/>
          </a:xfrm>
          <a:prstGeom prst="rect">
            <a:avLst/>
          </a:prstGeom>
          <a:noFill/>
        </p:spPr>
        <p:txBody>
          <a:bodyPr wrap="none" rtlCol="0">
            <a:spAutoFit/>
          </a:bodyPr>
          <a:lstStyle/>
          <a:p>
            <a:r>
              <a:rPr lang="pt-BR" sz="1600" b="1" dirty="0" smtClean="0"/>
              <a:t>Governança</a:t>
            </a:r>
            <a:endParaRPr lang="pt-BR" sz="1600" b="1" dirty="0"/>
          </a:p>
        </p:txBody>
      </p:sp>
      <p:sp>
        <p:nvSpPr>
          <p:cNvPr id="39" name="Divisa 38"/>
          <p:cNvSpPr/>
          <p:nvPr/>
        </p:nvSpPr>
        <p:spPr>
          <a:xfrm>
            <a:off x="6628821" y="3618067"/>
            <a:ext cx="303645" cy="293477"/>
          </a:xfrm>
          <a:prstGeom prst="chevron">
            <a:avLst/>
          </a:prstGeom>
          <a:ln>
            <a:noFill/>
          </a:ln>
          <a:effectLst>
            <a:outerShdw blurRad="50800" dist="38100" dir="16200000"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pt-BR" sz="1200">
              <a:solidFill>
                <a:schemeClr val="tx1"/>
              </a:solidFill>
            </a:endParaRPr>
          </a:p>
        </p:txBody>
      </p:sp>
      <p:sp>
        <p:nvSpPr>
          <p:cNvPr id="40" name="CaixaDeTexto 39"/>
          <p:cNvSpPr txBox="1"/>
          <p:nvPr/>
        </p:nvSpPr>
        <p:spPr>
          <a:xfrm>
            <a:off x="6940354" y="3568882"/>
            <a:ext cx="1756378" cy="338554"/>
          </a:xfrm>
          <a:prstGeom prst="rect">
            <a:avLst/>
          </a:prstGeom>
          <a:noFill/>
        </p:spPr>
        <p:txBody>
          <a:bodyPr wrap="none" rtlCol="0">
            <a:spAutoFit/>
          </a:bodyPr>
          <a:lstStyle/>
          <a:p>
            <a:r>
              <a:rPr lang="pt-BR" sz="1600" b="1" dirty="0" smtClean="0"/>
              <a:t>Controles Internos</a:t>
            </a:r>
            <a:endParaRPr lang="pt-BR" sz="1600" b="1" dirty="0"/>
          </a:p>
        </p:txBody>
      </p:sp>
      <p:sp>
        <p:nvSpPr>
          <p:cNvPr id="41" name="Divisa 40"/>
          <p:cNvSpPr/>
          <p:nvPr/>
        </p:nvSpPr>
        <p:spPr>
          <a:xfrm>
            <a:off x="6628821" y="4143494"/>
            <a:ext cx="303645" cy="293477"/>
          </a:xfrm>
          <a:prstGeom prst="chevron">
            <a:avLst/>
          </a:prstGeom>
          <a:ln>
            <a:noFill/>
          </a:ln>
          <a:effectLst>
            <a:outerShdw blurRad="50800" dist="38100" dir="16200000"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pt-BR" sz="1200">
              <a:solidFill>
                <a:schemeClr val="tx1"/>
              </a:solidFill>
            </a:endParaRPr>
          </a:p>
        </p:txBody>
      </p:sp>
      <p:sp>
        <p:nvSpPr>
          <p:cNvPr id="42" name="CaixaDeTexto 41"/>
          <p:cNvSpPr txBox="1"/>
          <p:nvPr/>
        </p:nvSpPr>
        <p:spPr>
          <a:xfrm>
            <a:off x="6940354" y="4094309"/>
            <a:ext cx="1609223" cy="338554"/>
          </a:xfrm>
          <a:prstGeom prst="rect">
            <a:avLst/>
          </a:prstGeom>
          <a:noFill/>
        </p:spPr>
        <p:txBody>
          <a:bodyPr wrap="none" rtlCol="0">
            <a:spAutoFit/>
          </a:bodyPr>
          <a:lstStyle/>
          <a:p>
            <a:r>
              <a:rPr lang="pt-BR" sz="1600" b="1" dirty="0" smtClean="0"/>
              <a:t>Gestão de Riscos</a:t>
            </a:r>
            <a:endParaRPr lang="pt-BR" sz="1600" b="1" dirty="0"/>
          </a:p>
        </p:txBody>
      </p:sp>
      <p:sp>
        <p:nvSpPr>
          <p:cNvPr id="43" name="Retângulo 42"/>
          <p:cNvSpPr/>
          <p:nvPr/>
        </p:nvSpPr>
        <p:spPr>
          <a:xfrm>
            <a:off x="132954" y="7798"/>
            <a:ext cx="2689391" cy="369332"/>
          </a:xfrm>
          <a:prstGeom prst="rect">
            <a:avLst/>
          </a:prstGeom>
        </p:spPr>
        <p:txBody>
          <a:bodyPr wrap="none">
            <a:spAutoFit/>
          </a:bodyPr>
          <a:lstStyle/>
          <a:p>
            <a:r>
              <a:rPr lang="pt-BR" b="1" spc="-65" dirty="0" smtClean="0">
                <a:solidFill>
                  <a:srgbClr val="144A42"/>
                </a:solidFill>
                <a:latin typeface="Arial"/>
                <a:cs typeface="Arial"/>
              </a:rPr>
              <a:t>3 - </a:t>
            </a:r>
            <a:r>
              <a:rPr lang="pt-BR" b="1" u="sng" spc="-65" dirty="0" smtClean="0">
                <a:solidFill>
                  <a:srgbClr val="144A42"/>
                </a:solidFill>
                <a:latin typeface="Arial"/>
                <a:cs typeface="Arial"/>
              </a:rPr>
              <a:t>MARCO NORMATIVO</a:t>
            </a:r>
            <a:endParaRPr lang="pt-BR" u="sng" dirty="0"/>
          </a:p>
        </p:txBody>
      </p:sp>
      <p:sp>
        <p:nvSpPr>
          <p:cNvPr id="44" name="Seta em curva para a direita 43"/>
          <p:cNvSpPr/>
          <p:nvPr/>
        </p:nvSpPr>
        <p:spPr>
          <a:xfrm rot="19291866">
            <a:off x="5174571" y="2512497"/>
            <a:ext cx="548952" cy="792088"/>
          </a:xfrm>
          <a:prstGeom prst="curvedRightArrow">
            <a:avLst/>
          </a:prstGeom>
          <a:ln>
            <a:noFill/>
          </a:ln>
          <a:effectLst>
            <a:outerShdw blurRad="50800" dist="38100" dir="18900000" algn="b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pt-BR">
              <a:solidFill>
                <a:schemeClr val="tx1"/>
              </a:solidFill>
            </a:endParaRPr>
          </a:p>
        </p:txBody>
      </p:sp>
    </p:spTree>
    <p:extLst>
      <p:ext uri="{BB962C8B-B14F-4D97-AF65-F5344CB8AC3E}">
        <p14:creationId xmlns:p14="http://schemas.microsoft.com/office/powerpoint/2010/main" val="26521392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Picture 2" descr="Missão, Visão e Valores – CLB – Colégio Lindezir Batist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6202" y="668866"/>
            <a:ext cx="3489027" cy="3489027"/>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3845985" y="873106"/>
            <a:ext cx="1011815" cy="369332"/>
          </a:xfrm>
          <a:prstGeom prst="rect">
            <a:avLst/>
          </a:prstGeom>
          <a:noFill/>
        </p:spPr>
        <p:txBody>
          <a:bodyPr wrap="none" rtlCol="0">
            <a:spAutoFit/>
          </a:bodyPr>
          <a:lstStyle/>
          <a:p>
            <a:r>
              <a:rPr lang="pt-BR" b="1" dirty="0" smtClean="0">
                <a:solidFill>
                  <a:srgbClr val="033148"/>
                </a:solidFill>
                <a:effectLst>
                  <a:outerShdw blurRad="38100" dist="38100" dir="2700000" algn="tl">
                    <a:srgbClr val="000000">
                      <a:alpha val="43137"/>
                    </a:srgbClr>
                  </a:outerShdw>
                </a:effectLst>
                <a:latin typeface="Bahnschrift" panose="020B0502040204020203" pitchFamily="34" charset="0"/>
              </a:rPr>
              <a:t>MISSÃO</a:t>
            </a:r>
            <a:endParaRPr lang="pt-BR" b="1" dirty="0">
              <a:solidFill>
                <a:srgbClr val="033148"/>
              </a:solidFill>
              <a:effectLst>
                <a:outerShdw blurRad="38100" dist="38100" dir="2700000" algn="tl">
                  <a:srgbClr val="000000">
                    <a:alpha val="43137"/>
                  </a:srgbClr>
                </a:outerShdw>
              </a:effectLst>
              <a:latin typeface="Bahnschrift" panose="020B0502040204020203" pitchFamily="34" charset="0"/>
            </a:endParaRPr>
          </a:p>
        </p:txBody>
      </p:sp>
      <p:sp>
        <p:nvSpPr>
          <p:cNvPr id="8" name="CaixaDeTexto 7"/>
          <p:cNvSpPr txBox="1"/>
          <p:nvPr/>
        </p:nvSpPr>
        <p:spPr>
          <a:xfrm>
            <a:off x="3845985" y="1817986"/>
            <a:ext cx="825867" cy="369332"/>
          </a:xfrm>
          <a:prstGeom prst="rect">
            <a:avLst/>
          </a:prstGeom>
          <a:noFill/>
        </p:spPr>
        <p:txBody>
          <a:bodyPr wrap="none" rtlCol="0">
            <a:spAutoFit/>
          </a:bodyPr>
          <a:lstStyle>
            <a:defPPr>
              <a:defRPr lang="pt-BR"/>
            </a:defPPr>
            <a:lvl1pPr>
              <a:defRPr sz="2400" b="1"/>
            </a:lvl1pPr>
          </a:lstStyle>
          <a:p>
            <a:r>
              <a:rPr lang="pt-BR" sz="1800" dirty="0">
                <a:solidFill>
                  <a:srgbClr val="F47A25"/>
                </a:solidFill>
                <a:effectLst>
                  <a:outerShdw blurRad="38100" dist="38100" dir="2700000" algn="tl">
                    <a:srgbClr val="000000">
                      <a:alpha val="43137"/>
                    </a:srgbClr>
                  </a:outerShdw>
                </a:effectLst>
                <a:latin typeface="Bahnschrift" panose="020B0502040204020203" pitchFamily="34" charset="0"/>
              </a:rPr>
              <a:t>VISÃO</a:t>
            </a:r>
          </a:p>
        </p:txBody>
      </p:sp>
      <p:sp>
        <p:nvSpPr>
          <p:cNvPr id="9" name="CaixaDeTexto 8"/>
          <p:cNvSpPr txBox="1"/>
          <p:nvPr/>
        </p:nvSpPr>
        <p:spPr>
          <a:xfrm>
            <a:off x="3845985" y="3116061"/>
            <a:ext cx="1708441" cy="369332"/>
          </a:xfrm>
          <a:prstGeom prst="rect">
            <a:avLst/>
          </a:prstGeom>
          <a:noFill/>
        </p:spPr>
        <p:txBody>
          <a:bodyPr wrap="square" rtlCol="0">
            <a:spAutoFit/>
          </a:bodyPr>
          <a:lstStyle/>
          <a:p>
            <a:r>
              <a:rPr lang="pt-BR" b="1" dirty="0">
                <a:solidFill>
                  <a:srgbClr val="9BC84C"/>
                </a:solidFill>
                <a:effectLst>
                  <a:outerShdw blurRad="38100" dist="38100" dir="2700000" algn="tl">
                    <a:srgbClr val="000000">
                      <a:alpha val="43137"/>
                    </a:srgbClr>
                  </a:outerShdw>
                </a:effectLst>
                <a:latin typeface="Bahnschrift" panose="020B0502040204020203" pitchFamily="34" charset="0"/>
              </a:rPr>
              <a:t>VALORES</a:t>
            </a:r>
          </a:p>
        </p:txBody>
      </p:sp>
      <p:sp>
        <p:nvSpPr>
          <p:cNvPr id="10" name="Retângulo 9"/>
          <p:cNvSpPr/>
          <p:nvPr/>
        </p:nvSpPr>
        <p:spPr>
          <a:xfrm>
            <a:off x="3845985" y="1288345"/>
            <a:ext cx="5357557" cy="338554"/>
          </a:xfrm>
          <a:prstGeom prst="rect">
            <a:avLst/>
          </a:prstGeom>
        </p:spPr>
        <p:txBody>
          <a:bodyPr wrap="none">
            <a:spAutoFit/>
          </a:bodyPr>
          <a:lstStyle/>
          <a:p>
            <a:r>
              <a:rPr lang="pt-BR" sz="1600" b="1" dirty="0">
                <a:solidFill>
                  <a:srgbClr val="033148"/>
                </a:solidFill>
                <a:latin typeface="Bahnschrift" panose="020B0502040204020203" pitchFamily="34" charset="0"/>
              </a:rPr>
              <a:t>O propósito de a organização existir. É sua razão de ser.</a:t>
            </a:r>
          </a:p>
        </p:txBody>
      </p:sp>
      <p:sp>
        <p:nvSpPr>
          <p:cNvPr id="11" name="Retângulo 10"/>
          <p:cNvSpPr/>
          <p:nvPr/>
        </p:nvSpPr>
        <p:spPr>
          <a:xfrm>
            <a:off x="3845985" y="2280188"/>
            <a:ext cx="5018775" cy="584775"/>
          </a:xfrm>
          <a:prstGeom prst="rect">
            <a:avLst/>
          </a:prstGeom>
        </p:spPr>
        <p:txBody>
          <a:bodyPr wrap="square">
            <a:spAutoFit/>
          </a:bodyPr>
          <a:lstStyle/>
          <a:p>
            <a:r>
              <a:rPr lang="pt-BR" sz="1600" b="1" dirty="0">
                <a:solidFill>
                  <a:srgbClr val="F47A25"/>
                </a:solidFill>
                <a:latin typeface="Bahnschrift" panose="020B0502040204020203" pitchFamily="34" charset="0"/>
              </a:rPr>
              <a:t>É a situação em que a empresa deseja chegar (em período definido de tempo).</a:t>
            </a:r>
          </a:p>
        </p:txBody>
      </p:sp>
      <p:sp>
        <p:nvSpPr>
          <p:cNvPr id="12" name="Retângulo 11"/>
          <p:cNvSpPr/>
          <p:nvPr/>
        </p:nvSpPr>
        <p:spPr>
          <a:xfrm>
            <a:off x="3845985" y="3601384"/>
            <a:ext cx="4952917" cy="1077218"/>
          </a:xfrm>
          <a:prstGeom prst="rect">
            <a:avLst/>
          </a:prstGeom>
        </p:spPr>
        <p:txBody>
          <a:bodyPr wrap="square">
            <a:spAutoFit/>
          </a:bodyPr>
          <a:lstStyle/>
          <a:p>
            <a:pPr algn="just"/>
            <a:r>
              <a:rPr lang="pt-BR" sz="1600" b="1" dirty="0">
                <a:solidFill>
                  <a:srgbClr val="9BC84C"/>
                </a:solidFill>
                <a:latin typeface="Bahnschrift" panose="020B0502040204020203" pitchFamily="34" charset="0"/>
              </a:rPr>
              <a:t>São os ideais de atitude, comportamento e resultados que devem estar presentes nos colaboradores e nas relações da organização com seus clientes, fornecedores e parceiros.</a:t>
            </a:r>
          </a:p>
        </p:txBody>
      </p:sp>
      <p:sp>
        <p:nvSpPr>
          <p:cNvPr id="13" name="Retângulo 12"/>
          <p:cNvSpPr/>
          <p:nvPr/>
        </p:nvSpPr>
        <p:spPr>
          <a:xfrm>
            <a:off x="132954" y="7798"/>
            <a:ext cx="2689391" cy="369332"/>
          </a:xfrm>
          <a:prstGeom prst="rect">
            <a:avLst/>
          </a:prstGeom>
        </p:spPr>
        <p:txBody>
          <a:bodyPr wrap="none">
            <a:spAutoFit/>
          </a:bodyPr>
          <a:lstStyle/>
          <a:p>
            <a:r>
              <a:rPr lang="pt-BR" b="1" spc="-65" dirty="0" smtClean="0">
                <a:solidFill>
                  <a:srgbClr val="144A42"/>
                </a:solidFill>
                <a:latin typeface="Arial"/>
                <a:cs typeface="Arial"/>
              </a:rPr>
              <a:t>3 - </a:t>
            </a:r>
            <a:r>
              <a:rPr lang="pt-BR" b="1" u="sng" spc="-65" dirty="0" smtClean="0">
                <a:solidFill>
                  <a:srgbClr val="144A42"/>
                </a:solidFill>
                <a:latin typeface="Arial"/>
                <a:cs typeface="Arial"/>
              </a:rPr>
              <a:t>MARCO NORMATIVO</a:t>
            </a:r>
            <a:endParaRPr lang="pt-BR" u="sng" dirty="0"/>
          </a:p>
        </p:txBody>
      </p:sp>
    </p:spTree>
    <p:extLst>
      <p:ext uri="{BB962C8B-B14F-4D97-AF65-F5344CB8AC3E}">
        <p14:creationId xmlns:p14="http://schemas.microsoft.com/office/powerpoint/2010/main" val="5644413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tângulo 5"/>
          <p:cNvSpPr/>
          <p:nvPr/>
        </p:nvSpPr>
        <p:spPr>
          <a:xfrm>
            <a:off x="132954" y="7798"/>
            <a:ext cx="2689391" cy="369332"/>
          </a:xfrm>
          <a:prstGeom prst="rect">
            <a:avLst/>
          </a:prstGeom>
        </p:spPr>
        <p:txBody>
          <a:bodyPr wrap="none">
            <a:spAutoFit/>
          </a:bodyPr>
          <a:lstStyle/>
          <a:p>
            <a:r>
              <a:rPr lang="pt-BR" b="1" spc="-65" dirty="0" smtClean="0">
                <a:solidFill>
                  <a:srgbClr val="144A42"/>
                </a:solidFill>
                <a:latin typeface="Arial"/>
                <a:cs typeface="Arial"/>
              </a:rPr>
              <a:t>3 - </a:t>
            </a:r>
            <a:r>
              <a:rPr lang="pt-BR" b="1" u="sng" spc="-65" dirty="0" smtClean="0">
                <a:solidFill>
                  <a:srgbClr val="144A42"/>
                </a:solidFill>
                <a:latin typeface="Arial"/>
                <a:cs typeface="Arial"/>
              </a:rPr>
              <a:t>MARCO NORMATIVO</a:t>
            </a:r>
            <a:endParaRPr lang="pt-BR" u="sng" dirty="0"/>
          </a:p>
        </p:txBody>
      </p:sp>
      <p:pic>
        <p:nvPicPr>
          <p:cNvPr id="15" name="Picture 6" descr="12 melhor ideia de balanças | símbolo do direito, balança direito, simbolo  da justiç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681" y="844031"/>
            <a:ext cx="775193" cy="60981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6" name="CaixaDeTexto 15"/>
          <p:cNvSpPr txBox="1"/>
          <p:nvPr/>
        </p:nvSpPr>
        <p:spPr>
          <a:xfrm>
            <a:off x="1278353" y="734093"/>
            <a:ext cx="7620417" cy="584775"/>
          </a:xfrm>
          <a:prstGeom prst="rect">
            <a:avLst/>
          </a:prstGeom>
          <a:noFill/>
        </p:spPr>
        <p:txBody>
          <a:bodyPr wrap="square" rtlCol="0">
            <a:spAutoFit/>
          </a:bodyPr>
          <a:lstStyle/>
          <a:p>
            <a:pPr algn="just"/>
            <a:r>
              <a:rPr lang="pt-BR" sz="1600" dirty="0">
                <a:latin typeface="+mn-lt"/>
              </a:rPr>
              <a:t>Financeiro: fluxo de caixa = receitas arrecadadas suficientes para custear a cobertura das despesas.</a:t>
            </a:r>
          </a:p>
        </p:txBody>
      </p:sp>
      <p:sp>
        <p:nvSpPr>
          <p:cNvPr id="17" name="CaixaDeTexto 16"/>
          <p:cNvSpPr txBox="1"/>
          <p:nvPr/>
        </p:nvSpPr>
        <p:spPr>
          <a:xfrm>
            <a:off x="1278353" y="1355338"/>
            <a:ext cx="7620417" cy="584775"/>
          </a:xfrm>
          <a:prstGeom prst="rect">
            <a:avLst/>
          </a:prstGeom>
          <a:noFill/>
        </p:spPr>
        <p:txBody>
          <a:bodyPr wrap="square" rtlCol="0">
            <a:spAutoFit/>
          </a:bodyPr>
          <a:lstStyle/>
          <a:p>
            <a:pPr algn="just"/>
            <a:r>
              <a:rPr lang="pt-BR" sz="1600" dirty="0">
                <a:latin typeface="+mj-lt"/>
              </a:rPr>
              <a:t>Atuarial: contribuições devem ser suficientes para custear os benefícios futuros assegurados pelo RPPS.</a:t>
            </a:r>
          </a:p>
        </p:txBody>
      </p:sp>
      <p:sp>
        <p:nvSpPr>
          <p:cNvPr id="26" name="Retângulo 25"/>
          <p:cNvSpPr/>
          <p:nvPr/>
        </p:nvSpPr>
        <p:spPr>
          <a:xfrm>
            <a:off x="2955300" y="330798"/>
            <a:ext cx="4467826" cy="369332"/>
          </a:xfrm>
          <a:prstGeom prst="rect">
            <a:avLst/>
          </a:prstGeom>
        </p:spPr>
        <p:txBody>
          <a:bodyPr wrap="none">
            <a:spAutoFit/>
          </a:bodyPr>
          <a:lstStyle/>
          <a:p>
            <a:r>
              <a:rPr lang="pt-BR" b="1" dirty="0" smtClean="0">
                <a:solidFill>
                  <a:schemeClr val="tx2"/>
                </a:solidFill>
                <a:effectLst>
                  <a:outerShdw blurRad="38100" dist="38100" dir="2700000" algn="tl">
                    <a:srgbClr val="000000">
                      <a:alpha val="43137"/>
                    </a:srgbClr>
                  </a:outerShdw>
                </a:effectLst>
              </a:rPr>
              <a:t>EQUILÍBRIO FINANCEIRO E ATUARIAL</a:t>
            </a:r>
            <a:endParaRPr lang="pt-BR" dirty="0"/>
          </a:p>
        </p:txBody>
      </p:sp>
      <p:sp>
        <p:nvSpPr>
          <p:cNvPr id="27" name="Retângulo 26"/>
          <p:cNvSpPr/>
          <p:nvPr/>
        </p:nvSpPr>
        <p:spPr>
          <a:xfrm>
            <a:off x="132952" y="2840576"/>
            <a:ext cx="8930835" cy="830997"/>
          </a:xfrm>
          <a:prstGeom prst="rect">
            <a:avLst/>
          </a:prstGeom>
        </p:spPr>
        <p:txBody>
          <a:bodyPr wrap="square">
            <a:spAutoFit/>
          </a:bodyPr>
          <a:lstStyle/>
          <a:p>
            <a:pPr algn="just"/>
            <a:r>
              <a:rPr lang="pt-BR" sz="1600" dirty="0" smtClean="0">
                <a:solidFill>
                  <a:srgbClr val="000000"/>
                </a:solidFill>
              </a:rPr>
              <a:t>O </a:t>
            </a:r>
            <a:r>
              <a:rPr lang="pt-BR" sz="1600" dirty="0">
                <a:solidFill>
                  <a:srgbClr val="000000"/>
                </a:solidFill>
              </a:rPr>
              <a:t>regime próprio de previdência social dos servidores titulares de cargos efetivos terá </a:t>
            </a:r>
            <a:r>
              <a:rPr lang="pt-BR" sz="1600" u="sng" dirty="0">
                <a:solidFill>
                  <a:srgbClr val="000000"/>
                </a:solidFill>
              </a:rPr>
              <a:t>caráter contributivo e solidário</a:t>
            </a:r>
            <a:r>
              <a:rPr lang="pt-BR" sz="1600" dirty="0">
                <a:solidFill>
                  <a:srgbClr val="000000"/>
                </a:solidFill>
              </a:rPr>
              <a:t>, mediante contribuição do respectivo ente federativo, de servidores ativos, de aposentados e de pensionistas, </a:t>
            </a:r>
            <a:r>
              <a:rPr lang="pt-BR" sz="1600" b="1" dirty="0">
                <a:solidFill>
                  <a:srgbClr val="000000"/>
                </a:solidFill>
              </a:rPr>
              <a:t>observados </a:t>
            </a:r>
            <a:r>
              <a:rPr lang="pt-BR" sz="1600" b="1" u="sng" dirty="0">
                <a:solidFill>
                  <a:srgbClr val="000000"/>
                </a:solidFill>
              </a:rPr>
              <a:t>critérios que preservem o equilíbrio financeiro e atuarial</a:t>
            </a:r>
            <a:r>
              <a:rPr lang="pt-BR" sz="1600" dirty="0">
                <a:solidFill>
                  <a:srgbClr val="000000"/>
                </a:solidFill>
              </a:rPr>
              <a:t>. </a:t>
            </a:r>
            <a:endParaRPr lang="pt-BR" sz="1600" dirty="0"/>
          </a:p>
        </p:txBody>
      </p:sp>
      <p:pic>
        <p:nvPicPr>
          <p:cNvPr id="28" name="Picture 2" descr="Livro Físico - Constituição Federal Atualizada | MercadoLiv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946535">
            <a:off x="2568367" y="2000547"/>
            <a:ext cx="330133" cy="4743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9" name="CaixaDeTexto 28"/>
          <p:cNvSpPr txBox="1"/>
          <p:nvPr/>
        </p:nvSpPr>
        <p:spPr>
          <a:xfrm>
            <a:off x="3037849" y="2148158"/>
            <a:ext cx="5142746" cy="400110"/>
          </a:xfrm>
          <a:prstGeom prst="rect">
            <a:avLst/>
          </a:prstGeom>
          <a:noFill/>
        </p:spPr>
        <p:txBody>
          <a:bodyPr wrap="square" rtlCol="0">
            <a:spAutoFit/>
          </a:bodyPr>
          <a:lstStyle/>
          <a:p>
            <a:r>
              <a:rPr lang="pt-BR" sz="2000" dirty="0" smtClean="0">
                <a:latin typeface="Berlin Sans FB Demi" panose="020E0802020502020306" pitchFamily="34" charset="0"/>
              </a:rPr>
              <a:t>Princípio Constitucional Basilar</a:t>
            </a:r>
            <a:endParaRPr lang="pt-BR" sz="2000" dirty="0">
              <a:latin typeface="Berlin Sans FB Demi" panose="020E0802020502020306" pitchFamily="34" charset="0"/>
            </a:endParaRPr>
          </a:p>
        </p:txBody>
      </p:sp>
      <p:sp>
        <p:nvSpPr>
          <p:cNvPr id="30" name="Retângulo 29"/>
          <p:cNvSpPr/>
          <p:nvPr/>
        </p:nvSpPr>
        <p:spPr>
          <a:xfrm>
            <a:off x="30101" y="2805168"/>
            <a:ext cx="9080390" cy="8664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31" name="Retângulo de cantos arredondados 30"/>
          <p:cNvSpPr/>
          <p:nvPr/>
        </p:nvSpPr>
        <p:spPr>
          <a:xfrm>
            <a:off x="136202" y="2448169"/>
            <a:ext cx="1944216"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32" name="CaixaDeTexto 20"/>
          <p:cNvSpPr txBox="1"/>
          <p:nvPr/>
        </p:nvSpPr>
        <p:spPr>
          <a:xfrm>
            <a:off x="327527" y="2485319"/>
            <a:ext cx="1505415" cy="338554"/>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600" b="1" dirty="0" smtClean="0">
                <a:solidFill>
                  <a:schemeClr val="bg1"/>
                </a:solidFill>
                <a:effectLst>
                  <a:outerShdw blurRad="38100" dist="38100" dir="2700000" algn="tl">
                    <a:srgbClr val="000000">
                      <a:alpha val="43137"/>
                    </a:srgbClr>
                  </a:outerShdw>
                </a:effectLst>
                <a:latin typeface="+mn-lt"/>
              </a:rPr>
              <a:t>Art. 40, CF</a:t>
            </a:r>
            <a:endParaRPr lang="pt-BR" sz="1600" b="1" dirty="0">
              <a:solidFill>
                <a:schemeClr val="bg1"/>
              </a:solidFill>
              <a:effectLst>
                <a:outerShdw blurRad="38100" dist="38100" dir="2700000" algn="tl">
                  <a:srgbClr val="000000">
                    <a:alpha val="43137"/>
                  </a:srgbClr>
                </a:outerShdw>
              </a:effectLst>
              <a:latin typeface="+mn-lt"/>
            </a:endParaRPr>
          </a:p>
        </p:txBody>
      </p:sp>
      <p:sp>
        <p:nvSpPr>
          <p:cNvPr id="33" name="Retângulo 32"/>
          <p:cNvSpPr/>
          <p:nvPr/>
        </p:nvSpPr>
        <p:spPr>
          <a:xfrm>
            <a:off x="104878" y="4247129"/>
            <a:ext cx="8930835" cy="1015663"/>
          </a:xfrm>
          <a:prstGeom prst="rect">
            <a:avLst/>
          </a:prstGeom>
        </p:spPr>
        <p:txBody>
          <a:bodyPr wrap="square">
            <a:spAutoFit/>
          </a:bodyPr>
          <a:lstStyle/>
          <a:p>
            <a:pPr algn="just"/>
            <a:r>
              <a:rPr lang="pt-BR" sz="1200" dirty="0" smtClean="0">
                <a:solidFill>
                  <a:srgbClr val="000000"/>
                </a:solidFill>
              </a:rPr>
              <a:t>Vedada </a:t>
            </a:r>
            <a:r>
              <a:rPr lang="pt-BR" sz="1200" dirty="0">
                <a:solidFill>
                  <a:srgbClr val="000000"/>
                </a:solidFill>
              </a:rPr>
              <a:t>a instituição de novos regimes próprios de previdência social, </a:t>
            </a:r>
            <a:r>
              <a:rPr lang="pt-BR" sz="1200" u="sng" dirty="0">
                <a:solidFill>
                  <a:srgbClr val="000000"/>
                </a:solidFill>
              </a:rPr>
              <a:t>lei complementar federal estabelecerá</a:t>
            </a:r>
            <a:r>
              <a:rPr lang="pt-BR" sz="1200" dirty="0">
                <a:solidFill>
                  <a:srgbClr val="000000"/>
                </a:solidFill>
              </a:rPr>
              <a:t>, para os que já existam, normas gerais de organização, de funcionamento e de responsabilidade em sua gestão, </a:t>
            </a:r>
            <a:r>
              <a:rPr lang="pt-BR" sz="1200" u="sng" dirty="0">
                <a:solidFill>
                  <a:srgbClr val="000000"/>
                </a:solidFill>
              </a:rPr>
              <a:t>dispondo, entre outros aspectos, sobre</a:t>
            </a:r>
            <a:r>
              <a:rPr lang="pt-BR" sz="1200" dirty="0">
                <a:solidFill>
                  <a:srgbClr val="000000"/>
                </a:solidFill>
              </a:rPr>
              <a:t>: </a:t>
            </a:r>
          </a:p>
          <a:p>
            <a:pPr algn="just"/>
            <a:r>
              <a:rPr lang="pt-BR" sz="1200" dirty="0" smtClean="0">
                <a:solidFill>
                  <a:srgbClr val="000000"/>
                </a:solidFill>
              </a:rPr>
              <a:t>(...)</a:t>
            </a:r>
            <a:endParaRPr lang="pt-BR" sz="1200" dirty="0">
              <a:solidFill>
                <a:srgbClr val="000000"/>
              </a:solidFill>
            </a:endParaRPr>
          </a:p>
          <a:p>
            <a:pPr algn="just"/>
            <a:r>
              <a:rPr lang="pt-BR" sz="1200" dirty="0" smtClean="0">
                <a:solidFill>
                  <a:srgbClr val="000000"/>
                </a:solidFill>
              </a:rPr>
              <a:t>IV </a:t>
            </a:r>
            <a:r>
              <a:rPr lang="pt-BR" sz="1200" dirty="0">
                <a:solidFill>
                  <a:srgbClr val="000000"/>
                </a:solidFill>
              </a:rPr>
              <a:t>– </a:t>
            </a:r>
            <a:r>
              <a:rPr lang="pt-BR" sz="1200" b="1" u="sng" dirty="0">
                <a:solidFill>
                  <a:srgbClr val="000000"/>
                </a:solidFill>
              </a:rPr>
              <a:t>definição de equilíbrio financeiro e atuarial</a:t>
            </a:r>
            <a:endParaRPr lang="pt-BR" sz="1200" b="1" u="sng" dirty="0"/>
          </a:p>
          <a:p>
            <a:pPr algn="just"/>
            <a:endParaRPr lang="pt-BR" sz="1200" dirty="0"/>
          </a:p>
        </p:txBody>
      </p:sp>
      <p:sp>
        <p:nvSpPr>
          <p:cNvPr id="34" name="Retângulo 33"/>
          <p:cNvSpPr/>
          <p:nvPr/>
        </p:nvSpPr>
        <p:spPr>
          <a:xfrm>
            <a:off x="30101" y="4181653"/>
            <a:ext cx="9080390" cy="8664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35" name="Retângulo de cantos arredondados 34"/>
          <p:cNvSpPr/>
          <p:nvPr/>
        </p:nvSpPr>
        <p:spPr>
          <a:xfrm>
            <a:off x="108128" y="3824654"/>
            <a:ext cx="1944216"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36" name="CaixaDeTexto 20"/>
          <p:cNvSpPr txBox="1"/>
          <p:nvPr/>
        </p:nvSpPr>
        <p:spPr>
          <a:xfrm>
            <a:off x="119561" y="3847893"/>
            <a:ext cx="1950626" cy="338554"/>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600" b="1" dirty="0" smtClean="0">
                <a:solidFill>
                  <a:schemeClr val="bg1"/>
                </a:solidFill>
                <a:effectLst>
                  <a:outerShdw blurRad="38100" dist="38100" dir="2700000" algn="tl">
                    <a:srgbClr val="000000">
                      <a:alpha val="43137"/>
                    </a:srgbClr>
                  </a:outerShdw>
                </a:effectLst>
                <a:latin typeface="+mn-lt"/>
              </a:rPr>
              <a:t>Art</a:t>
            </a:r>
            <a:r>
              <a:rPr lang="pt-BR" sz="1600" b="1" dirty="0">
                <a:solidFill>
                  <a:schemeClr val="bg1"/>
                </a:solidFill>
                <a:effectLst>
                  <a:outerShdw blurRad="38100" dist="38100" dir="2700000" algn="tl">
                    <a:srgbClr val="000000">
                      <a:alpha val="43137"/>
                    </a:srgbClr>
                  </a:outerShdw>
                </a:effectLst>
                <a:latin typeface="+mn-lt"/>
              </a:rPr>
              <a:t>. 40, </a:t>
            </a:r>
            <a:r>
              <a:rPr lang="pt-BR" sz="1600" b="1" dirty="0" smtClean="0">
                <a:solidFill>
                  <a:schemeClr val="bg1"/>
                </a:solidFill>
                <a:effectLst>
                  <a:outerShdw blurRad="38100" dist="38100" dir="2700000" algn="tl">
                    <a:srgbClr val="000000">
                      <a:alpha val="43137"/>
                    </a:srgbClr>
                  </a:outerShdw>
                </a:effectLst>
                <a:latin typeface="+mn-lt"/>
              </a:rPr>
              <a:t>§ 22, CF</a:t>
            </a:r>
            <a:endParaRPr lang="pt-BR" sz="1600" b="1"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427002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tângulo 5"/>
          <p:cNvSpPr/>
          <p:nvPr/>
        </p:nvSpPr>
        <p:spPr>
          <a:xfrm>
            <a:off x="132954" y="7798"/>
            <a:ext cx="2689391" cy="369332"/>
          </a:xfrm>
          <a:prstGeom prst="rect">
            <a:avLst/>
          </a:prstGeom>
        </p:spPr>
        <p:txBody>
          <a:bodyPr wrap="none">
            <a:spAutoFit/>
          </a:bodyPr>
          <a:lstStyle/>
          <a:p>
            <a:r>
              <a:rPr lang="pt-BR" b="1" spc="-65" dirty="0" smtClean="0">
                <a:solidFill>
                  <a:srgbClr val="144A42"/>
                </a:solidFill>
                <a:latin typeface="Arial"/>
                <a:cs typeface="Arial"/>
              </a:rPr>
              <a:t>3 - </a:t>
            </a:r>
            <a:r>
              <a:rPr lang="pt-BR" b="1" u="sng" spc="-65" dirty="0" smtClean="0">
                <a:solidFill>
                  <a:srgbClr val="144A42"/>
                </a:solidFill>
                <a:latin typeface="Arial"/>
                <a:cs typeface="Arial"/>
              </a:rPr>
              <a:t>MARCO NORMATIVO</a:t>
            </a:r>
            <a:endParaRPr lang="pt-BR" u="sng" dirty="0"/>
          </a:p>
        </p:txBody>
      </p:sp>
      <p:sp>
        <p:nvSpPr>
          <p:cNvPr id="26" name="Retângulo 25"/>
          <p:cNvSpPr/>
          <p:nvPr/>
        </p:nvSpPr>
        <p:spPr>
          <a:xfrm>
            <a:off x="2955300" y="535824"/>
            <a:ext cx="4467826" cy="369332"/>
          </a:xfrm>
          <a:prstGeom prst="rect">
            <a:avLst/>
          </a:prstGeom>
        </p:spPr>
        <p:txBody>
          <a:bodyPr wrap="none">
            <a:spAutoFit/>
          </a:bodyPr>
          <a:lstStyle/>
          <a:p>
            <a:r>
              <a:rPr lang="pt-BR" b="1" dirty="0" smtClean="0">
                <a:solidFill>
                  <a:schemeClr val="tx2"/>
                </a:solidFill>
                <a:effectLst>
                  <a:outerShdw blurRad="38100" dist="38100" dir="2700000" algn="tl">
                    <a:srgbClr val="000000">
                      <a:alpha val="43137"/>
                    </a:srgbClr>
                  </a:outerShdw>
                </a:effectLst>
              </a:rPr>
              <a:t>EQUILÍBRIO FINANCEIRO E ATUARIAL</a:t>
            </a:r>
            <a:endParaRPr lang="pt-BR" dirty="0"/>
          </a:p>
        </p:txBody>
      </p:sp>
      <p:sp>
        <p:nvSpPr>
          <p:cNvPr id="27" name="Retângulo 26"/>
          <p:cNvSpPr/>
          <p:nvPr/>
        </p:nvSpPr>
        <p:spPr>
          <a:xfrm>
            <a:off x="132952" y="1529135"/>
            <a:ext cx="8930835" cy="738664"/>
          </a:xfrm>
          <a:prstGeom prst="rect">
            <a:avLst/>
          </a:prstGeom>
        </p:spPr>
        <p:txBody>
          <a:bodyPr wrap="square">
            <a:spAutoFit/>
          </a:bodyPr>
          <a:lstStyle/>
          <a:p>
            <a:pPr algn="just"/>
            <a:r>
              <a:rPr lang="pt-BR" sz="1400" dirty="0">
                <a:solidFill>
                  <a:srgbClr val="000000"/>
                </a:solidFill>
              </a:rPr>
              <a:t>Os regimes próprios de previdência social dos servidores públicos da União, dos Estados, do Distrito Federal e dos Municípios, dos militares dos Estados e do Distrito Federal deverão ser organizados, baseados em normas gerais de contabilidade e atuária, </a:t>
            </a:r>
            <a:r>
              <a:rPr lang="pt-BR" sz="1400" u="sng" dirty="0">
                <a:solidFill>
                  <a:srgbClr val="000000"/>
                </a:solidFill>
              </a:rPr>
              <a:t>de modo a garantir o seu </a:t>
            </a:r>
            <a:r>
              <a:rPr lang="pt-BR" sz="1400" b="1" u="sng" dirty="0">
                <a:solidFill>
                  <a:srgbClr val="000000"/>
                </a:solidFill>
              </a:rPr>
              <a:t>equilíbrio financeiro e atuarial</a:t>
            </a:r>
            <a:r>
              <a:rPr lang="pt-BR" sz="1400" dirty="0">
                <a:solidFill>
                  <a:srgbClr val="000000"/>
                </a:solidFill>
              </a:rPr>
              <a:t>, observados os seguintes critérios...</a:t>
            </a:r>
            <a:endParaRPr lang="pt-BR" sz="1400" dirty="0"/>
          </a:p>
        </p:txBody>
      </p:sp>
      <p:sp>
        <p:nvSpPr>
          <p:cNvPr id="30" name="Retângulo 29"/>
          <p:cNvSpPr/>
          <p:nvPr/>
        </p:nvSpPr>
        <p:spPr>
          <a:xfrm>
            <a:off x="30101" y="1493727"/>
            <a:ext cx="9080390" cy="8664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31" name="Retângulo de cantos arredondados 30"/>
          <p:cNvSpPr/>
          <p:nvPr/>
        </p:nvSpPr>
        <p:spPr>
          <a:xfrm>
            <a:off x="156257" y="1136728"/>
            <a:ext cx="1944216"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32" name="CaixaDeTexto 20"/>
          <p:cNvSpPr txBox="1"/>
          <p:nvPr/>
        </p:nvSpPr>
        <p:spPr>
          <a:xfrm>
            <a:off x="162053" y="1170001"/>
            <a:ext cx="1938420" cy="338554"/>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600" b="1" dirty="0" smtClean="0">
                <a:solidFill>
                  <a:schemeClr val="bg1"/>
                </a:solidFill>
                <a:effectLst>
                  <a:outerShdw blurRad="38100" dist="38100" dir="2700000" algn="tl">
                    <a:srgbClr val="000000">
                      <a:alpha val="43137"/>
                    </a:srgbClr>
                  </a:outerShdw>
                </a:effectLst>
                <a:latin typeface="+mn-lt"/>
              </a:rPr>
              <a:t>Art. 1º, Lei 9.717/98</a:t>
            </a:r>
            <a:endParaRPr lang="pt-BR" sz="1600" b="1" dirty="0">
              <a:solidFill>
                <a:schemeClr val="bg1"/>
              </a:solidFill>
              <a:effectLst>
                <a:outerShdw blurRad="38100" dist="38100" dir="2700000" algn="tl">
                  <a:srgbClr val="000000">
                    <a:alpha val="43137"/>
                  </a:srgbClr>
                </a:outerShdw>
              </a:effectLst>
              <a:latin typeface="+mn-lt"/>
            </a:endParaRPr>
          </a:p>
        </p:txBody>
      </p:sp>
      <p:sp>
        <p:nvSpPr>
          <p:cNvPr id="33" name="Retângulo 32"/>
          <p:cNvSpPr/>
          <p:nvPr/>
        </p:nvSpPr>
        <p:spPr>
          <a:xfrm>
            <a:off x="68100" y="3098342"/>
            <a:ext cx="8995687" cy="2156360"/>
          </a:xfrm>
          <a:prstGeom prst="rect">
            <a:avLst/>
          </a:prstGeom>
        </p:spPr>
        <p:txBody>
          <a:bodyPr wrap="square">
            <a:spAutoFit/>
          </a:bodyPr>
          <a:lstStyle/>
          <a:p>
            <a:pPr lvl="0" algn="just" defTabSz="444500">
              <a:lnSpc>
                <a:spcPct val="90000"/>
              </a:lnSpc>
              <a:spcAft>
                <a:spcPct val="35000"/>
              </a:spcAft>
            </a:pPr>
            <a:r>
              <a:rPr lang="pt-BR" sz="1000" dirty="0" smtClean="0"/>
              <a:t>§ </a:t>
            </a:r>
            <a:r>
              <a:rPr lang="pt-BR" sz="1000" dirty="0"/>
              <a:t>1º As aplicações e a continuidade dos investimentos nos ativos de que trata o art. 3º deverão observar a </a:t>
            </a:r>
            <a:r>
              <a:rPr lang="pt-BR" sz="1000" b="1" u="sng" dirty="0"/>
              <a:t>compatibilidade</a:t>
            </a:r>
            <a:r>
              <a:rPr lang="pt-BR" sz="1000" dirty="0"/>
              <a:t> dos ativos investidos com os </a:t>
            </a:r>
            <a:r>
              <a:rPr lang="pt-BR" sz="1000" u="sng" dirty="0"/>
              <a:t>prazos, montantes e taxas das obrigações atuariais presentes e futuras </a:t>
            </a:r>
            <a:r>
              <a:rPr lang="pt-BR" sz="1000" dirty="0"/>
              <a:t>do regime próprio de previdência social, </a:t>
            </a:r>
            <a:r>
              <a:rPr lang="pt-BR" sz="1000" b="1" u="sng" dirty="0"/>
              <a:t>com o objetivo de manter o equilíbrio econômico-financeiro entre ativos e passivos do regime.</a:t>
            </a:r>
            <a:endParaRPr lang="pt-BR" sz="1000" b="1" i="1" u="sng" dirty="0"/>
          </a:p>
          <a:p>
            <a:pPr lvl="0" algn="just" defTabSz="444500">
              <a:lnSpc>
                <a:spcPct val="90000"/>
              </a:lnSpc>
              <a:spcAft>
                <a:spcPct val="35000"/>
              </a:spcAft>
            </a:pPr>
            <a:endParaRPr lang="pt-BR" sz="1050" i="1" dirty="0"/>
          </a:p>
          <a:p>
            <a:pPr lvl="0" algn="just" defTabSz="444500">
              <a:lnSpc>
                <a:spcPct val="90000"/>
              </a:lnSpc>
              <a:spcAft>
                <a:spcPct val="35000"/>
              </a:spcAft>
            </a:pPr>
            <a:r>
              <a:rPr lang="pt-BR" sz="1000" dirty="0"/>
              <a:t>§ 2º Para garantir a </a:t>
            </a:r>
            <a:r>
              <a:rPr lang="pt-BR" sz="1000" b="1" dirty="0"/>
              <a:t>compatibilidade</a:t>
            </a:r>
            <a:r>
              <a:rPr lang="pt-BR" sz="1000" dirty="0"/>
              <a:t> de que trata o § 1º, </a:t>
            </a:r>
            <a:r>
              <a:rPr lang="pt-BR" sz="1000" b="1" u="sng" dirty="0"/>
              <a:t>OS RESPONSÁVEIS PELA GESTÃO</a:t>
            </a:r>
            <a:r>
              <a:rPr lang="pt-BR" sz="1000" b="1" dirty="0"/>
              <a:t> </a:t>
            </a:r>
            <a:r>
              <a:rPr lang="pt-BR" sz="1000" dirty="0"/>
              <a:t>do regime próprio de previdência social devem: </a:t>
            </a:r>
          </a:p>
          <a:p>
            <a:pPr lvl="0" algn="just" defTabSz="444500">
              <a:lnSpc>
                <a:spcPct val="90000"/>
              </a:lnSpc>
              <a:spcAft>
                <a:spcPct val="35000"/>
              </a:spcAft>
            </a:pPr>
            <a:endParaRPr lang="pt-BR" sz="1000" dirty="0"/>
          </a:p>
          <a:p>
            <a:pPr lvl="0" algn="just" defTabSz="444500">
              <a:lnSpc>
                <a:spcPct val="90000"/>
              </a:lnSpc>
              <a:spcAft>
                <a:spcPct val="35000"/>
              </a:spcAft>
            </a:pPr>
            <a:r>
              <a:rPr lang="pt-BR" sz="1000" dirty="0"/>
              <a:t>I - manter procedimentos e controles internos formalizados para a </a:t>
            </a:r>
            <a:r>
              <a:rPr lang="pt-BR" sz="1000" b="1" dirty="0"/>
              <a:t>gestão do risco de liquidez </a:t>
            </a:r>
            <a:r>
              <a:rPr lang="pt-BR" sz="1000" dirty="0"/>
              <a:t>das aplicações de forma que os recursos estejam disponíveis na data do pagamento dos benefícios e demais obrigações do regime; </a:t>
            </a:r>
          </a:p>
          <a:p>
            <a:pPr lvl="0" algn="just" defTabSz="444500">
              <a:lnSpc>
                <a:spcPct val="90000"/>
              </a:lnSpc>
              <a:spcAft>
                <a:spcPct val="35000"/>
              </a:spcAft>
            </a:pPr>
            <a:endParaRPr lang="pt-BR" sz="1000" dirty="0"/>
          </a:p>
          <a:p>
            <a:pPr lvl="0" algn="just" defTabSz="444500">
              <a:lnSpc>
                <a:spcPct val="90000"/>
              </a:lnSpc>
              <a:spcAft>
                <a:spcPct val="35000"/>
              </a:spcAft>
            </a:pPr>
            <a:r>
              <a:rPr lang="pt-BR" sz="1000" dirty="0"/>
              <a:t>II - realizar o </a:t>
            </a:r>
            <a:r>
              <a:rPr lang="pt-BR" sz="1000" u="sng" dirty="0"/>
              <a:t>acompanhamento</a:t>
            </a:r>
            <a:r>
              <a:rPr lang="pt-BR" sz="1000" dirty="0"/>
              <a:t> dos fluxos de pagamentos dos ativos, </a:t>
            </a:r>
            <a:r>
              <a:rPr lang="pt-BR" sz="1000" u="sng" dirty="0"/>
              <a:t>assegurando o cumprimento dos prazos e dos montantes das obrigações do regime</a:t>
            </a:r>
            <a:r>
              <a:rPr lang="pt-BR" sz="1000" dirty="0"/>
              <a:t>, independentemente de tratar-se de gestão própria ou por entidade autorizada e credenciada de que trata o art. 21.</a:t>
            </a:r>
            <a:endParaRPr lang="pt-BR" sz="1000" i="1" dirty="0"/>
          </a:p>
          <a:p>
            <a:pPr algn="just"/>
            <a:endParaRPr lang="pt-BR" sz="1000" dirty="0"/>
          </a:p>
        </p:txBody>
      </p:sp>
      <p:sp>
        <p:nvSpPr>
          <p:cNvPr id="34" name="Retângulo 33"/>
          <p:cNvSpPr/>
          <p:nvPr/>
        </p:nvSpPr>
        <p:spPr>
          <a:xfrm>
            <a:off x="30101" y="2870249"/>
            <a:ext cx="9080390" cy="21830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35" name="Retângulo de cantos arredondados 34"/>
          <p:cNvSpPr/>
          <p:nvPr/>
        </p:nvSpPr>
        <p:spPr>
          <a:xfrm>
            <a:off x="132194" y="2513213"/>
            <a:ext cx="364431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36" name="CaixaDeTexto 20"/>
          <p:cNvSpPr txBox="1"/>
          <p:nvPr/>
        </p:nvSpPr>
        <p:spPr>
          <a:xfrm>
            <a:off x="125783" y="2559960"/>
            <a:ext cx="3650729" cy="338554"/>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600" b="1" dirty="0" smtClean="0">
                <a:solidFill>
                  <a:schemeClr val="bg1"/>
                </a:solidFill>
                <a:effectLst>
                  <a:outerShdw blurRad="38100" dist="38100" dir="2700000" algn="tl">
                    <a:srgbClr val="000000">
                      <a:alpha val="43137"/>
                    </a:srgbClr>
                  </a:outerShdw>
                </a:effectLst>
                <a:latin typeface="+mn-lt"/>
              </a:rPr>
              <a:t>Art. 6º, §§ 1º e 2º, Res. CMN 4.963/21</a:t>
            </a:r>
            <a:endParaRPr lang="pt-BR" sz="1600" b="1"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0316688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CaixaDeTexto 1"/>
          <p:cNvSpPr txBox="1"/>
          <p:nvPr/>
        </p:nvSpPr>
        <p:spPr>
          <a:xfrm>
            <a:off x="679031" y="388000"/>
            <a:ext cx="2454518" cy="323165"/>
          </a:xfrm>
          <a:prstGeom prst="rect">
            <a:avLst/>
          </a:prstGeom>
        </p:spPr>
        <p:txBody>
          <a:bodyPr wrap="square">
            <a:spAutoFit/>
          </a:bodyPr>
          <a:lstStyle>
            <a:defPPr>
              <a:defRPr lang="en-US"/>
            </a:defPPr>
            <a:lvl1pPr>
              <a:defRPr>
                <a:solidFill>
                  <a:srgbClr val="162937"/>
                </a:solidFill>
                <a:latin typeface="rawline"/>
              </a:defRPr>
            </a:lvl1pPr>
          </a:lstStyle>
          <a:p>
            <a:r>
              <a:rPr lang="pt-BR" sz="1500" dirty="0"/>
              <a:t>I</a:t>
            </a:r>
            <a:r>
              <a:rPr lang="pt-BR" sz="1500" dirty="0" smtClean="0"/>
              <a:t>. </a:t>
            </a:r>
            <a:r>
              <a:rPr lang="pt-BR" sz="1500" dirty="0"/>
              <a:t>Disposições Iniciais</a:t>
            </a:r>
          </a:p>
        </p:txBody>
      </p:sp>
      <p:sp>
        <p:nvSpPr>
          <p:cNvPr id="3" name="Retângulo 2"/>
          <p:cNvSpPr/>
          <p:nvPr/>
        </p:nvSpPr>
        <p:spPr>
          <a:xfrm>
            <a:off x="679031" y="1228422"/>
            <a:ext cx="6604000" cy="323165"/>
          </a:xfrm>
          <a:prstGeom prst="rect">
            <a:avLst/>
          </a:prstGeom>
        </p:spPr>
        <p:txBody>
          <a:bodyPr wrap="square">
            <a:spAutoFit/>
          </a:bodyPr>
          <a:lstStyle/>
          <a:p>
            <a:r>
              <a:rPr lang="pt-BR" sz="1500" dirty="0" smtClean="0">
                <a:solidFill>
                  <a:srgbClr val="162937"/>
                </a:solidFill>
                <a:latin typeface="rawline"/>
              </a:rPr>
              <a:t>II. Alocação </a:t>
            </a:r>
            <a:r>
              <a:rPr lang="pt-BR" sz="1500" dirty="0">
                <a:solidFill>
                  <a:srgbClr val="162937"/>
                </a:solidFill>
                <a:latin typeface="rawline"/>
              </a:rPr>
              <a:t>dos Recursos e da Política de Investimentos</a:t>
            </a:r>
            <a:endParaRPr lang="pt-BR" sz="1500" dirty="0"/>
          </a:p>
        </p:txBody>
      </p:sp>
      <p:sp>
        <p:nvSpPr>
          <p:cNvPr id="4" name="Retângulo 3"/>
          <p:cNvSpPr/>
          <p:nvPr/>
        </p:nvSpPr>
        <p:spPr>
          <a:xfrm>
            <a:off x="658532" y="2122673"/>
            <a:ext cx="3394455" cy="323165"/>
          </a:xfrm>
          <a:prstGeom prst="rect">
            <a:avLst/>
          </a:prstGeom>
        </p:spPr>
        <p:txBody>
          <a:bodyPr wrap="none">
            <a:spAutoFit/>
          </a:bodyPr>
          <a:lstStyle/>
          <a:p>
            <a:r>
              <a:rPr lang="pt-BR" sz="1500" dirty="0" smtClean="0">
                <a:solidFill>
                  <a:srgbClr val="162937"/>
                </a:solidFill>
                <a:latin typeface="rawline"/>
              </a:rPr>
              <a:t>III. Segmentos </a:t>
            </a:r>
            <a:r>
              <a:rPr lang="pt-BR" sz="1500" dirty="0">
                <a:solidFill>
                  <a:srgbClr val="162937"/>
                </a:solidFill>
                <a:latin typeface="rawline"/>
              </a:rPr>
              <a:t>de Aplicação e </a:t>
            </a:r>
            <a:r>
              <a:rPr lang="pt-BR" sz="1500" dirty="0" smtClean="0">
                <a:solidFill>
                  <a:srgbClr val="162937"/>
                </a:solidFill>
                <a:latin typeface="rawline"/>
              </a:rPr>
              <a:t>Limites</a:t>
            </a:r>
            <a:endParaRPr lang="pt-BR" sz="1500" dirty="0"/>
          </a:p>
        </p:txBody>
      </p:sp>
      <p:sp>
        <p:nvSpPr>
          <p:cNvPr id="5" name="Retângulo 4"/>
          <p:cNvSpPr/>
          <p:nvPr/>
        </p:nvSpPr>
        <p:spPr>
          <a:xfrm>
            <a:off x="658532" y="2800068"/>
            <a:ext cx="2786340" cy="323165"/>
          </a:xfrm>
          <a:prstGeom prst="rect">
            <a:avLst/>
          </a:prstGeom>
        </p:spPr>
        <p:txBody>
          <a:bodyPr wrap="none">
            <a:spAutoFit/>
          </a:bodyPr>
          <a:lstStyle/>
          <a:p>
            <a:r>
              <a:rPr lang="pt-BR" sz="1500" dirty="0" smtClean="0">
                <a:solidFill>
                  <a:srgbClr val="162937"/>
                </a:solidFill>
                <a:latin typeface="rawline"/>
              </a:rPr>
              <a:t>IV. Limites </a:t>
            </a:r>
            <a:r>
              <a:rPr lang="pt-BR" sz="1500" dirty="0">
                <a:solidFill>
                  <a:srgbClr val="162937"/>
                </a:solidFill>
                <a:latin typeface="rawline"/>
              </a:rPr>
              <a:t>Gerais e da Gestão</a:t>
            </a:r>
            <a:endParaRPr lang="pt-BR" sz="1500" dirty="0"/>
          </a:p>
        </p:txBody>
      </p:sp>
      <p:sp>
        <p:nvSpPr>
          <p:cNvPr id="10" name="Retângulo 9"/>
          <p:cNvSpPr/>
          <p:nvPr/>
        </p:nvSpPr>
        <p:spPr>
          <a:xfrm>
            <a:off x="658532" y="3436408"/>
            <a:ext cx="2061783" cy="323165"/>
          </a:xfrm>
          <a:prstGeom prst="rect">
            <a:avLst/>
          </a:prstGeom>
        </p:spPr>
        <p:txBody>
          <a:bodyPr wrap="none">
            <a:spAutoFit/>
          </a:bodyPr>
          <a:lstStyle/>
          <a:p>
            <a:r>
              <a:rPr lang="pt-BR" sz="1500" dirty="0">
                <a:solidFill>
                  <a:srgbClr val="162937"/>
                </a:solidFill>
                <a:latin typeface="rawline"/>
              </a:rPr>
              <a:t>V</a:t>
            </a:r>
            <a:r>
              <a:rPr lang="pt-BR" sz="1500" dirty="0" smtClean="0">
                <a:solidFill>
                  <a:srgbClr val="162937"/>
                </a:solidFill>
                <a:latin typeface="rawline"/>
              </a:rPr>
              <a:t>. Disposições Gerais</a:t>
            </a:r>
            <a:endParaRPr lang="pt-BR" sz="1500" dirty="0"/>
          </a:p>
        </p:txBody>
      </p:sp>
      <p:sp>
        <p:nvSpPr>
          <p:cNvPr id="11" name="Retângulo 10"/>
          <p:cNvSpPr/>
          <p:nvPr/>
        </p:nvSpPr>
        <p:spPr>
          <a:xfrm>
            <a:off x="132954" y="7798"/>
            <a:ext cx="2908681" cy="338554"/>
          </a:xfrm>
          <a:prstGeom prst="rect">
            <a:avLst/>
          </a:prstGeom>
        </p:spPr>
        <p:txBody>
          <a:bodyPr wrap="none">
            <a:spAutoFit/>
          </a:bodyPr>
          <a:lstStyle/>
          <a:p>
            <a:r>
              <a:rPr lang="pt-BR" sz="1600" b="1" spc="-65" dirty="0" smtClean="0">
                <a:solidFill>
                  <a:srgbClr val="144A42"/>
                </a:solidFill>
                <a:latin typeface="Arial"/>
                <a:cs typeface="Arial"/>
              </a:rPr>
              <a:t>4 – </a:t>
            </a:r>
            <a:r>
              <a:rPr lang="pt-BR" sz="1600" b="1" u="sng" spc="-65" dirty="0" smtClean="0">
                <a:solidFill>
                  <a:srgbClr val="144A42"/>
                </a:solidFill>
                <a:latin typeface="Arial"/>
                <a:cs typeface="Arial"/>
              </a:rPr>
              <a:t>PONTOS DA RESOLUÇÃO</a:t>
            </a:r>
            <a:endParaRPr lang="pt-BR" sz="1600" u="sng" dirty="0"/>
          </a:p>
        </p:txBody>
      </p:sp>
      <p:sp>
        <p:nvSpPr>
          <p:cNvPr id="6" name="CaixaDeTexto 5"/>
          <p:cNvSpPr txBox="1"/>
          <p:nvPr/>
        </p:nvSpPr>
        <p:spPr>
          <a:xfrm>
            <a:off x="879605" y="617001"/>
            <a:ext cx="2438488" cy="646331"/>
          </a:xfrm>
          <a:prstGeom prst="rect">
            <a:avLst/>
          </a:prstGeom>
          <a:noFill/>
        </p:spPr>
        <p:txBody>
          <a:bodyPr wrap="none" rtlCol="0">
            <a:spAutoFit/>
          </a:bodyPr>
          <a:lstStyle/>
          <a:p>
            <a:pPr marL="285750" indent="-285750">
              <a:lnSpc>
                <a:spcPct val="150000"/>
              </a:lnSpc>
              <a:buFont typeface="Wingdings" panose="05000000000000000000" pitchFamily="2" charset="2"/>
              <a:buChar char="ü"/>
            </a:pPr>
            <a:r>
              <a:rPr lang="pt-BR" sz="1200" b="1" i="1" dirty="0" smtClean="0">
                <a:solidFill>
                  <a:schemeClr val="bg1">
                    <a:lumMod val="50000"/>
                  </a:schemeClr>
                </a:solidFill>
                <a:latin typeface="rawline"/>
              </a:rPr>
              <a:t>Princípios </a:t>
            </a:r>
            <a:r>
              <a:rPr lang="pt-BR" sz="1200" b="1" i="1" dirty="0">
                <a:solidFill>
                  <a:schemeClr val="bg1">
                    <a:lumMod val="50000"/>
                  </a:schemeClr>
                </a:solidFill>
                <a:latin typeface="rawline"/>
              </a:rPr>
              <a:t>e </a:t>
            </a:r>
            <a:r>
              <a:rPr lang="pt-BR" sz="1200" b="1" i="1" dirty="0" smtClean="0">
                <a:solidFill>
                  <a:schemeClr val="bg1">
                    <a:lumMod val="50000"/>
                  </a:schemeClr>
                </a:solidFill>
                <a:latin typeface="rawline"/>
              </a:rPr>
              <a:t>Diretrizes;</a:t>
            </a:r>
          </a:p>
          <a:p>
            <a:pPr marL="285750" indent="-285750">
              <a:lnSpc>
                <a:spcPct val="150000"/>
              </a:lnSpc>
              <a:buFont typeface="Wingdings" panose="05000000000000000000" pitchFamily="2" charset="2"/>
              <a:buChar char="ü"/>
            </a:pPr>
            <a:r>
              <a:rPr lang="pt-BR" sz="1200" b="1" i="1" dirty="0" smtClean="0">
                <a:solidFill>
                  <a:schemeClr val="bg1">
                    <a:lumMod val="50000"/>
                  </a:schemeClr>
                </a:solidFill>
                <a:latin typeface="rawline"/>
              </a:rPr>
              <a:t>Responsáveis pela gestão.</a:t>
            </a:r>
            <a:endParaRPr lang="pt-BR" sz="1200" b="1" i="1" dirty="0">
              <a:solidFill>
                <a:schemeClr val="bg1">
                  <a:lumMod val="50000"/>
                </a:schemeClr>
              </a:solidFill>
              <a:latin typeface="rawline"/>
            </a:endParaRPr>
          </a:p>
        </p:txBody>
      </p:sp>
      <p:sp>
        <p:nvSpPr>
          <p:cNvPr id="13" name="CaixaDeTexto 12"/>
          <p:cNvSpPr txBox="1"/>
          <p:nvPr/>
        </p:nvSpPr>
        <p:spPr>
          <a:xfrm>
            <a:off x="822199" y="1495463"/>
            <a:ext cx="6644768" cy="646331"/>
          </a:xfrm>
          <a:prstGeom prst="rect">
            <a:avLst/>
          </a:prstGeom>
          <a:noFill/>
        </p:spPr>
        <p:txBody>
          <a:bodyPr wrap="none" rtlCol="0">
            <a:spAutoFit/>
          </a:bodyPr>
          <a:lstStyle/>
          <a:p>
            <a:pPr marL="285750" indent="-285750">
              <a:lnSpc>
                <a:spcPct val="150000"/>
              </a:lnSpc>
              <a:buFont typeface="Wingdings" panose="05000000000000000000" pitchFamily="2" charset="2"/>
              <a:buChar char="ü"/>
            </a:pPr>
            <a:r>
              <a:rPr lang="pt-BR" sz="1200" b="1" i="1" dirty="0" smtClean="0">
                <a:solidFill>
                  <a:schemeClr val="bg1">
                    <a:lumMod val="50000"/>
                  </a:schemeClr>
                </a:solidFill>
                <a:latin typeface="rawline"/>
              </a:rPr>
              <a:t>Alocação de recursos (segmentos passíveis de aplicação e condições gerais);</a:t>
            </a:r>
          </a:p>
          <a:p>
            <a:pPr marL="285750" indent="-285750">
              <a:lnSpc>
                <a:spcPct val="150000"/>
              </a:lnSpc>
              <a:buFont typeface="Wingdings" panose="05000000000000000000" pitchFamily="2" charset="2"/>
              <a:buChar char="ü"/>
            </a:pPr>
            <a:r>
              <a:rPr lang="pt-BR" sz="1200" b="1" i="1" dirty="0" smtClean="0">
                <a:solidFill>
                  <a:schemeClr val="bg1">
                    <a:lumMod val="50000"/>
                  </a:schemeClr>
                </a:solidFill>
                <a:latin typeface="rawline"/>
              </a:rPr>
              <a:t>Política de Investimentos (instrumento de planejamento, controle e monitoramento).</a:t>
            </a:r>
            <a:endParaRPr lang="pt-BR" sz="1200" b="1" i="1" dirty="0">
              <a:solidFill>
                <a:schemeClr val="bg1">
                  <a:lumMod val="50000"/>
                </a:schemeClr>
              </a:solidFill>
              <a:latin typeface="rawline"/>
            </a:endParaRPr>
          </a:p>
        </p:txBody>
      </p:sp>
      <p:sp>
        <p:nvSpPr>
          <p:cNvPr id="14" name="CaixaDeTexto 13"/>
          <p:cNvSpPr txBox="1"/>
          <p:nvPr/>
        </p:nvSpPr>
        <p:spPr>
          <a:xfrm>
            <a:off x="699191" y="2418639"/>
            <a:ext cx="7508787" cy="335156"/>
          </a:xfrm>
          <a:prstGeom prst="rect">
            <a:avLst/>
          </a:prstGeom>
          <a:noFill/>
        </p:spPr>
        <p:txBody>
          <a:bodyPr wrap="none" rtlCol="0">
            <a:spAutoFit/>
          </a:bodyPr>
          <a:lstStyle/>
          <a:p>
            <a:pPr marL="285750" indent="-285750">
              <a:lnSpc>
                <a:spcPct val="150000"/>
              </a:lnSpc>
              <a:buFont typeface="Wingdings" panose="05000000000000000000" pitchFamily="2" charset="2"/>
              <a:buChar char="ü"/>
            </a:pPr>
            <a:r>
              <a:rPr lang="pt-BR" sz="1200" b="1" i="1" dirty="0" smtClean="0">
                <a:solidFill>
                  <a:schemeClr val="bg1">
                    <a:lumMod val="50000"/>
                  </a:schemeClr>
                </a:solidFill>
                <a:latin typeface="rawline"/>
              </a:rPr>
              <a:t>Explicação de cada um dos segmentos de aplicação, com respectivos limites (escala de riscos).</a:t>
            </a:r>
            <a:endParaRPr lang="pt-BR" sz="1200" b="1" i="1" dirty="0">
              <a:solidFill>
                <a:schemeClr val="bg1">
                  <a:lumMod val="50000"/>
                </a:schemeClr>
              </a:solidFill>
              <a:latin typeface="rawline"/>
            </a:endParaRPr>
          </a:p>
        </p:txBody>
      </p:sp>
      <p:sp>
        <p:nvSpPr>
          <p:cNvPr id="15" name="CaixaDeTexto 14"/>
          <p:cNvSpPr txBox="1"/>
          <p:nvPr/>
        </p:nvSpPr>
        <p:spPr>
          <a:xfrm>
            <a:off x="879605" y="3060921"/>
            <a:ext cx="2776722" cy="335156"/>
          </a:xfrm>
          <a:prstGeom prst="rect">
            <a:avLst/>
          </a:prstGeom>
          <a:noFill/>
        </p:spPr>
        <p:txBody>
          <a:bodyPr wrap="none" rtlCol="0">
            <a:spAutoFit/>
          </a:bodyPr>
          <a:lstStyle/>
          <a:p>
            <a:pPr marL="285750" indent="-285750">
              <a:lnSpc>
                <a:spcPct val="150000"/>
              </a:lnSpc>
              <a:buFont typeface="Wingdings" panose="05000000000000000000" pitchFamily="2" charset="2"/>
              <a:buChar char="ü"/>
            </a:pPr>
            <a:r>
              <a:rPr lang="pt-BR" sz="1200" b="1" i="1" dirty="0" smtClean="0">
                <a:solidFill>
                  <a:schemeClr val="bg1">
                    <a:lumMod val="50000"/>
                  </a:schemeClr>
                </a:solidFill>
                <a:latin typeface="rawline"/>
              </a:rPr>
              <a:t>Limites globais, por gestão etc.</a:t>
            </a:r>
            <a:endParaRPr lang="pt-BR" sz="1200" b="1" i="1" dirty="0">
              <a:solidFill>
                <a:schemeClr val="bg1">
                  <a:lumMod val="50000"/>
                </a:schemeClr>
              </a:solidFill>
              <a:latin typeface="rawline"/>
            </a:endParaRPr>
          </a:p>
        </p:txBody>
      </p:sp>
      <p:sp>
        <p:nvSpPr>
          <p:cNvPr id="16" name="CaixaDeTexto 15"/>
          <p:cNvSpPr txBox="1"/>
          <p:nvPr/>
        </p:nvSpPr>
        <p:spPr>
          <a:xfrm>
            <a:off x="879605" y="3743534"/>
            <a:ext cx="3236784" cy="1361911"/>
          </a:xfrm>
          <a:prstGeom prst="rect">
            <a:avLst/>
          </a:prstGeom>
          <a:noFill/>
        </p:spPr>
        <p:txBody>
          <a:bodyPr wrap="none" rtlCol="0">
            <a:spAutoFit/>
          </a:bodyPr>
          <a:lstStyle/>
          <a:p>
            <a:pPr marL="285750" indent="-285750">
              <a:lnSpc>
                <a:spcPct val="150000"/>
              </a:lnSpc>
              <a:buFont typeface="Wingdings" panose="05000000000000000000" pitchFamily="2" charset="2"/>
              <a:buChar char="ü"/>
            </a:pPr>
            <a:r>
              <a:rPr lang="pt-BR" sz="1100" b="1" i="1" dirty="0" err="1" smtClean="0">
                <a:solidFill>
                  <a:schemeClr val="bg1">
                    <a:lumMod val="50000"/>
                  </a:schemeClr>
                </a:solidFill>
                <a:latin typeface="rawline"/>
              </a:rPr>
              <a:t>Custodiante</a:t>
            </a:r>
            <a:r>
              <a:rPr lang="pt-BR" sz="1100" b="1" i="1" dirty="0" smtClean="0">
                <a:solidFill>
                  <a:schemeClr val="bg1">
                    <a:lumMod val="50000"/>
                  </a:schemeClr>
                </a:solidFill>
                <a:latin typeface="rawline"/>
              </a:rPr>
              <a:t> e outras contratações;</a:t>
            </a:r>
          </a:p>
          <a:p>
            <a:pPr marL="285750" indent="-285750">
              <a:lnSpc>
                <a:spcPct val="150000"/>
              </a:lnSpc>
              <a:buFont typeface="Wingdings" panose="05000000000000000000" pitchFamily="2" charset="2"/>
              <a:buChar char="ü"/>
            </a:pPr>
            <a:r>
              <a:rPr lang="pt-BR" sz="1100" b="1" i="1" dirty="0" smtClean="0">
                <a:solidFill>
                  <a:schemeClr val="bg1">
                    <a:lumMod val="50000"/>
                  </a:schemeClr>
                </a:solidFill>
                <a:latin typeface="rawline"/>
              </a:rPr>
              <a:t>Registro de títulos e valores mobiliários;</a:t>
            </a:r>
          </a:p>
          <a:p>
            <a:pPr marL="285750" indent="-285750">
              <a:lnSpc>
                <a:spcPct val="150000"/>
              </a:lnSpc>
              <a:buFont typeface="Wingdings" panose="05000000000000000000" pitchFamily="2" charset="2"/>
              <a:buChar char="ü"/>
            </a:pPr>
            <a:r>
              <a:rPr lang="pt-BR" sz="1100" b="1" i="1" dirty="0" smtClean="0">
                <a:solidFill>
                  <a:schemeClr val="bg1">
                    <a:lumMod val="50000"/>
                  </a:schemeClr>
                </a:solidFill>
                <a:latin typeface="rawline"/>
              </a:rPr>
              <a:t>Controle de disponibilidades financeiras;</a:t>
            </a:r>
          </a:p>
          <a:p>
            <a:pPr marL="285750" indent="-285750">
              <a:lnSpc>
                <a:spcPct val="150000"/>
              </a:lnSpc>
              <a:buFont typeface="Wingdings" panose="05000000000000000000" pitchFamily="2" charset="2"/>
              <a:buChar char="ü"/>
            </a:pPr>
            <a:r>
              <a:rPr lang="pt-BR" sz="1100" b="1" i="1" dirty="0" smtClean="0">
                <a:solidFill>
                  <a:schemeClr val="bg1">
                    <a:lumMod val="50000"/>
                  </a:schemeClr>
                </a:solidFill>
                <a:latin typeface="rawline"/>
              </a:rPr>
              <a:t>Enquadramentos;</a:t>
            </a:r>
          </a:p>
          <a:p>
            <a:pPr marL="285750" indent="-285750">
              <a:lnSpc>
                <a:spcPct val="150000"/>
              </a:lnSpc>
              <a:buFont typeface="Wingdings" panose="05000000000000000000" pitchFamily="2" charset="2"/>
              <a:buChar char="ü"/>
            </a:pPr>
            <a:r>
              <a:rPr lang="pt-BR" sz="1100" b="1" i="1" dirty="0" smtClean="0">
                <a:solidFill>
                  <a:schemeClr val="bg1">
                    <a:lumMod val="50000"/>
                  </a:schemeClr>
                </a:solidFill>
                <a:latin typeface="rawline"/>
              </a:rPr>
              <a:t>Vedações.</a:t>
            </a:r>
          </a:p>
        </p:txBody>
      </p:sp>
    </p:spTree>
    <p:extLst>
      <p:ext uri="{BB962C8B-B14F-4D97-AF65-F5344CB8AC3E}">
        <p14:creationId xmlns:p14="http://schemas.microsoft.com/office/powerpoint/2010/main" val="14954231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004369" y="470366"/>
            <a:ext cx="3210494" cy="307777"/>
          </a:xfrm>
          <a:prstGeom prst="rect">
            <a:avLst/>
          </a:prstGeom>
          <a:noFill/>
        </p:spPr>
        <p:txBody>
          <a:bodyPr wrap="none" rtlCol="0">
            <a:spAutoFit/>
          </a:bodyPr>
          <a:lstStyle/>
          <a:p>
            <a:r>
              <a:rPr lang="pt-BR" sz="1400" b="1" i="1" spc="-65" dirty="0">
                <a:solidFill>
                  <a:srgbClr val="12352D"/>
                </a:solidFill>
                <a:latin typeface="Arial"/>
                <a:cs typeface="Arial"/>
              </a:rPr>
              <a:t>Princípios + Responsáveis pela Gestão</a:t>
            </a:r>
          </a:p>
        </p:txBody>
      </p:sp>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tângulo 5"/>
          <p:cNvSpPr/>
          <p:nvPr/>
        </p:nvSpPr>
        <p:spPr>
          <a:xfrm>
            <a:off x="132954" y="7798"/>
            <a:ext cx="5451813" cy="369332"/>
          </a:xfrm>
          <a:prstGeom prst="rect">
            <a:avLst/>
          </a:prstGeom>
        </p:spPr>
        <p:txBody>
          <a:bodyPr wrap="none">
            <a:spAutoFit/>
          </a:bodyPr>
          <a:lstStyle/>
          <a:p>
            <a:r>
              <a:rPr lang="pt-BR" b="1" spc="-65" dirty="0" smtClean="0">
                <a:solidFill>
                  <a:srgbClr val="144A42"/>
                </a:solidFill>
                <a:latin typeface="Arial"/>
                <a:cs typeface="Arial"/>
              </a:rPr>
              <a:t>4 – </a:t>
            </a:r>
            <a:r>
              <a:rPr lang="pt-BR" b="1" u="sng" spc="-65" dirty="0" smtClean="0">
                <a:solidFill>
                  <a:srgbClr val="144A42"/>
                </a:solidFill>
                <a:latin typeface="Arial"/>
                <a:cs typeface="Arial"/>
              </a:rPr>
              <a:t>PONTOS DA RESOLUÇÃO – Disposições Gerais</a:t>
            </a:r>
            <a:endParaRPr lang="pt-BR" u="sng" dirty="0"/>
          </a:p>
        </p:txBody>
      </p:sp>
      <p:sp>
        <p:nvSpPr>
          <p:cNvPr id="7" name="Retângulo 6"/>
          <p:cNvSpPr/>
          <p:nvPr/>
        </p:nvSpPr>
        <p:spPr>
          <a:xfrm>
            <a:off x="104880" y="2097961"/>
            <a:ext cx="8930835" cy="2677656"/>
          </a:xfrm>
          <a:prstGeom prst="rect">
            <a:avLst/>
          </a:prstGeom>
        </p:spPr>
        <p:txBody>
          <a:bodyPr wrap="square">
            <a:spAutoFit/>
          </a:bodyPr>
          <a:lstStyle/>
          <a:p>
            <a:pPr algn="just"/>
            <a:r>
              <a:rPr lang="pt-BR" sz="1400" dirty="0">
                <a:solidFill>
                  <a:srgbClr val="000000"/>
                </a:solidFill>
              </a:rPr>
              <a:t>Parágrafo único. </a:t>
            </a:r>
            <a:r>
              <a:rPr lang="pt-BR" sz="1400" u="sng" dirty="0">
                <a:solidFill>
                  <a:srgbClr val="000000"/>
                </a:solidFill>
              </a:rPr>
              <a:t>No estabelecimento das condições e dos limites para aplicação dos recursos dos regimes próprios de previdência social</a:t>
            </a:r>
            <a:r>
              <a:rPr lang="pt-BR" sz="1400" dirty="0">
                <a:solidFill>
                  <a:srgbClr val="000000"/>
                </a:solidFill>
              </a:rPr>
              <a:t>, na forma do inciso IV do </a:t>
            </a:r>
            <a:r>
              <a:rPr lang="pt-BR" sz="1400" b="1" dirty="0">
                <a:solidFill>
                  <a:srgbClr val="000000"/>
                </a:solidFill>
              </a:rPr>
              <a:t>caput</a:t>
            </a:r>
            <a:r>
              <a:rPr lang="pt-BR" sz="1400" dirty="0">
                <a:solidFill>
                  <a:srgbClr val="000000"/>
                </a:solidFill>
              </a:rPr>
              <a:t> deste artigo, </a:t>
            </a:r>
            <a:r>
              <a:rPr lang="pt-BR" sz="1400" b="1" u="sng" dirty="0">
                <a:solidFill>
                  <a:srgbClr val="000000"/>
                </a:solidFill>
              </a:rPr>
              <a:t>o Conselho Monetário Nacional deverá considerar</a:t>
            </a:r>
            <a:r>
              <a:rPr lang="pt-BR" sz="1400" dirty="0">
                <a:solidFill>
                  <a:srgbClr val="000000"/>
                </a:solidFill>
              </a:rPr>
              <a:t>, entre outros requisitos:  </a:t>
            </a:r>
            <a:endParaRPr lang="pt-BR" sz="1400" dirty="0" smtClean="0">
              <a:solidFill>
                <a:srgbClr val="000000"/>
              </a:solidFill>
            </a:endParaRPr>
          </a:p>
          <a:p>
            <a:pPr algn="just"/>
            <a:endParaRPr lang="pt-BR" sz="1400" dirty="0" smtClean="0">
              <a:solidFill>
                <a:srgbClr val="000000"/>
              </a:solidFill>
            </a:endParaRPr>
          </a:p>
          <a:p>
            <a:pPr algn="just"/>
            <a:r>
              <a:rPr lang="pt-BR" sz="1400" dirty="0">
                <a:solidFill>
                  <a:srgbClr val="000000"/>
                </a:solidFill>
              </a:rPr>
              <a:t>I - a </a:t>
            </a:r>
            <a:r>
              <a:rPr lang="pt-BR" sz="1400" u="sng" dirty="0">
                <a:solidFill>
                  <a:srgbClr val="000000"/>
                </a:solidFill>
              </a:rPr>
              <a:t>natureza </a:t>
            </a:r>
            <a:r>
              <a:rPr lang="pt-BR" sz="1400" b="1" u="sng" dirty="0">
                <a:solidFill>
                  <a:srgbClr val="000000"/>
                </a:solidFill>
              </a:rPr>
              <a:t>pública</a:t>
            </a:r>
            <a:r>
              <a:rPr lang="pt-BR" sz="1400" u="sng" dirty="0">
                <a:solidFill>
                  <a:srgbClr val="000000"/>
                </a:solidFill>
              </a:rPr>
              <a:t> das unidades gestoras desses regimes e dos recursos aplicados</a:t>
            </a:r>
            <a:r>
              <a:rPr lang="pt-BR" sz="1400" dirty="0">
                <a:solidFill>
                  <a:srgbClr val="000000"/>
                </a:solidFill>
              </a:rPr>
              <a:t>, </a:t>
            </a:r>
            <a:r>
              <a:rPr lang="pt-BR" sz="1400" b="1" dirty="0">
                <a:solidFill>
                  <a:srgbClr val="000000"/>
                </a:solidFill>
              </a:rPr>
              <a:t>exigindo</a:t>
            </a:r>
            <a:r>
              <a:rPr lang="pt-BR" sz="1400" dirty="0">
                <a:solidFill>
                  <a:srgbClr val="000000"/>
                </a:solidFill>
              </a:rPr>
              <a:t> a </a:t>
            </a:r>
            <a:r>
              <a:rPr lang="pt-BR" sz="1400" b="1" dirty="0">
                <a:solidFill>
                  <a:srgbClr val="000000"/>
                </a:solidFill>
              </a:rPr>
              <a:t>observância</a:t>
            </a:r>
            <a:r>
              <a:rPr lang="pt-BR" sz="1400" dirty="0">
                <a:solidFill>
                  <a:srgbClr val="000000"/>
                </a:solidFill>
              </a:rPr>
              <a:t> dos </a:t>
            </a:r>
            <a:r>
              <a:rPr lang="pt-BR" sz="1400" b="1" u="sng" dirty="0">
                <a:solidFill>
                  <a:srgbClr val="000000"/>
                </a:solidFill>
              </a:rPr>
              <a:t>princípios de SEGURANÇA, PROTEÇÃO e PRUDÊNCIA FINANCEIRA</a:t>
            </a:r>
            <a:r>
              <a:rPr lang="pt-BR" sz="1400" dirty="0">
                <a:solidFill>
                  <a:srgbClr val="000000"/>
                </a:solidFill>
              </a:rPr>
              <a:t>;</a:t>
            </a:r>
          </a:p>
          <a:p>
            <a:pPr algn="just"/>
            <a:endParaRPr lang="pt-BR" sz="1400" dirty="0">
              <a:solidFill>
                <a:srgbClr val="000000"/>
              </a:solidFill>
            </a:endParaRPr>
          </a:p>
          <a:p>
            <a:pPr algn="just"/>
            <a:r>
              <a:rPr lang="pt-BR" sz="1400" dirty="0"/>
              <a:t>II - a </a:t>
            </a:r>
            <a:r>
              <a:rPr lang="pt-BR" sz="1400" u="sng" dirty="0"/>
              <a:t>necessidade de exigência</a:t>
            </a:r>
            <a:r>
              <a:rPr lang="pt-BR" sz="1400" dirty="0"/>
              <a:t>, em relação às instituições </a:t>
            </a:r>
            <a:r>
              <a:rPr lang="pt-BR" sz="1400" u="sng" dirty="0"/>
              <a:t>públicas ou privadas </a:t>
            </a:r>
            <a:r>
              <a:rPr lang="pt-BR" sz="1400" dirty="0"/>
              <a:t>que administram, </a:t>
            </a:r>
            <a:r>
              <a:rPr lang="pt-BR" sz="1400" u="sng" dirty="0"/>
              <a:t>direta ou indiretamente</a:t>
            </a:r>
            <a:r>
              <a:rPr lang="pt-BR" sz="1400" dirty="0"/>
              <a:t> por meio de fundos de investimento, os recursos desses regimes, da observância de critérios relacionados a </a:t>
            </a:r>
            <a:r>
              <a:rPr lang="pt-BR" sz="1400" u="sng" dirty="0"/>
              <a:t>boa qualidade de gestão, ambiente de controle interno, histórico e experiência de atuação, solidez patrimonial, volume de recursos sob administração e outros destinados à </a:t>
            </a:r>
            <a:r>
              <a:rPr lang="pt-BR" sz="1400" b="1" u="sng" dirty="0"/>
              <a:t>mitigação de riscos</a:t>
            </a:r>
            <a:r>
              <a:rPr lang="pt-BR" sz="1400" dirty="0"/>
              <a:t>. </a:t>
            </a:r>
          </a:p>
          <a:p>
            <a:pPr algn="just"/>
            <a:endParaRPr lang="pt-BR" sz="1400" dirty="0"/>
          </a:p>
        </p:txBody>
      </p:sp>
      <p:sp>
        <p:nvSpPr>
          <p:cNvPr id="8" name="Retângulo 7"/>
          <p:cNvSpPr/>
          <p:nvPr/>
        </p:nvSpPr>
        <p:spPr>
          <a:xfrm>
            <a:off x="30103" y="2028010"/>
            <a:ext cx="9080390" cy="261172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9" name="Retângulo de cantos arredondados 8"/>
          <p:cNvSpPr/>
          <p:nvPr/>
        </p:nvSpPr>
        <p:spPr>
          <a:xfrm>
            <a:off x="156259" y="1665913"/>
            <a:ext cx="340509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10" name="CaixaDeTexto 20"/>
          <p:cNvSpPr txBox="1"/>
          <p:nvPr/>
        </p:nvSpPr>
        <p:spPr>
          <a:xfrm>
            <a:off x="162055" y="1704284"/>
            <a:ext cx="3399294" cy="338554"/>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600" b="1" dirty="0" smtClean="0">
                <a:solidFill>
                  <a:schemeClr val="bg1"/>
                </a:solidFill>
                <a:effectLst>
                  <a:outerShdw blurRad="38100" dist="38100" dir="2700000" algn="tl">
                    <a:srgbClr val="000000">
                      <a:alpha val="43137"/>
                    </a:srgbClr>
                  </a:outerShdw>
                </a:effectLst>
                <a:latin typeface="+mn-lt"/>
              </a:rPr>
              <a:t>Art. 6º, parágrafo único, Lei 9.717/98</a:t>
            </a:r>
            <a:endParaRPr lang="pt-BR" sz="1600" b="1" dirty="0">
              <a:solidFill>
                <a:schemeClr val="bg1"/>
              </a:solidFill>
              <a:effectLst>
                <a:outerShdw blurRad="38100" dist="38100" dir="2700000" algn="tl">
                  <a:srgbClr val="000000">
                    <a:alpha val="43137"/>
                  </a:srgbClr>
                </a:outerShdw>
              </a:effectLst>
              <a:latin typeface="+mn-lt"/>
            </a:endParaRPr>
          </a:p>
        </p:txBody>
      </p:sp>
      <p:sp>
        <p:nvSpPr>
          <p:cNvPr id="11" name="Retângulo 10"/>
          <p:cNvSpPr/>
          <p:nvPr/>
        </p:nvSpPr>
        <p:spPr>
          <a:xfrm>
            <a:off x="1246295" y="989975"/>
            <a:ext cx="11449272" cy="334835"/>
          </a:xfrm>
          <a:prstGeom prst="rect">
            <a:avLst/>
          </a:prstGeom>
          <a:effectLst/>
        </p:spPr>
        <p:txBody>
          <a:bodyPr wrap="square">
            <a:spAutoFit/>
          </a:bodyPr>
          <a:lstStyle/>
          <a:p>
            <a:pPr algn="just">
              <a:lnSpc>
                <a:spcPct val="107000"/>
              </a:lnSpc>
              <a:spcAft>
                <a:spcPts val="800"/>
              </a:spcAft>
            </a:pPr>
            <a:r>
              <a:rPr lang="pt-BR" sz="1600" i="1" dirty="0" smtClean="0">
                <a:latin typeface="Berlin Sans FB Demi" panose="020E0802020502020306" pitchFamily="34" charset="0"/>
              </a:rPr>
              <a:t>Qual a Motivação?</a:t>
            </a:r>
            <a:endParaRPr lang="pt-BR" sz="1600" i="1" dirty="0">
              <a:latin typeface="Berlin Sans FB Demi" panose="020E0802020502020306" pitchFamily="34" charset="0"/>
            </a:endParaRPr>
          </a:p>
        </p:txBody>
      </p:sp>
      <p:sp>
        <p:nvSpPr>
          <p:cNvPr id="5" name="Divisa 4"/>
          <p:cNvSpPr/>
          <p:nvPr/>
        </p:nvSpPr>
        <p:spPr>
          <a:xfrm>
            <a:off x="738081" y="513543"/>
            <a:ext cx="266485" cy="221424"/>
          </a:xfrm>
          <a:prstGeom prst="chevron">
            <a:avLst/>
          </a:prstGeom>
          <a:ln/>
          <a:scene3d>
            <a:camera prst="orthographicFront"/>
            <a:lightRig rig="threePt" dir="t"/>
          </a:scene3d>
          <a:sp3d prstMaterial="metal"/>
        </p:spPr>
        <p:style>
          <a:lnRef idx="2">
            <a:schemeClr val="accent3"/>
          </a:lnRef>
          <a:fillRef idx="1">
            <a:schemeClr val="lt1"/>
          </a:fillRef>
          <a:effectRef idx="0">
            <a:schemeClr val="accent3"/>
          </a:effectRef>
          <a:fontRef idx="minor">
            <a:schemeClr val="dk1"/>
          </a:fontRef>
        </p:style>
        <p:txBody>
          <a:bodyPr rtlCol="0" anchor="ctr"/>
          <a:lstStyle/>
          <a:p>
            <a:pPr algn="ctr"/>
            <a:endParaRPr lang="pt-BR">
              <a:solidFill>
                <a:schemeClr val="tx1"/>
              </a:solidFill>
            </a:endParaRPr>
          </a:p>
        </p:txBody>
      </p:sp>
      <p:pic>
        <p:nvPicPr>
          <p:cNvPr id="1034" name="Picture 10" descr="Lâmpada PNG HD | PNG M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857" y="867597"/>
            <a:ext cx="492295" cy="491312"/>
          </a:xfrm>
          <a:prstGeom prst="rect">
            <a:avLst/>
          </a:prstGeom>
          <a:noFill/>
          <a:effectLst/>
          <a:scene3d>
            <a:camera prst="orthographicFront"/>
            <a:lightRig rig="threePt" dir="t"/>
          </a:scene3d>
          <a:sp3d prstMaterial="dkEdge">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38670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004369" y="470366"/>
            <a:ext cx="3210494" cy="307777"/>
          </a:xfrm>
          <a:prstGeom prst="rect">
            <a:avLst/>
          </a:prstGeom>
          <a:noFill/>
        </p:spPr>
        <p:txBody>
          <a:bodyPr wrap="none" rtlCol="0">
            <a:spAutoFit/>
          </a:bodyPr>
          <a:lstStyle/>
          <a:p>
            <a:r>
              <a:rPr lang="pt-BR" sz="1400" b="1" i="1" spc="-65" dirty="0">
                <a:solidFill>
                  <a:srgbClr val="12352D"/>
                </a:solidFill>
                <a:latin typeface="Arial"/>
                <a:cs typeface="Arial"/>
              </a:rPr>
              <a:t>Princípios + Responsáveis pela Gestão</a:t>
            </a:r>
          </a:p>
        </p:txBody>
      </p:sp>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tângulo 5"/>
          <p:cNvSpPr/>
          <p:nvPr/>
        </p:nvSpPr>
        <p:spPr>
          <a:xfrm>
            <a:off x="132954" y="7798"/>
            <a:ext cx="5451813" cy="369332"/>
          </a:xfrm>
          <a:prstGeom prst="rect">
            <a:avLst/>
          </a:prstGeom>
        </p:spPr>
        <p:txBody>
          <a:bodyPr wrap="none">
            <a:spAutoFit/>
          </a:bodyPr>
          <a:lstStyle/>
          <a:p>
            <a:r>
              <a:rPr lang="pt-BR" b="1" spc="-65" dirty="0" smtClean="0">
                <a:solidFill>
                  <a:srgbClr val="144A42"/>
                </a:solidFill>
                <a:latin typeface="Arial"/>
                <a:cs typeface="Arial"/>
              </a:rPr>
              <a:t>4 – </a:t>
            </a:r>
            <a:r>
              <a:rPr lang="pt-BR" b="1" u="sng" spc="-65" dirty="0" smtClean="0">
                <a:solidFill>
                  <a:srgbClr val="144A42"/>
                </a:solidFill>
                <a:latin typeface="Arial"/>
                <a:cs typeface="Arial"/>
              </a:rPr>
              <a:t>PONTOS DA RESOLUÇÃO – Disposições Gerais</a:t>
            </a:r>
            <a:endParaRPr lang="pt-BR" u="sng" dirty="0"/>
          </a:p>
        </p:txBody>
      </p:sp>
      <p:sp>
        <p:nvSpPr>
          <p:cNvPr id="7" name="Retângulo 6"/>
          <p:cNvSpPr/>
          <p:nvPr/>
        </p:nvSpPr>
        <p:spPr>
          <a:xfrm>
            <a:off x="68100" y="1616974"/>
            <a:ext cx="8930835" cy="3323987"/>
          </a:xfrm>
          <a:prstGeom prst="rect">
            <a:avLst/>
          </a:prstGeom>
        </p:spPr>
        <p:txBody>
          <a:bodyPr wrap="square">
            <a:spAutoFit/>
          </a:bodyPr>
          <a:lstStyle/>
          <a:p>
            <a:pPr algn="just"/>
            <a:r>
              <a:rPr lang="pt-BR" sz="1400" dirty="0"/>
              <a:t>Na aplicação dos recursos de que trata esta Resolução, os </a:t>
            </a:r>
            <a:r>
              <a:rPr lang="pt-BR" sz="1400" b="1" dirty="0"/>
              <a:t>RESPONSÁVEIS PELA GESTÃO </a:t>
            </a:r>
            <a:r>
              <a:rPr lang="pt-BR" sz="1400" dirty="0"/>
              <a:t>do regime próprio de previdência social devem:</a:t>
            </a:r>
          </a:p>
          <a:p>
            <a:pPr algn="just"/>
            <a:r>
              <a:rPr lang="pt-BR" sz="1400" dirty="0"/>
              <a:t>I - observar os </a:t>
            </a:r>
            <a:r>
              <a:rPr lang="pt-BR" sz="1400" b="1" dirty="0"/>
              <a:t>princípios</a:t>
            </a:r>
            <a:r>
              <a:rPr lang="pt-BR" sz="1400" dirty="0"/>
              <a:t> de </a:t>
            </a:r>
            <a:r>
              <a:rPr lang="pt-BR" sz="1400" b="1" dirty="0"/>
              <a:t>segurança</a:t>
            </a:r>
            <a:r>
              <a:rPr lang="pt-BR" sz="1400" dirty="0"/>
              <a:t>, </a:t>
            </a:r>
            <a:r>
              <a:rPr lang="pt-BR" sz="1400" b="1" dirty="0"/>
              <a:t>rentabilidade</a:t>
            </a:r>
            <a:r>
              <a:rPr lang="pt-BR" sz="1400" dirty="0"/>
              <a:t>, </a:t>
            </a:r>
            <a:r>
              <a:rPr lang="pt-BR" sz="1400" b="1" dirty="0"/>
              <a:t>solvência</a:t>
            </a:r>
            <a:r>
              <a:rPr lang="pt-BR" sz="1400" dirty="0"/>
              <a:t>, </a:t>
            </a:r>
            <a:r>
              <a:rPr lang="pt-BR" sz="1400" b="1" dirty="0"/>
              <a:t>liquidez</a:t>
            </a:r>
            <a:r>
              <a:rPr lang="pt-BR" sz="1400" dirty="0"/>
              <a:t>, </a:t>
            </a:r>
            <a:r>
              <a:rPr lang="pt-BR" sz="1400" b="1" dirty="0"/>
              <a:t>motivação</a:t>
            </a:r>
            <a:r>
              <a:rPr lang="pt-BR" sz="1400" dirty="0"/>
              <a:t>, </a:t>
            </a:r>
            <a:r>
              <a:rPr lang="pt-BR" sz="1400" b="1" dirty="0"/>
              <a:t>adequação à natureza de suas obrigações</a:t>
            </a:r>
            <a:r>
              <a:rPr lang="pt-BR" sz="1400" dirty="0"/>
              <a:t> e </a:t>
            </a:r>
            <a:r>
              <a:rPr lang="pt-BR" sz="1400" b="1" dirty="0"/>
              <a:t>transparência</a:t>
            </a:r>
            <a:r>
              <a:rPr lang="pt-BR" sz="1400" dirty="0"/>
              <a:t>;</a:t>
            </a:r>
          </a:p>
          <a:p>
            <a:pPr algn="just"/>
            <a:r>
              <a:rPr lang="pt-BR" sz="1400" dirty="0"/>
              <a:t>II - exercer suas atividades com </a:t>
            </a:r>
            <a:r>
              <a:rPr lang="pt-BR" sz="1400" b="1" dirty="0"/>
              <a:t>boa fé</a:t>
            </a:r>
            <a:r>
              <a:rPr lang="pt-BR" sz="1400" dirty="0"/>
              <a:t>, </a:t>
            </a:r>
            <a:r>
              <a:rPr lang="pt-BR" sz="1400" b="1" dirty="0"/>
              <a:t>lealdade</a:t>
            </a:r>
            <a:r>
              <a:rPr lang="pt-BR" sz="1400" dirty="0"/>
              <a:t> e </a:t>
            </a:r>
            <a:r>
              <a:rPr lang="pt-BR" sz="1400" b="1" dirty="0"/>
              <a:t>diligência</a:t>
            </a:r>
            <a:r>
              <a:rPr lang="pt-BR" sz="1400" dirty="0"/>
              <a:t>;</a:t>
            </a:r>
          </a:p>
          <a:p>
            <a:pPr algn="just"/>
            <a:r>
              <a:rPr lang="pt-BR" sz="1400" dirty="0"/>
              <a:t>III - zelar por </a:t>
            </a:r>
            <a:r>
              <a:rPr lang="pt-BR" sz="1400" b="1" dirty="0"/>
              <a:t>elevados padrões éticos</a:t>
            </a:r>
            <a:r>
              <a:rPr lang="pt-BR" sz="1400" dirty="0"/>
              <a:t>;</a:t>
            </a:r>
          </a:p>
          <a:p>
            <a:pPr algn="just"/>
            <a:r>
              <a:rPr lang="pt-BR" sz="1400" dirty="0"/>
              <a:t>IV - adotar </a:t>
            </a:r>
            <a:r>
              <a:rPr lang="pt-BR" sz="1400" u="sng" dirty="0"/>
              <a:t>regras, procedimentos e controles internos</a:t>
            </a:r>
            <a:r>
              <a:rPr lang="pt-BR" sz="1400" dirty="0"/>
              <a:t> que visem </a:t>
            </a:r>
            <a:r>
              <a:rPr lang="pt-BR" sz="1400" b="1" u="sng" dirty="0"/>
              <a:t>garantir o cumprimento de suas obrigações, respeitando a política de investimentos estabelecida</a:t>
            </a:r>
            <a:r>
              <a:rPr lang="pt-BR" sz="1400" dirty="0"/>
              <a:t>, observados os segmentos, limites e demais requisitos previstos nesta Resolução e os parâmetros estabelecidos nas normas gerais de organização e funcionamento desses regimes, em regulamentação da Secretaria de Previdência;</a:t>
            </a:r>
          </a:p>
          <a:p>
            <a:pPr algn="just"/>
            <a:r>
              <a:rPr lang="pt-BR" sz="1400" dirty="0"/>
              <a:t>V - realizar com </a:t>
            </a:r>
            <a:r>
              <a:rPr lang="pt-BR" sz="1400" u="sng" dirty="0"/>
              <a:t>diligência a seleção, o acompanhamento e a avaliação de prestadores de serviços contratados</a:t>
            </a:r>
            <a:r>
              <a:rPr lang="pt-BR" sz="1400" dirty="0"/>
              <a:t>;</a:t>
            </a:r>
          </a:p>
          <a:p>
            <a:pPr algn="just"/>
            <a:r>
              <a:rPr lang="pt-BR" sz="1400" dirty="0"/>
              <a:t>VI - realizar o </a:t>
            </a:r>
            <a:r>
              <a:rPr lang="pt-BR" sz="1400" u="sng" dirty="0"/>
              <a:t>prévio credenciamento</a:t>
            </a:r>
            <a:r>
              <a:rPr lang="pt-BR" sz="1400" dirty="0"/>
              <a:t>, o </a:t>
            </a:r>
            <a:r>
              <a:rPr lang="pt-BR" sz="1400" u="sng" dirty="0"/>
              <a:t>acompanhamento</a:t>
            </a:r>
            <a:r>
              <a:rPr lang="pt-BR" sz="1400" dirty="0"/>
              <a:t> e a </a:t>
            </a:r>
            <a:r>
              <a:rPr lang="pt-BR" sz="1400" u="sng" dirty="0"/>
              <a:t>avaliação</a:t>
            </a:r>
            <a:r>
              <a:rPr lang="pt-BR" sz="1400" dirty="0"/>
              <a:t> do </a:t>
            </a:r>
            <a:r>
              <a:rPr lang="pt-BR" sz="1400" u="sng" dirty="0"/>
              <a:t>gestor e do administrador </a:t>
            </a:r>
            <a:r>
              <a:rPr lang="pt-BR" sz="1400" dirty="0"/>
              <a:t>dos fundos de investimento e das demais instituições escolhidas para receber as aplicações, observados os parâmetros estabelecidos de acordo com o inciso IV.</a:t>
            </a:r>
          </a:p>
          <a:p>
            <a:pPr algn="just"/>
            <a:endParaRPr lang="pt-BR" sz="1400" dirty="0"/>
          </a:p>
        </p:txBody>
      </p:sp>
      <p:sp>
        <p:nvSpPr>
          <p:cNvPr id="8" name="Retângulo 7"/>
          <p:cNvSpPr/>
          <p:nvPr/>
        </p:nvSpPr>
        <p:spPr>
          <a:xfrm>
            <a:off x="30103" y="1384737"/>
            <a:ext cx="9080390" cy="32975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9" name="Retângulo de cantos arredondados 8"/>
          <p:cNvSpPr/>
          <p:nvPr/>
        </p:nvSpPr>
        <p:spPr>
          <a:xfrm>
            <a:off x="193163" y="1078809"/>
            <a:ext cx="340509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10" name="CaixaDeTexto 20"/>
          <p:cNvSpPr txBox="1"/>
          <p:nvPr/>
        </p:nvSpPr>
        <p:spPr>
          <a:xfrm>
            <a:off x="198959" y="1117180"/>
            <a:ext cx="3399294" cy="338554"/>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600" b="1" dirty="0" smtClean="0">
                <a:solidFill>
                  <a:schemeClr val="bg1"/>
                </a:solidFill>
                <a:effectLst>
                  <a:outerShdw blurRad="38100" dist="38100" dir="2700000" algn="tl">
                    <a:srgbClr val="000000">
                      <a:alpha val="43137"/>
                    </a:srgbClr>
                  </a:outerShdw>
                </a:effectLst>
                <a:latin typeface="+mn-lt"/>
              </a:rPr>
              <a:t>Art. 1º, §1º, Resolução CMN 4.963/21</a:t>
            </a:r>
            <a:endParaRPr lang="pt-BR" sz="1600" b="1" dirty="0">
              <a:solidFill>
                <a:schemeClr val="bg1"/>
              </a:solidFill>
              <a:effectLst>
                <a:outerShdw blurRad="38100" dist="38100" dir="2700000" algn="tl">
                  <a:srgbClr val="000000">
                    <a:alpha val="43137"/>
                  </a:srgbClr>
                </a:outerShdw>
              </a:effectLst>
              <a:latin typeface="+mn-lt"/>
            </a:endParaRPr>
          </a:p>
        </p:txBody>
      </p:sp>
      <p:sp>
        <p:nvSpPr>
          <p:cNvPr id="5" name="Divisa 4"/>
          <p:cNvSpPr/>
          <p:nvPr/>
        </p:nvSpPr>
        <p:spPr>
          <a:xfrm>
            <a:off x="738081" y="513543"/>
            <a:ext cx="266485" cy="221424"/>
          </a:xfrm>
          <a:prstGeom prst="chevron">
            <a:avLst/>
          </a:prstGeom>
          <a:ln/>
          <a:scene3d>
            <a:camera prst="orthographicFront"/>
            <a:lightRig rig="threePt" dir="t"/>
          </a:scene3d>
          <a:sp3d prstMaterial="metal"/>
        </p:spPr>
        <p:style>
          <a:lnRef idx="2">
            <a:schemeClr val="accent3"/>
          </a:lnRef>
          <a:fillRef idx="1">
            <a:schemeClr val="lt1"/>
          </a:fillRef>
          <a:effectRef idx="0">
            <a:schemeClr val="accent3"/>
          </a:effectRef>
          <a:fontRef idx="minor">
            <a:schemeClr val="dk1"/>
          </a:fontRef>
        </p:style>
        <p:txBody>
          <a:bodyPr rtlCol="0" anchor="ctr"/>
          <a:lstStyle/>
          <a:p>
            <a:pPr algn="ctr"/>
            <a:endParaRPr lang="pt-BR">
              <a:solidFill>
                <a:schemeClr val="tx1"/>
              </a:solidFill>
            </a:endParaRPr>
          </a:p>
        </p:txBody>
      </p:sp>
    </p:spTree>
    <p:extLst>
      <p:ext uri="{BB962C8B-B14F-4D97-AF65-F5344CB8AC3E}">
        <p14:creationId xmlns:p14="http://schemas.microsoft.com/office/powerpoint/2010/main" val="15888872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835054" y="435608"/>
            <a:ext cx="2249655" cy="307777"/>
          </a:xfrm>
          <a:prstGeom prst="rect">
            <a:avLst/>
          </a:prstGeom>
          <a:noFill/>
        </p:spPr>
        <p:txBody>
          <a:bodyPr wrap="none" rtlCol="0">
            <a:spAutoFit/>
          </a:bodyPr>
          <a:lstStyle/>
          <a:p>
            <a:r>
              <a:rPr lang="pt-BR" sz="1400" b="1" i="1" spc="-65" dirty="0" smtClean="0">
                <a:solidFill>
                  <a:srgbClr val="12352D"/>
                </a:solidFill>
                <a:latin typeface="Arial"/>
                <a:cs typeface="Arial"/>
              </a:rPr>
              <a:t>Responsáveis </a:t>
            </a:r>
            <a:r>
              <a:rPr lang="pt-BR" sz="1400" b="1" i="1" spc="-65" dirty="0">
                <a:solidFill>
                  <a:srgbClr val="12352D"/>
                </a:solidFill>
                <a:latin typeface="Arial"/>
                <a:cs typeface="Arial"/>
              </a:rPr>
              <a:t>pela Gestão</a:t>
            </a:r>
          </a:p>
        </p:txBody>
      </p:sp>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tângulo 5"/>
          <p:cNvSpPr/>
          <p:nvPr/>
        </p:nvSpPr>
        <p:spPr>
          <a:xfrm>
            <a:off x="132954" y="7798"/>
            <a:ext cx="5451813" cy="369332"/>
          </a:xfrm>
          <a:prstGeom prst="rect">
            <a:avLst/>
          </a:prstGeom>
        </p:spPr>
        <p:txBody>
          <a:bodyPr wrap="none">
            <a:spAutoFit/>
          </a:bodyPr>
          <a:lstStyle/>
          <a:p>
            <a:r>
              <a:rPr lang="pt-BR" b="1" spc="-65" dirty="0" smtClean="0">
                <a:solidFill>
                  <a:srgbClr val="144A42"/>
                </a:solidFill>
                <a:latin typeface="Arial"/>
                <a:cs typeface="Arial"/>
              </a:rPr>
              <a:t>4 – </a:t>
            </a:r>
            <a:r>
              <a:rPr lang="pt-BR" b="1" u="sng" spc="-65" dirty="0" smtClean="0">
                <a:solidFill>
                  <a:srgbClr val="144A42"/>
                </a:solidFill>
                <a:latin typeface="Arial"/>
                <a:cs typeface="Arial"/>
              </a:rPr>
              <a:t>PONTOS DA RESOLUÇÃO – Disposições Gerais</a:t>
            </a:r>
            <a:endParaRPr lang="pt-BR" u="sng" dirty="0"/>
          </a:p>
        </p:txBody>
      </p:sp>
      <p:sp>
        <p:nvSpPr>
          <p:cNvPr id="7" name="Retângulo 6"/>
          <p:cNvSpPr/>
          <p:nvPr/>
        </p:nvSpPr>
        <p:spPr>
          <a:xfrm>
            <a:off x="68100" y="3317720"/>
            <a:ext cx="8930835" cy="1969770"/>
          </a:xfrm>
          <a:prstGeom prst="rect">
            <a:avLst/>
          </a:prstGeom>
        </p:spPr>
        <p:txBody>
          <a:bodyPr wrap="square">
            <a:spAutoFit/>
          </a:bodyPr>
          <a:lstStyle/>
          <a:p>
            <a:pPr algn="just"/>
            <a:r>
              <a:rPr lang="pt-BR" sz="1200" dirty="0"/>
              <a:t>§ 4º  Entendem-se por </a:t>
            </a:r>
            <a:r>
              <a:rPr lang="pt-BR" sz="1200" b="1" dirty="0"/>
              <a:t>RESPONSÁVEIS PELA GESTÃO</a:t>
            </a:r>
            <a:r>
              <a:rPr lang="pt-BR" sz="1200" dirty="0"/>
              <a:t>, para fins desta Resolução, as pessoas que </a:t>
            </a:r>
            <a:r>
              <a:rPr lang="pt-BR" sz="1200" u="sng" dirty="0"/>
              <a:t>participam</a:t>
            </a:r>
            <a:r>
              <a:rPr lang="pt-BR" sz="1200" dirty="0"/>
              <a:t> do processo de </a:t>
            </a:r>
            <a:r>
              <a:rPr lang="pt-BR" sz="1200" u="sng" dirty="0"/>
              <a:t>análise, de assessoramento e decisório sobre a aplicação dos recursos</a:t>
            </a:r>
            <a:r>
              <a:rPr lang="pt-BR" sz="1200" dirty="0"/>
              <a:t> dos regimes próprios de previdência social </a:t>
            </a:r>
            <a:r>
              <a:rPr lang="pt-BR" sz="1200" b="1" u="sng" dirty="0"/>
              <a:t>e os participantes do mercado de títulos e valores mobiliários no que se refere à distribuição, intermediação e administração dos ativos </a:t>
            </a:r>
            <a:r>
              <a:rPr lang="pt-BR" sz="1200" dirty="0"/>
              <a:t>aplicados por esses regimes</a:t>
            </a:r>
            <a:r>
              <a:rPr lang="pt-BR" sz="1200" dirty="0" smtClean="0"/>
              <a:t>.</a:t>
            </a:r>
          </a:p>
          <a:p>
            <a:endParaRPr lang="pt-BR" sz="1200" dirty="0"/>
          </a:p>
          <a:p>
            <a:pPr algn="just"/>
            <a:r>
              <a:rPr lang="pt-BR" sz="1200" dirty="0"/>
              <a:t>§ 5º </a:t>
            </a:r>
            <a:r>
              <a:rPr lang="pt-BR" sz="1200" b="1" u="sng" dirty="0"/>
              <a:t>INCLUEM-SE NO ROL </a:t>
            </a:r>
            <a:r>
              <a:rPr lang="pt-BR" sz="1200" dirty="0"/>
              <a:t>de pessoas previstas no § 4º, </a:t>
            </a:r>
            <a:r>
              <a:rPr lang="pt-BR" sz="1200" u="sng" dirty="0"/>
              <a:t>na medida de suas atribuições</a:t>
            </a:r>
            <a:r>
              <a:rPr lang="pt-BR" sz="1200" dirty="0"/>
              <a:t>, </a:t>
            </a:r>
            <a:r>
              <a:rPr lang="pt-BR" sz="1200" b="1" u="sng" dirty="0"/>
              <a:t>os gestores, dirigentes e membros dos conselhos e órgãos colegiados de deliberação, de fiscalização ou do comitê de investimentos</a:t>
            </a:r>
            <a:r>
              <a:rPr lang="pt-BR" sz="1200" dirty="0"/>
              <a:t> do regime próprio de previdência social, </a:t>
            </a:r>
            <a:r>
              <a:rPr lang="pt-BR" sz="1200" u="sng" dirty="0"/>
              <a:t>os </a:t>
            </a:r>
            <a:r>
              <a:rPr lang="pt-BR" sz="1200" b="1" u="sng" dirty="0"/>
              <a:t>consultores e outros profissionais</a:t>
            </a:r>
            <a:r>
              <a:rPr lang="pt-BR" sz="1200" u="sng" dirty="0"/>
              <a:t> que participem do processo de análise, de assessoramento e decisório sobre a aplicação dos recursos do regime próprio de previdência social,</a:t>
            </a:r>
            <a:r>
              <a:rPr lang="pt-BR" sz="1200" dirty="0"/>
              <a:t> diretamente ou por intermédio de pessoa jurídica contratada e os agentes que participam da </a:t>
            </a:r>
            <a:r>
              <a:rPr lang="pt-BR" sz="1200" b="1" dirty="0"/>
              <a:t>distribuição, intermediação e administração</a:t>
            </a:r>
            <a:r>
              <a:rPr lang="pt-BR" sz="1200" dirty="0"/>
              <a:t> dos ativos aplicados por esses regimes.</a:t>
            </a:r>
          </a:p>
          <a:p>
            <a:pPr algn="just"/>
            <a:endParaRPr lang="pt-BR" sz="1400" dirty="0"/>
          </a:p>
        </p:txBody>
      </p:sp>
      <p:sp>
        <p:nvSpPr>
          <p:cNvPr id="8" name="Retângulo 7"/>
          <p:cNvSpPr/>
          <p:nvPr/>
        </p:nvSpPr>
        <p:spPr>
          <a:xfrm>
            <a:off x="30103" y="3085483"/>
            <a:ext cx="9080390" cy="20195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9" name="Retângulo de cantos arredondados 8"/>
          <p:cNvSpPr/>
          <p:nvPr/>
        </p:nvSpPr>
        <p:spPr>
          <a:xfrm>
            <a:off x="193163" y="2779555"/>
            <a:ext cx="340509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10" name="CaixaDeTexto 20"/>
          <p:cNvSpPr txBox="1"/>
          <p:nvPr/>
        </p:nvSpPr>
        <p:spPr>
          <a:xfrm>
            <a:off x="198959" y="2848703"/>
            <a:ext cx="3399294" cy="276999"/>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200" b="1" dirty="0" smtClean="0">
                <a:solidFill>
                  <a:schemeClr val="bg1"/>
                </a:solidFill>
                <a:effectLst>
                  <a:outerShdw blurRad="38100" dist="38100" dir="2700000" algn="tl">
                    <a:srgbClr val="000000">
                      <a:alpha val="43137"/>
                    </a:srgbClr>
                  </a:outerShdw>
                </a:effectLst>
                <a:latin typeface="+mn-lt"/>
              </a:rPr>
              <a:t>Art. 1º, §§ 4º e 5º , Resolução CMN 4.963/21</a:t>
            </a:r>
            <a:endParaRPr lang="pt-BR" sz="1200" b="1" dirty="0">
              <a:solidFill>
                <a:schemeClr val="bg1"/>
              </a:solidFill>
              <a:effectLst>
                <a:outerShdw blurRad="38100" dist="38100" dir="2700000" algn="tl">
                  <a:srgbClr val="000000">
                    <a:alpha val="43137"/>
                  </a:srgbClr>
                </a:outerShdw>
              </a:effectLst>
              <a:latin typeface="+mn-lt"/>
            </a:endParaRPr>
          </a:p>
        </p:txBody>
      </p:sp>
      <p:sp>
        <p:nvSpPr>
          <p:cNvPr id="5" name="Divisa 4"/>
          <p:cNvSpPr/>
          <p:nvPr/>
        </p:nvSpPr>
        <p:spPr>
          <a:xfrm>
            <a:off x="568766" y="478785"/>
            <a:ext cx="266485" cy="221424"/>
          </a:xfrm>
          <a:prstGeom prst="chevron">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pt-BR">
              <a:solidFill>
                <a:schemeClr val="tx1"/>
              </a:solidFill>
            </a:endParaRPr>
          </a:p>
        </p:txBody>
      </p:sp>
      <p:graphicFrame>
        <p:nvGraphicFramePr>
          <p:cNvPr id="16" name="Diagrama 15"/>
          <p:cNvGraphicFramePr/>
          <p:nvPr>
            <p:extLst>
              <p:ext uri="{D42A27DB-BD31-4B8C-83A1-F6EECF244321}">
                <p14:modId xmlns:p14="http://schemas.microsoft.com/office/powerpoint/2010/main" val="4140201773"/>
              </p:ext>
            </p:extLst>
          </p:nvPr>
        </p:nvGraphicFramePr>
        <p:xfrm>
          <a:off x="261232" y="92460"/>
          <a:ext cx="5516737" cy="3225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 name="CaixaDeTexto 16"/>
          <p:cNvSpPr txBox="1"/>
          <p:nvPr/>
        </p:nvSpPr>
        <p:spPr>
          <a:xfrm>
            <a:off x="3890068" y="1903012"/>
            <a:ext cx="881255" cy="430887"/>
          </a:xfrm>
          <a:prstGeom prst="rect">
            <a:avLst/>
          </a:prstGeom>
          <a:noFill/>
        </p:spPr>
        <p:txBody>
          <a:bodyPr wrap="square" rtlCol="0">
            <a:spAutoFit/>
          </a:bodyPr>
          <a:lstStyle/>
          <a:p>
            <a:pPr algn="ctr"/>
            <a:r>
              <a:rPr lang="pt-BR" sz="1100" b="1" i="1" u="sng" dirty="0" smtClean="0"/>
              <a:t>Gestor de Recursos</a:t>
            </a:r>
            <a:endParaRPr lang="pt-BR" sz="1100" b="1" i="1" u="sng" dirty="0"/>
          </a:p>
        </p:txBody>
      </p:sp>
      <p:sp>
        <p:nvSpPr>
          <p:cNvPr id="18" name="Elipse 17"/>
          <p:cNvSpPr/>
          <p:nvPr/>
        </p:nvSpPr>
        <p:spPr>
          <a:xfrm>
            <a:off x="3908404" y="1917724"/>
            <a:ext cx="823513" cy="401464"/>
          </a:xfrm>
          <a:prstGeom prst="ellipse">
            <a:avLst/>
          </a:prstGeom>
          <a:noFill/>
          <a:ln w="19050">
            <a:solidFill>
              <a:schemeClr val="tx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Mais 18"/>
          <p:cNvSpPr/>
          <p:nvPr/>
        </p:nvSpPr>
        <p:spPr>
          <a:xfrm>
            <a:off x="5851769" y="1355618"/>
            <a:ext cx="504056" cy="491356"/>
          </a:xfrm>
          <a:prstGeom prst="mathPl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20" name="Retângulo 19"/>
          <p:cNvSpPr/>
          <p:nvPr/>
        </p:nvSpPr>
        <p:spPr>
          <a:xfrm>
            <a:off x="6392600" y="845245"/>
            <a:ext cx="2680990" cy="1774942"/>
          </a:xfrm>
          <a:prstGeom prst="rect">
            <a:avLst/>
          </a:prstGeom>
          <a:noFill/>
          <a:ln>
            <a:gradFill>
              <a:gsLst>
                <a:gs pos="16000">
                  <a:schemeClr val="tx2"/>
                </a:gs>
                <a:gs pos="34000">
                  <a:schemeClr val="accent1">
                    <a:lumMod val="45000"/>
                    <a:lumOff val="55000"/>
                  </a:schemeClr>
                </a:gs>
                <a:gs pos="69000">
                  <a:schemeClr val="tx2"/>
                </a:gs>
              </a:gsLst>
              <a:lin ang="5400000" scaled="1"/>
            </a:gra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anose="05000000000000000000" pitchFamily="2" charset="2"/>
              <a:buChar char="q"/>
            </a:pPr>
            <a:r>
              <a:rPr lang="pt-BR" sz="1100" dirty="0" smtClean="0">
                <a:solidFill>
                  <a:schemeClr val="tx1"/>
                </a:solidFill>
              </a:rPr>
              <a:t>Participantes do mercado de títulos e valores mobiliários (distribuição, intermediação e administração dos ativos);</a:t>
            </a:r>
          </a:p>
          <a:p>
            <a:pPr marL="285750" indent="-285750" algn="just">
              <a:buFont typeface="Wingdings" panose="05000000000000000000" pitchFamily="2" charset="2"/>
              <a:buChar char="q"/>
            </a:pPr>
            <a:endParaRPr lang="pt-BR" sz="1100" dirty="0" smtClean="0">
              <a:solidFill>
                <a:schemeClr val="tx1"/>
              </a:solidFill>
            </a:endParaRPr>
          </a:p>
          <a:p>
            <a:pPr marL="285750" indent="-285750" algn="just">
              <a:buFont typeface="Wingdings" panose="05000000000000000000" pitchFamily="2" charset="2"/>
              <a:buChar char="q"/>
            </a:pPr>
            <a:r>
              <a:rPr lang="pt-BR" sz="1100" dirty="0" smtClean="0">
                <a:solidFill>
                  <a:schemeClr val="tx1"/>
                </a:solidFill>
              </a:rPr>
              <a:t>Consultores e outros profissionais (análise, assessoramento e decisório sobre as aplicações dos RPPS).</a:t>
            </a:r>
            <a:endParaRPr lang="pt-BR" sz="1100" dirty="0">
              <a:solidFill>
                <a:schemeClr val="tx1"/>
              </a:solidFill>
            </a:endParaRPr>
          </a:p>
        </p:txBody>
      </p:sp>
    </p:spTree>
    <p:extLst>
      <p:ext uri="{BB962C8B-B14F-4D97-AF65-F5344CB8AC3E}">
        <p14:creationId xmlns:p14="http://schemas.microsoft.com/office/powerpoint/2010/main" val="10064041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822680" y="431540"/>
            <a:ext cx="2249655" cy="307777"/>
          </a:xfrm>
          <a:prstGeom prst="rect">
            <a:avLst/>
          </a:prstGeom>
          <a:noFill/>
        </p:spPr>
        <p:txBody>
          <a:bodyPr wrap="none" rtlCol="0">
            <a:spAutoFit/>
          </a:bodyPr>
          <a:lstStyle/>
          <a:p>
            <a:r>
              <a:rPr lang="pt-BR" sz="1400" b="1" i="1" spc="-65" dirty="0" smtClean="0">
                <a:solidFill>
                  <a:srgbClr val="12352D"/>
                </a:solidFill>
                <a:latin typeface="Arial"/>
                <a:cs typeface="Arial"/>
              </a:rPr>
              <a:t>Responsáveis </a:t>
            </a:r>
            <a:r>
              <a:rPr lang="pt-BR" sz="1400" b="1" i="1" spc="-65" dirty="0">
                <a:solidFill>
                  <a:srgbClr val="12352D"/>
                </a:solidFill>
                <a:latin typeface="Arial"/>
                <a:cs typeface="Arial"/>
              </a:rPr>
              <a:t>pela Gestão</a:t>
            </a:r>
          </a:p>
        </p:txBody>
      </p:sp>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tângulo 5"/>
          <p:cNvSpPr/>
          <p:nvPr/>
        </p:nvSpPr>
        <p:spPr>
          <a:xfrm>
            <a:off x="132954" y="7798"/>
            <a:ext cx="5451813" cy="369332"/>
          </a:xfrm>
          <a:prstGeom prst="rect">
            <a:avLst/>
          </a:prstGeom>
        </p:spPr>
        <p:txBody>
          <a:bodyPr wrap="none">
            <a:spAutoFit/>
          </a:bodyPr>
          <a:lstStyle/>
          <a:p>
            <a:r>
              <a:rPr lang="pt-BR" b="1" spc="-65" dirty="0" smtClean="0">
                <a:solidFill>
                  <a:srgbClr val="144A42"/>
                </a:solidFill>
                <a:latin typeface="Arial"/>
                <a:cs typeface="Arial"/>
              </a:rPr>
              <a:t>4 – </a:t>
            </a:r>
            <a:r>
              <a:rPr lang="pt-BR" b="1" u="sng" spc="-65" dirty="0" smtClean="0">
                <a:solidFill>
                  <a:srgbClr val="144A42"/>
                </a:solidFill>
                <a:latin typeface="Arial"/>
                <a:cs typeface="Arial"/>
              </a:rPr>
              <a:t>PONTOS DA RESOLUÇÃO – Disposições Gerais</a:t>
            </a:r>
            <a:endParaRPr lang="pt-BR" u="sng" dirty="0"/>
          </a:p>
        </p:txBody>
      </p:sp>
      <p:sp>
        <p:nvSpPr>
          <p:cNvPr id="7" name="Retângulo 6"/>
          <p:cNvSpPr/>
          <p:nvPr/>
        </p:nvSpPr>
        <p:spPr>
          <a:xfrm>
            <a:off x="68100" y="3752369"/>
            <a:ext cx="8930835" cy="1015663"/>
          </a:xfrm>
          <a:prstGeom prst="rect">
            <a:avLst/>
          </a:prstGeom>
        </p:spPr>
        <p:txBody>
          <a:bodyPr wrap="square">
            <a:spAutoFit/>
          </a:bodyPr>
          <a:lstStyle/>
          <a:p>
            <a:pPr algn="just"/>
            <a:r>
              <a:rPr lang="pt-BR" sz="1200" dirty="0"/>
              <a:t>Art. 8º-A Os </a:t>
            </a:r>
            <a:r>
              <a:rPr lang="pt-BR" sz="1200" b="1" u="sng" dirty="0"/>
              <a:t>dirigentes</a:t>
            </a:r>
            <a:r>
              <a:rPr lang="pt-BR" sz="1200" dirty="0"/>
              <a:t> </a:t>
            </a:r>
            <a:r>
              <a:rPr lang="pt-BR" sz="1200" u="sng" dirty="0"/>
              <a:t>do ente federativo instituidor do regime próprio de previdência social e da unidade gestora do regime</a:t>
            </a:r>
            <a:r>
              <a:rPr lang="pt-BR" sz="1200" dirty="0"/>
              <a:t> e </a:t>
            </a:r>
            <a:r>
              <a:rPr lang="pt-BR" sz="1200" u="sng" dirty="0"/>
              <a:t>os demais responsáveis</a:t>
            </a:r>
            <a:r>
              <a:rPr lang="pt-BR" sz="1200" dirty="0"/>
              <a:t> pelas ações de investimento e aplicação dos recursos previdenciários, </a:t>
            </a:r>
            <a:r>
              <a:rPr lang="pt-BR" sz="1200" u="sng" dirty="0"/>
              <a:t>inclusive os consultores, os distribuidores, a instituição financeira administradora da carteira, o fundo de investimentos que tenha recebido os recursos e seus gestores e administradores</a:t>
            </a:r>
            <a:r>
              <a:rPr lang="pt-BR" sz="1200" dirty="0"/>
              <a:t> serão </a:t>
            </a:r>
            <a:r>
              <a:rPr lang="pt-BR" sz="1200" b="1" u="sng" dirty="0"/>
              <a:t>solidariamente responsáveis, na medida de sua participação</a:t>
            </a:r>
            <a:r>
              <a:rPr lang="pt-BR" sz="1200" dirty="0"/>
              <a:t>, pelo </a:t>
            </a:r>
            <a:r>
              <a:rPr lang="pt-BR" sz="1200" u="sng" dirty="0"/>
              <a:t>ressarcimento dos prejuízos </a:t>
            </a:r>
            <a:r>
              <a:rPr lang="pt-BR" sz="1200" dirty="0"/>
              <a:t>decorrentes de aplicação em desacordo com a legislação vigente a que tiverem dado causa.</a:t>
            </a:r>
          </a:p>
        </p:txBody>
      </p:sp>
      <p:sp>
        <p:nvSpPr>
          <p:cNvPr id="8" name="Retângulo 7"/>
          <p:cNvSpPr/>
          <p:nvPr/>
        </p:nvSpPr>
        <p:spPr>
          <a:xfrm>
            <a:off x="30103" y="3568215"/>
            <a:ext cx="9080390" cy="12479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9" name="Retângulo de cantos arredondados 8"/>
          <p:cNvSpPr/>
          <p:nvPr/>
        </p:nvSpPr>
        <p:spPr>
          <a:xfrm>
            <a:off x="196827" y="3304412"/>
            <a:ext cx="164838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10" name="CaixaDeTexto 20"/>
          <p:cNvSpPr txBox="1"/>
          <p:nvPr/>
        </p:nvSpPr>
        <p:spPr>
          <a:xfrm>
            <a:off x="-678630" y="3368777"/>
            <a:ext cx="3399294" cy="276999"/>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200" b="1" dirty="0" smtClean="0">
                <a:solidFill>
                  <a:schemeClr val="bg1"/>
                </a:solidFill>
                <a:effectLst>
                  <a:outerShdw blurRad="38100" dist="38100" dir="2700000" algn="tl">
                    <a:srgbClr val="000000">
                      <a:alpha val="43137"/>
                    </a:srgbClr>
                  </a:outerShdw>
                </a:effectLst>
                <a:latin typeface="+mn-lt"/>
              </a:rPr>
              <a:t>Art. 8º-A, Lei 9.717/98</a:t>
            </a:r>
            <a:endParaRPr lang="pt-BR" sz="1200" b="1" dirty="0">
              <a:solidFill>
                <a:schemeClr val="bg1"/>
              </a:solidFill>
              <a:effectLst>
                <a:outerShdw blurRad="38100" dist="38100" dir="2700000" algn="tl">
                  <a:srgbClr val="000000">
                    <a:alpha val="43137"/>
                  </a:srgbClr>
                </a:outerShdw>
              </a:effectLst>
              <a:latin typeface="+mn-lt"/>
            </a:endParaRPr>
          </a:p>
        </p:txBody>
      </p:sp>
      <p:sp>
        <p:nvSpPr>
          <p:cNvPr id="5" name="Divisa 4"/>
          <p:cNvSpPr/>
          <p:nvPr/>
        </p:nvSpPr>
        <p:spPr>
          <a:xfrm>
            <a:off x="556392" y="474717"/>
            <a:ext cx="266485" cy="221424"/>
          </a:xfrm>
          <a:prstGeom prst="chevron">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pt-BR">
              <a:solidFill>
                <a:schemeClr val="tx1"/>
              </a:solidFill>
            </a:endParaRPr>
          </a:p>
        </p:txBody>
      </p:sp>
      <p:sp>
        <p:nvSpPr>
          <p:cNvPr id="22" name="Retângulo 21"/>
          <p:cNvSpPr/>
          <p:nvPr/>
        </p:nvSpPr>
        <p:spPr>
          <a:xfrm>
            <a:off x="68099" y="1423656"/>
            <a:ext cx="8930835" cy="861774"/>
          </a:xfrm>
          <a:prstGeom prst="rect">
            <a:avLst/>
          </a:prstGeom>
        </p:spPr>
        <p:txBody>
          <a:bodyPr wrap="square">
            <a:spAutoFit/>
          </a:bodyPr>
          <a:lstStyle/>
          <a:p>
            <a:pPr algn="just"/>
            <a:r>
              <a:rPr lang="pt-BR" sz="1200" dirty="0"/>
              <a:t>§ 6º  O regime próprio de previdência social </a:t>
            </a:r>
            <a:r>
              <a:rPr lang="pt-BR" sz="1200" b="1" u="sng" dirty="0"/>
              <a:t>deve definir claramente a separação de responsabilidades de todos os agentes </a:t>
            </a:r>
            <a:r>
              <a:rPr lang="pt-BR" sz="1200" dirty="0"/>
              <a:t>que participem do processo de análise, avaliação, gerenciamento, assessoramento e decisão sobre a aplicação dos recursos, </a:t>
            </a:r>
            <a:r>
              <a:rPr lang="pt-BR" sz="1200" u="sng" dirty="0"/>
              <a:t>inclusive com a definição das </a:t>
            </a:r>
            <a:r>
              <a:rPr lang="pt-BR" sz="1200" b="1" u="sng" dirty="0"/>
              <a:t>alçadas de decisão de cada instância</a:t>
            </a:r>
            <a:r>
              <a:rPr lang="pt-BR" sz="1200" dirty="0"/>
              <a:t>.</a:t>
            </a:r>
          </a:p>
          <a:p>
            <a:pPr algn="just"/>
            <a:endParaRPr lang="pt-BR" sz="1400" dirty="0"/>
          </a:p>
        </p:txBody>
      </p:sp>
      <p:sp>
        <p:nvSpPr>
          <p:cNvPr id="24" name="Retângulo 23"/>
          <p:cNvSpPr/>
          <p:nvPr/>
        </p:nvSpPr>
        <p:spPr>
          <a:xfrm>
            <a:off x="30103" y="1243900"/>
            <a:ext cx="9080390" cy="8483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26" name="Retângulo de cantos arredondados 25"/>
          <p:cNvSpPr/>
          <p:nvPr/>
        </p:nvSpPr>
        <p:spPr>
          <a:xfrm>
            <a:off x="193163" y="958471"/>
            <a:ext cx="2730457"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27" name="CaixaDeTexto 20"/>
          <p:cNvSpPr txBox="1"/>
          <p:nvPr/>
        </p:nvSpPr>
        <p:spPr>
          <a:xfrm>
            <a:off x="-160709" y="1013930"/>
            <a:ext cx="3399294" cy="276999"/>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200" b="1" dirty="0" smtClean="0">
                <a:solidFill>
                  <a:schemeClr val="bg1"/>
                </a:solidFill>
                <a:effectLst>
                  <a:outerShdw blurRad="38100" dist="38100" dir="2700000" algn="tl">
                    <a:srgbClr val="000000">
                      <a:alpha val="43137"/>
                    </a:srgbClr>
                  </a:outerShdw>
                </a:effectLst>
                <a:latin typeface="+mn-lt"/>
              </a:rPr>
              <a:t>Art. 1º, § 6º, Resolução CMN 4.963/21</a:t>
            </a:r>
            <a:endParaRPr lang="pt-BR" sz="1200" b="1" dirty="0">
              <a:solidFill>
                <a:schemeClr val="bg1"/>
              </a:solidFill>
              <a:effectLst>
                <a:outerShdw blurRad="38100" dist="38100" dir="2700000" algn="tl">
                  <a:srgbClr val="000000">
                    <a:alpha val="43137"/>
                  </a:srgbClr>
                </a:outerShdw>
              </a:effectLst>
              <a:latin typeface="+mn-lt"/>
            </a:endParaRPr>
          </a:p>
        </p:txBody>
      </p:sp>
      <p:sp>
        <p:nvSpPr>
          <p:cNvPr id="28" name="Retângulo 27"/>
          <p:cNvSpPr/>
          <p:nvPr/>
        </p:nvSpPr>
        <p:spPr>
          <a:xfrm>
            <a:off x="1003266" y="2530401"/>
            <a:ext cx="11449272" cy="304571"/>
          </a:xfrm>
          <a:prstGeom prst="rect">
            <a:avLst/>
          </a:prstGeom>
        </p:spPr>
        <p:txBody>
          <a:bodyPr wrap="square">
            <a:spAutoFit/>
          </a:bodyPr>
          <a:lstStyle/>
          <a:p>
            <a:pPr algn="just">
              <a:lnSpc>
                <a:spcPct val="107000"/>
              </a:lnSpc>
              <a:spcAft>
                <a:spcPts val="800"/>
              </a:spcAft>
            </a:pPr>
            <a:r>
              <a:rPr lang="pt-BR" sz="1400" u="sng" dirty="0" smtClean="0">
                <a:latin typeface="Berlin Sans FB Demi" panose="020E0802020502020306" pitchFamily="34" charset="0"/>
              </a:rPr>
              <a:t>Por que é importante essa definição?</a:t>
            </a:r>
            <a:endParaRPr lang="pt-BR" sz="1400" u="sng" dirty="0">
              <a:latin typeface="Berlin Sans FB Demi" panose="020E0802020502020306" pitchFamily="34" charset="0"/>
            </a:endParaRPr>
          </a:p>
        </p:txBody>
      </p:sp>
      <p:pic>
        <p:nvPicPr>
          <p:cNvPr id="29" name="Picture 4" descr="Ateno.png — Universidade Tecnológica Federal do Paraná UTF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8060" y="2448927"/>
            <a:ext cx="406044" cy="416534"/>
          </a:xfrm>
          <a:prstGeom prst="rect">
            <a:avLst/>
          </a:prstGeom>
          <a:noFill/>
          <a:extLst>
            <a:ext uri="{909E8E84-426E-40DD-AFC4-6F175D3DCCD1}">
              <a14:hiddenFill xmlns:a14="http://schemas.microsoft.com/office/drawing/2010/main">
                <a:solidFill>
                  <a:srgbClr val="FFFFFF"/>
                </a:solidFill>
              </a14:hiddenFill>
            </a:ext>
          </a:extLst>
        </p:spPr>
      </p:pic>
      <p:sp>
        <p:nvSpPr>
          <p:cNvPr id="4" name="Seta para a direita listrada 3"/>
          <p:cNvSpPr/>
          <p:nvPr/>
        </p:nvSpPr>
        <p:spPr>
          <a:xfrm rot="5400000">
            <a:off x="2824993" y="3036494"/>
            <a:ext cx="397933" cy="330200"/>
          </a:xfrm>
          <a:prstGeom prst="stripedRightArrow">
            <a:avLst/>
          </a:prstGeom>
          <a:solidFill>
            <a:srgbClr val="FBC109"/>
          </a:solidFill>
          <a:ln>
            <a:noFill/>
          </a:ln>
          <a:effectLst>
            <a:outerShdw blurRad="50800" dist="38100" dir="18900000" algn="b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500597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p:bldP spid="28" grpId="0"/>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822680" y="431540"/>
            <a:ext cx="2249655" cy="307777"/>
          </a:xfrm>
          <a:prstGeom prst="rect">
            <a:avLst/>
          </a:prstGeom>
          <a:noFill/>
        </p:spPr>
        <p:txBody>
          <a:bodyPr wrap="none" rtlCol="0">
            <a:spAutoFit/>
          </a:bodyPr>
          <a:lstStyle/>
          <a:p>
            <a:r>
              <a:rPr lang="pt-BR" sz="1400" b="1" i="1" spc="-65" dirty="0" smtClean="0">
                <a:solidFill>
                  <a:srgbClr val="12352D"/>
                </a:solidFill>
                <a:latin typeface="Arial"/>
                <a:cs typeface="Arial"/>
              </a:rPr>
              <a:t>Responsáveis </a:t>
            </a:r>
            <a:r>
              <a:rPr lang="pt-BR" sz="1400" b="1" i="1" spc="-65" dirty="0">
                <a:solidFill>
                  <a:srgbClr val="12352D"/>
                </a:solidFill>
                <a:latin typeface="Arial"/>
                <a:cs typeface="Arial"/>
              </a:rPr>
              <a:t>pela Gestão</a:t>
            </a:r>
          </a:p>
        </p:txBody>
      </p:sp>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tângulo 5"/>
          <p:cNvSpPr/>
          <p:nvPr/>
        </p:nvSpPr>
        <p:spPr>
          <a:xfrm>
            <a:off x="132954" y="7798"/>
            <a:ext cx="5451813" cy="369332"/>
          </a:xfrm>
          <a:prstGeom prst="rect">
            <a:avLst/>
          </a:prstGeom>
        </p:spPr>
        <p:txBody>
          <a:bodyPr wrap="none">
            <a:spAutoFit/>
          </a:bodyPr>
          <a:lstStyle/>
          <a:p>
            <a:r>
              <a:rPr lang="pt-BR" b="1" spc="-65" dirty="0" smtClean="0">
                <a:solidFill>
                  <a:srgbClr val="144A42"/>
                </a:solidFill>
                <a:latin typeface="Arial"/>
                <a:cs typeface="Arial"/>
              </a:rPr>
              <a:t>4 – </a:t>
            </a:r>
            <a:r>
              <a:rPr lang="pt-BR" b="1" u="sng" spc="-65" dirty="0" smtClean="0">
                <a:solidFill>
                  <a:srgbClr val="144A42"/>
                </a:solidFill>
                <a:latin typeface="Arial"/>
                <a:cs typeface="Arial"/>
              </a:rPr>
              <a:t>PONTOS DA RESOLUÇÃO – Disposições Gerais</a:t>
            </a:r>
            <a:endParaRPr lang="pt-BR" u="sng" dirty="0"/>
          </a:p>
        </p:txBody>
      </p:sp>
      <p:sp>
        <p:nvSpPr>
          <p:cNvPr id="5" name="Divisa 4"/>
          <p:cNvSpPr/>
          <p:nvPr/>
        </p:nvSpPr>
        <p:spPr>
          <a:xfrm>
            <a:off x="556392" y="474717"/>
            <a:ext cx="266485" cy="221424"/>
          </a:xfrm>
          <a:prstGeom prst="chevron">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pt-BR">
              <a:solidFill>
                <a:schemeClr val="tx1"/>
              </a:solidFill>
            </a:endParaRPr>
          </a:p>
        </p:txBody>
      </p:sp>
      <p:sp>
        <p:nvSpPr>
          <p:cNvPr id="22" name="Retângulo 21"/>
          <p:cNvSpPr/>
          <p:nvPr/>
        </p:nvSpPr>
        <p:spPr>
          <a:xfrm>
            <a:off x="285757" y="2682548"/>
            <a:ext cx="8710628" cy="2599301"/>
          </a:xfrm>
          <a:prstGeom prst="rect">
            <a:avLst/>
          </a:prstGeom>
        </p:spPr>
        <p:txBody>
          <a:bodyPr wrap="square">
            <a:spAutoFit/>
          </a:bodyPr>
          <a:lstStyle/>
          <a:p>
            <a:pPr algn="just">
              <a:lnSpc>
                <a:spcPct val="107000"/>
              </a:lnSpc>
              <a:spcAft>
                <a:spcPts val="800"/>
              </a:spcAft>
            </a:pPr>
            <a:r>
              <a:rPr lang="pt-BR" sz="1200" dirty="0">
                <a:latin typeface="Calibri" panose="020F0502020204030204" pitchFamily="34" charset="0"/>
                <a:ea typeface="Calibri" panose="020F0502020204030204" pitchFamily="34" charset="0"/>
                <a:cs typeface="Times New Roman" panose="02020603050405020304" pitchFamily="18" charset="0"/>
              </a:rPr>
              <a:t>§ 1º  O regime próprio de previdência social </a:t>
            </a:r>
            <a:r>
              <a:rPr lang="pt-BR" sz="1200" u="sng" dirty="0">
                <a:latin typeface="Calibri" panose="020F0502020204030204" pitchFamily="34" charset="0"/>
                <a:ea typeface="Calibri" panose="020F0502020204030204" pitchFamily="34" charset="0"/>
                <a:cs typeface="Times New Roman" panose="02020603050405020304" pitchFamily="18" charset="0"/>
              </a:rPr>
              <a:t>deverá manter política de contratação e monitoramento periódico dos prestadores de serviço</a:t>
            </a:r>
            <a:r>
              <a:rPr lang="pt-BR" sz="1200" dirty="0">
                <a:latin typeface="Calibri" panose="020F0502020204030204" pitchFamily="34" charset="0"/>
                <a:ea typeface="Calibri" panose="020F0502020204030204" pitchFamily="34" charset="0"/>
                <a:cs typeface="Times New Roman" panose="02020603050405020304" pitchFamily="18" charset="0"/>
              </a:rPr>
              <a:t>, de forma a verificar, </a:t>
            </a:r>
            <a:r>
              <a:rPr lang="pt-BR" sz="1200" u="sng" dirty="0">
                <a:latin typeface="Calibri" panose="020F0502020204030204" pitchFamily="34" charset="0"/>
                <a:ea typeface="Calibri" panose="020F0502020204030204" pitchFamily="34" charset="0"/>
                <a:cs typeface="Times New Roman" panose="02020603050405020304" pitchFamily="18" charset="0"/>
              </a:rPr>
              <a:t>no mínimo</a:t>
            </a:r>
            <a:r>
              <a:rPr lang="pt-BR" sz="1200" dirty="0">
                <a:latin typeface="Calibri" panose="020F0502020204030204" pitchFamily="34" charset="0"/>
                <a:ea typeface="Calibri" panose="020F0502020204030204" pitchFamily="34" charset="0"/>
                <a:cs typeface="Times New Roman" panose="02020603050405020304" pitchFamily="18" charset="0"/>
              </a:rPr>
              <a:t>, que os prestadores </a:t>
            </a:r>
            <a:r>
              <a:rPr lang="pt-BR" sz="1200" u="sng" dirty="0">
                <a:latin typeface="Calibri" panose="020F0502020204030204" pitchFamily="34" charset="0"/>
                <a:ea typeface="Calibri" panose="020F0502020204030204" pitchFamily="34" charset="0"/>
                <a:cs typeface="Times New Roman" panose="02020603050405020304" pitchFamily="18" charset="0"/>
              </a:rPr>
              <a:t>cumprem</a:t>
            </a:r>
            <a:r>
              <a:rPr lang="pt-BR" sz="1200" dirty="0">
                <a:latin typeface="Calibri" panose="020F0502020204030204" pitchFamily="34" charset="0"/>
                <a:ea typeface="Calibri" panose="020F0502020204030204" pitchFamily="34" charset="0"/>
                <a:cs typeface="Times New Roman" panose="02020603050405020304" pitchFamily="18" charset="0"/>
              </a:rPr>
              <a:t>, </a:t>
            </a:r>
            <a:r>
              <a:rPr lang="pt-BR" sz="1200" u="sng" dirty="0">
                <a:latin typeface="Calibri" panose="020F0502020204030204" pitchFamily="34" charset="0"/>
                <a:ea typeface="Calibri" panose="020F0502020204030204" pitchFamily="34" charset="0"/>
                <a:cs typeface="Times New Roman" panose="02020603050405020304" pitchFamily="18" charset="0"/>
              </a:rPr>
              <a:t>satisfatoriamente</a:t>
            </a:r>
            <a:r>
              <a:rPr lang="pt-BR" sz="12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pt-BR" sz="1200" dirty="0">
                <a:latin typeface="Calibri" panose="020F0502020204030204" pitchFamily="34" charset="0"/>
                <a:ea typeface="Calibri" panose="020F0502020204030204" pitchFamily="34" charset="0"/>
                <a:cs typeface="Times New Roman" panose="02020603050405020304" pitchFamily="18" charset="0"/>
              </a:rPr>
              <a:t>I - os </a:t>
            </a:r>
            <a:r>
              <a:rPr lang="pt-BR" sz="1200" u="sng" dirty="0">
                <a:latin typeface="Calibri" panose="020F0502020204030204" pitchFamily="34" charset="0"/>
                <a:ea typeface="Calibri" panose="020F0502020204030204" pitchFamily="34" charset="0"/>
                <a:cs typeface="Times New Roman" panose="02020603050405020304" pitchFamily="18" charset="0"/>
              </a:rPr>
              <a:t>requisitos e condições </a:t>
            </a:r>
            <a:r>
              <a:rPr lang="pt-BR" sz="1200" dirty="0">
                <a:latin typeface="Calibri" panose="020F0502020204030204" pitchFamily="34" charset="0"/>
                <a:ea typeface="Calibri" panose="020F0502020204030204" pitchFamily="34" charset="0"/>
                <a:cs typeface="Times New Roman" panose="02020603050405020304" pitchFamily="18" charset="0"/>
              </a:rPr>
              <a:t>estabelecidos na </a:t>
            </a:r>
            <a:r>
              <a:rPr lang="pt-BR" sz="1200" b="1" dirty="0">
                <a:latin typeface="Calibri" panose="020F0502020204030204" pitchFamily="34" charset="0"/>
                <a:ea typeface="Calibri" panose="020F0502020204030204" pitchFamily="34" charset="0"/>
                <a:cs typeface="Times New Roman" panose="02020603050405020304" pitchFamily="18" charset="0"/>
              </a:rPr>
              <a:t>legislação aplicável</a:t>
            </a:r>
            <a:r>
              <a:rPr lang="pt-BR" sz="12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pt-BR" sz="1200" dirty="0">
                <a:latin typeface="Calibri" panose="020F0502020204030204" pitchFamily="34" charset="0"/>
                <a:ea typeface="Calibri" panose="020F0502020204030204" pitchFamily="34" charset="0"/>
                <a:cs typeface="Times New Roman" panose="02020603050405020304" pitchFamily="18" charset="0"/>
              </a:rPr>
              <a:t>II - as </a:t>
            </a:r>
            <a:r>
              <a:rPr lang="pt-BR" sz="1200" u="sng" dirty="0">
                <a:latin typeface="Calibri" panose="020F0502020204030204" pitchFamily="34" charset="0"/>
                <a:ea typeface="Calibri" panose="020F0502020204030204" pitchFamily="34" charset="0"/>
                <a:cs typeface="Times New Roman" panose="02020603050405020304" pitchFamily="18" charset="0"/>
              </a:rPr>
              <a:t>condições</a:t>
            </a:r>
            <a:r>
              <a:rPr lang="pt-BR" sz="1200" dirty="0">
                <a:latin typeface="Calibri" panose="020F0502020204030204" pitchFamily="34" charset="0"/>
                <a:ea typeface="Calibri" panose="020F0502020204030204" pitchFamily="34" charset="0"/>
                <a:cs typeface="Times New Roman" panose="02020603050405020304" pitchFamily="18" charset="0"/>
              </a:rPr>
              <a:t>, </a:t>
            </a:r>
            <a:r>
              <a:rPr lang="pt-BR" sz="1200" u="sng" dirty="0">
                <a:latin typeface="Calibri" panose="020F0502020204030204" pitchFamily="34" charset="0"/>
                <a:ea typeface="Calibri" panose="020F0502020204030204" pitchFamily="34" charset="0"/>
                <a:cs typeface="Times New Roman" panose="02020603050405020304" pitchFamily="18" charset="0"/>
              </a:rPr>
              <a:t>exigências</a:t>
            </a:r>
            <a:r>
              <a:rPr lang="pt-BR" sz="1200" dirty="0">
                <a:latin typeface="Calibri" panose="020F0502020204030204" pitchFamily="34" charset="0"/>
                <a:ea typeface="Calibri" panose="020F0502020204030204" pitchFamily="34" charset="0"/>
                <a:cs typeface="Times New Roman" panose="02020603050405020304" pitchFamily="18" charset="0"/>
              </a:rPr>
              <a:t> e </a:t>
            </a:r>
            <a:r>
              <a:rPr lang="pt-BR" sz="1200" u="sng" dirty="0">
                <a:latin typeface="Calibri" panose="020F0502020204030204" pitchFamily="34" charset="0"/>
                <a:ea typeface="Calibri" panose="020F0502020204030204" pitchFamily="34" charset="0"/>
                <a:cs typeface="Times New Roman" panose="02020603050405020304" pitchFamily="18" charset="0"/>
              </a:rPr>
              <a:t>finalidades</a:t>
            </a:r>
            <a:r>
              <a:rPr lang="pt-BR" sz="1200" dirty="0">
                <a:latin typeface="Calibri" panose="020F0502020204030204" pitchFamily="34" charset="0"/>
                <a:ea typeface="Calibri" panose="020F0502020204030204" pitchFamily="34" charset="0"/>
                <a:cs typeface="Times New Roman" panose="02020603050405020304" pitchFamily="18" charset="0"/>
              </a:rPr>
              <a:t> estabelecidas no </a:t>
            </a:r>
            <a:r>
              <a:rPr lang="pt-BR" sz="1200" b="1" dirty="0">
                <a:latin typeface="Calibri" panose="020F0502020204030204" pitchFamily="34" charset="0"/>
                <a:ea typeface="Calibri" panose="020F0502020204030204" pitchFamily="34" charset="0"/>
                <a:cs typeface="Times New Roman" panose="02020603050405020304" pitchFamily="18" charset="0"/>
              </a:rPr>
              <a:t>contrato</a:t>
            </a:r>
            <a:r>
              <a:rPr lang="pt-BR" sz="12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pt-BR" sz="1200" dirty="0">
                <a:latin typeface="Calibri" panose="020F0502020204030204" pitchFamily="34" charset="0"/>
                <a:ea typeface="Calibri" panose="020F0502020204030204" pitchFamily="34" charset="0"/>
                <a:cs typeface="Times New Roman" panose="02020603050405020304" pitchFamily="18" charset="0"/>
              </a:rPr>
              <a:t>§ 2º  O regime próprio de previdência social deve </a:t>
            </a:r>
            <a:r>
              <a:rPr lang="pt-BR" sz="1200" u="sng" dirty="0">
                <a:latin typeface="Calibri" panose="020F0502020204030204" pitchFamily="34" charset="0"/>
                <a:ea typeface="Calibri" panose="020F0502020204030204" pitchFamily="34" charset="0"/>
                <a:cs typeface="Times New Roman" panose="02020603050405020304" pitchFamily="18" charset="0"/>
              </a:rPr>
              <a:t>avaliar a capacidade técnica e potenciais conflitos de interesse</a:t>
            </a:r>
            <a:r>
              <a:rPr lang="pt-BR" sz="1200" dirty="0">
                <a:latin typeface="Calibri" panose="020F0502020204030204" pitchFamily="34" charset="0"/>
                <a:ea typeface="Calibri" panose="020F0502020204030204" pitchFamily="34" charset="0"/>
                <a:cs typeface="Times New Roman" panose="02020603050405020304" pitchFamily="18" charset="0"/>
              </a:rPr>
              <a:t> de seus prestadores de serviços e das pessoas que participam do processo decisório, </a:t>
            </a:r>
            <a:r>
              <a:rPr lang="pt-BR" sz="1200" u="sng" dirty="0">
                <a:latin typeface="Calibri" panose="020F0502020204030204" pitchFamily="34" charset="0"/>
                <a:ea typeface="Calibri" panose="020F0502020204030204" pitchFamily="34" charset="0"/>
                <a:cs typeface="Times New Roman" panose="02020603050405020304" pitchFamily="18" charset="0"/>
              </a:rPr>
              <a:t>inclusive</a:t>
            </a:r>
            <a:r>
              <a:rPr lang="pt-BR" sz="1200" dirty="0">
                <a:latin typeface="Calibri" panose="020F0502020204030204" pitchFamily="34" charset="0"/>
                <a:ea typeface="Calibri" panose="020F0502020204030204" pitchFamily="34" charset="0"/>
                <a:cs typeface="Times New Roman" panose="02020603050405020304" pitchFamily="18" charset="0"/>
              </a:rPr>
              <a:t> por meio de </a:t>
            </a:r>
            <a:r>
              <a:rPr lang="pt-BR" sz="1200" u="sng" dirty="0">
                <a:latin typeface="Calibri" panose="020F0502020204030204" pitchFamily="34" charset="0"/>
                <a:ea typeface="Calibri" panose="020F0502020204030204" pitchFamily="34" charset="0"/>
                <a:cs typeface="Times New Roman" panose="02020603050405020304" pitchFamily="18" charset="0"/>
              </a:rPr>
              <a:t>assessoramento</a:t>
            </a:r>
            <a:r>
              <a:rPr lang="pt-BR" sz="12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pt-BR" sz="1200" dirty="0">
                <a:latin typeface="Calibri" panose="020F0502020204030204" pitchFamily="34" charset="0"/>
                <a:ea typeface="Calibri" panose="020F0502020204030204" pitchFamily="34" charset="0"/>
                <a:cs typeface="Times New Roman" panose="02020603050405020304" pitchFamily="18" charset="0"/>
              </a:rPr>
              <a:t>§ 3º  O </a:t>
            </a:r>
            <a:r>
              <a:rPr lang="pt-BR" sz="1200" b="1" dirty="0">
                <a:latin typeface="Calibri" panose="020F0502020204030204" pitchFamily="34" charset="0"/>
                <a:ea typeface="Calibri" panose="020F0502020204030204" pitchFamily="34" charset="0"/>
                <a:cs typeface="Times New Roman" panose="02020603050405020304" pitchFamily="18" charset="0"/>
              </a:rPr>
              <a:t>conflito de interesse </a:t>
            </a:r>
            <a:r>
              <a:rPr lang="pt-BR" sz="1200" dirty="0">
                <a:latin typeface="Calibri" panose="020F0502020204030204" pitchFamily="34" charset="0"/>
                <a:ea typeface="Calibri" panose="020F0502020204030204" pitchFamily="34" charset="0"/>
                <a:cs typeface="Times New Roman" panose="02020603050405020304" pitchFamily="18" charset="0"/>
              </a:rPr>
              <a:t>será configurado em </a:t>
            </a:r>
            <a:r>
              <a:rPr lang="pt-BR" sz="1200" u="sng" dirty="0">
                <a:latin typeface="Calibri" panose="020F0502020204030204" pitchFamily="34" charset="0"/>
                <a:ea typeface="Calibri" panose="020F0502020204030204" pitchFamily="34" charset="0"/>
                <a:cs typeface="Times New Roman" panose="02020603050405020304" pitchFamily="18" charset="0"/>
              </a:rPr>
              <a:t>quaisquer situações em que possam ser identificadas ações que não estejam alinhadas aos objetivos</a:t>
            </a:r>
            <a:r>
              <a:rPr lang="pt-BR" sz="1200" dirty="0">
                <a:latin typeface="Calibri" panose="020F0502020204030204" pitchFamily="34" charset="0"/>
                <a:ea typeface="Calibri" panose="020F0502020204030204" pitchFamily="34" charset="0"/>
                <a:cs typeface="Times New Roman" panose="02020603050405020304" pitchFamily="18" charset="0"/>
              </a:rPr>
              <a:t> do regime próprio de previdência social </a:t>
            </a:r>
            <a:r>
              <a:rPr lang="pt-BR" sz="1200" u="sng" dirty="0">
                <a:latin typeface="Calibri" panose="020F0502020204030204" pitchFamily="34" charset="0"/>
                <a:ea typeface="Calibri" panose="020F0502020204030204" pitchFamily="34" charset="0"/>
                <a:cs typeface="Times New Roman" panose="02020603050405020304" pitchFamily="18" charset="0"/>
              </a:rPr>
              <a:t>independentemente</a:t>
            </a:r>
            <a:r>
              <a:rPr lang="pt-BR" sz="1200" dirty="0">
                <a:latin typeface="Calibri" panose="020F0502020204030204" pitchFamily="34" charset="0"/>
                <a:ea typeface="Calibri" panose="020F0502020204030204" pitchFamily="34" charset="0"/>
                <a:cs typeface="Times New Roman" panose="02020603050405020304" pitchFamily="18" charset="0"/>
              </a:rPr>
              <a:t> de </a:t>
            </a:r>
            <a:r>
              <a:rPr lang="pt-BR" sz="1200" u="sng" dirty="0">
                <a:latin typeface="Calibri" panose="020F0502020204030204" pitchFamily="34" charset="0"/>
                <a:ea typeface="Calibri" panose="020F0502020204030204" pitchFamily="34" charset="0"/>
                <a:cs typeface="Times New Roman" panose="02020603050405020304" pitchFamily="18" charset="0"/>
              </a:rPr>
              <a:t>obtenção de vantagem </a:t>
            </a:r>
            <a:r>
              <a:rPr lang="pt-BR" sz="1200" dirty="0">
                <a:latin typeface="Calibri" panose="020F0502020204030204" pitchFamily="34" charset="0"/>
                <a:ea typeface="Calibri" panose="020F0502020204030204" pitchFamily="34" charset="0"/>
                <a:cs typeface="Times New Roman" panose="02020603050405020304" pitchFamily="18" charset="0"/>
              </a:rPr>
              <a:t>para si ou para outrem, da qual </a:t>
            </a:r>
            <a:r>
              <a:rPr lang="pt-BR" sz="1200" u="sng" dirty="0">
                <a:latin typeface="Calibri" panose="020F0502020204030204" pitchFamily="34" charset="0"/>
                <a:ea typeface="Calibri" panose="020F0502020204030204" pitchFamily="34" charset="0"/>
                <a:cs typeface="Times New Roman" panose="02020603050405020304" pitchFamily="18" charset="0"/>
              </a:rPr>
              <a:t>resulte ou não </a:t>
            </a:r>
            <a:r>
              <a:rPr lang="pt-BR" sz="1200" dirty="0">
                <a:latin typeface="Calibri" panose="020F0502020204030204" pitchFamily="34" charset="0"/>
                <a:ea typeface="Calibri" panose="020F0502020204030204" pitchFamily="34" charset="0"/>
                <a:cs typeface="Times New Roman" panose="02020603050405020304" pitchFamily="18" charset="0"/>
              </a:rPr>
              <a:t>prejuízo.</a:t>
            </a:r>
          </a:p>
          <a:p>
            <a:pPr algn="just"/>
            <a:endParaRPr lang="pt-BR" sz="1400" dirty="0"/>
          </a:p>
        </p:txBody>
      </p:sp>
      <p:sp>
        <p:nvSpPr>
          <p:cNvPr id="24" name="Retângulo 23"/>
          <p:cNvSpPr/>
          <p:nvPr/>
        </p:nvSpPr>
        <p:spPr>
          <a:xfrm>
            <a:off x="100876" y="2405549"/>
            <a:ext cx="9002120" cy="2628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26" name="Retângulo de cantos arredondados 25"/>
          <p:cNvSpPr/>
          <p:nvPr/>
        </p:nvSpPr>
        <p:spPr>
          <a:xfrm>
            <a:off x="193163" y="2180396"/>
            <a:ext cx="2730457"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27" name="CaixaDeTexto 20"/>
          <p:cNvSpPr txBox="1"/>
          <p:nvPr/>
        </p:nvSpPr>
        <p:spPr>
          <a:xfrm>
            <a:off x="-160709" y="2248155"/>
            <a:ext cx="3399294" cy="276999"/>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200" b="1" dirty="0" smtClean="0">
                <a:solidFill>
                  <a:schemeClr val="bg1"/>
                </a:solidFill>
                <a:effectLst>
                  <a:outerShdw blurRad="38100" dist="38100" dir="2700000" algn="tl">
                    <a:srgbClr val="000000">
                      <a:alpha val="43137"/>
                    </a:srgbClr>
                  </a:outerShdw>
                </a:effectLst>
                <a:latin typeface="+mn-lt"/>
              </a:rPr>
              <a:t>Art. 24, §§ 1º, 2º e 3º, Res. 4.963/21</a:t>
            </a:r>
            <a:endParaRPr lang="pt-BR" sz="1200" b="1" dirty="0">
              <a:solidFill>
                <a:schemeClr val="bg1"/>
              </a:solidFill>
              <a:effectLst>
                <a:outerShdw blurRad="38100" dist="38100" dir="2700000" algn="tl">
                  <a:srgbClr val="000000">
                    <a:alpha val="43137"/>
                  </a:srgbClr>
                </a:outerShdw>
              </a:effectLst>
              <a:latin typeface="+mn-lt"/>
            </a:endParaRPr>
          </a:p>
        </p:txBody>
      </p:sp>
      <p:sp>
        <p:nvSpPr>
          <p:cNvPr id="28" name="Retângulo 27"/>
          <p:cNvSpPr/>
          <p:nvPr/>
        </p:nvSpPr>
        <p:spPr>
          <a:xfrm>
            <a:off x="749638" y="1183072"/>
            <a:ext cx="11449272" cy="334835"/>
          </a:xfrm>
          <a:prstGeom prst="rect">
            <a:avLst/>
          </a:prstGeom>
        </p:spPr>
        <p:txBody>
          <a:bodyPr wrap="square">
            <a:spAutoFit/>
          </a:bodyPr>
          <a:lstStyle/>
          <a:p>
            <a:pPr algn="just">
              <a:lnSpc>
                <a:spcPct val="107000"/>
              </a:lnSpc>
              <a:spcAft>
                <a:spcPts val="800"/>
              </a:spcAft>
            </a:pPr>
            <a:r>
              <a:rPr lang="pt-BR" sz="1600" dirty="0" smtClean="0">
                <a:latin typeface="Berlin Sans FB Demi" panose="020E0802020502020306" pitchFamily="34" charset="0"/>
              </a:rPr>
              <a:t>Contratação de prestadores de serviços exime responsabilidade?</a:t>
            </a:r>
            <a:endParaRPr lang="pt-BR" sz="1600" dirty="0">
              <a:latin typeface="Berlin Sans FB Demi" panose="020E0802020502020306" pitchFamily="34" charset="0"/>
            </a:endParaRPr>
          </a:p>
        </p:txBody>
      </p:sp>
      <p:pic>
        <p:nvPicPr>
          <p:cNvPr id="29" name="Picture 4" descr="Ateno.png — Universidade Tecnológica Federal do Paraná UTF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432" y="1101598"/>
            <a:ext cx="406044" cy="41653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Vetores de Sim Ou Não Pintar Vector Icon Ilustração Design Plano e mais  imagens de Em Êxtase - iStock"/>
          <p:cNvPicPr>
            <a:picLocks noChangeAspect="1" noChangeArrowheads="1"/>
          </p:cNvPicPr>
          <p:nvPr/>
        </p:nvPicPr>
        <p:blipFill rotWithShape="1">
          <a:blip r:embed="rId3">
            <a:extLst>
              <a:ext uri="{28A0092B-C50C-407E-A947-70E740481C1C}">
                <a14:useLocalDpi xmlns:a14="http://schemas.microsoft.com/office/drawing/2010/main" val="0"/>
              </a:ext>
            </a:extLst>
          </a:blip>
          <a:srcRect l="49067" t="21807" r="49" b="25491"/>
          <a:stretch/>
        </p:blipFill>
        <p:spPr bwMode="auto">
          <a:xfrm>
            <a:off x="7266150" y="846944"/>
            <a:ext cx="698311" cy="723251"/>
          </a:xfrm>
          <a:prstGeom prst="rect">
            <a:avLst/>
          </a:prstGeom>
          <a:noFill/>
          <a:extLst>
            <a:ext uri="{909E8E84-426E-40DD-AFC4-6F175D3DCCD1}">
              <a14:hiddenFill xmlns:a14="http://schemas.microsoft.com/office/drawing/2010/main">
                <a:solidFill>
                  <a:srgbClr val="FFFFFF"/>
                </a:solidFill>
              </a14:hiddenFill>
            </a:ext>
          </a:extLst>
        </p:spPr>
      </p:pic>
      <p:sp>
        <p:nvSpPr>
          <p:cNvPr id="21" name="CaixaDeTexto 20"/>
          <p:cNvSpPr txBox="1"/>
          <p:nvPr/>
        </p:nvSpPr>
        <p:spPr>
          <a:xfrm>
            <a:off x="7189806" y="1570195"/>
            <a:ext cx="1074333" cy="461665"/>
          </a:xfrm>
          <a:prstGeom prst="rect">
            <a:avLst/>
          </a:prstGeom>
          <a:noFill/>
        </p:spPr>
        <p:txBody>
          <a:bodyPr wrap="none" rtlCol="0">
            <a:spAutoFit/>
          </a:bodyPr>
          <a:lstStyle/>
          <a:p>
            <a:r>
              <a:rPr lang="pt-BR" sz="2400" b="1" dirty="0" smtClean="0">
                <a:solidFill>
                  <a:srgbClr val="D62822"/>
                </a:solidFill>
                <a:effectLst>
                  <a:outerShdw blurRad="38100" dist="38100" dir="2700000" algn="tl">
                    <a:srgbClr val="000000">
                      <a:alpha val="43137"/>
                    </a:srgbClr>
                  </a:outerShdw>
                </a:effectLst>
              </a:rPr>
              <a:t>NÃO!!</a:t>
            </a:r>
            <a:endParaRPr lang="pt-BR" sz="2400" b="1" dirty="0">
              <a:solidFill>
                <a:srgbClr val="D62822"/>
              </a:solidFill>
              <a:effectLst>
                <a:outerShdw blurRad="38100" dist="38100" dir="2700000" algn="tl">
                  <a:srgbClr val="000000">
                    <a:alpha val="43137"/>
                  </a:srgbClr>
                </a:outerShdw>
              </a:effectLst>
            </a:endParaRPr>
          </a:p>
        </p:txBody>
      </p:sp>
      <p:pic>
        <p:nvPicPr>
          <p:cNvPr id="30" name="Picture 2" descr="Vigilância: vetores de stock, imagens vetoriais, desenhos gráficos |  Depositphotos"/>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harpenSoften amount="50000"/>
                    </a14:imgEffect>
                    <a14:imgEffect>
                      <a14:brightnessContrast bright="99000" contrast="100000"/>
                    </a14:imgEffect>
                  </a14:imgLayer>
                </a14:imgProps>
              </a:ext>
              <a:ext uri="{28A0092B-C50C-407E-A947-70E740481C1C}">
                <a14:useLocalDpi xmlns:a14="http://schemas.microsoft.com/office/drawing/2010/main" val="0"/>
              </a:ext>
            </a:extLst>
          </a:blip>
          <a:srcRect/>
          <a:stretch>
            <a:fillRect/>
          </a:stretch>
        </p:blipFill>
        <p:spPr bwMode="auto">
          <a:xfrm>
            <a:off x="8319819" y="272860"/>
            <a:ext cx="825365" cy="825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1716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31806" y="3978605"/>
            <a:ext cx="9080390" cy="8312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11" name="Retângulo de cantos arredondados 10"/>
          <p:cNvSpPr/>
          <p:nvPr/>
        </p:nvSpPr>
        <p:spPr>
          <a:xfrm>
            <a:off x="136202" y="3640318"/>
            <a:ext cx="3226166"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CaixaDeTexto 20"/>
          <p:cNvSpPr txBox="1"/>
          <p:nvPr/>
        </p:nvSpPr>
        <p:spPr>
          <a:xfrm>
            <a:off x="236783" y="3691432"/>
            <a:ext cx="3006766" cy="338554"/>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600" b="1" dirty="0" smtClean="0">
                <a:solidFill>
                  <a:schemeClr val="bg1"/>
                </a:solidFill>
                <a:effectLst>
                  <a:outerShdw blurRad="38100" dist="38100" dir="2700000" algn="tl">
                    <a:srgbClr val="000000">
                      <a:alpha val="43137"/>
                    </a:srgbClr>
                  </a:outerShdw>
                </a:effectLst>
                <a:latin typeface="+mn-lt"/>
              </a:rPr>
              <a:t>Art. 2º, §2º, Res. CMN 4.963/21</a:t>
            </a:r>
            <a:endParaRPr lang="pt-BR" sz="1600" b="1" dirty="0">
              <a:solidFill>
                <a:schemeClr val="bg1"/>
              </a:solidFill>
              <a:effectLst>
                <a:outerShdw blurRad="38100" dist="38100" dir="2700000" algn="tl">
                  <a:srgbClr val="000000">
                    <a:alpha val="43137"/>
                  </a:srgbClr>
                </a:outerShdw>
              </a:effectLst>
              <a:latin typeface="+mn-lt"/>
            </a:endParaRPr>
          </a:p>
        </p:txBody>
      </p:sp>
      <p:sp>
        <p:nvSpPr>
          <p:cNvPr id="10" name="Retângulo 9"/>
          <p:cNvSpPr/>
          <p:nvPr/>
        </p:nvSpPr>
        <p:spPr>
          <a:xfrm>
            <a:off x="-16397" y="4114825"/>
            <a:ext cx="9144001" cy="646331"/>
          </a:xfrm>
          <a:prstGeom prst="rect">
            <a:avLst/>
          </a:prstGeom>
        </p:spPr>
        <p:txBody>
          <a:bodyPr wrap="square">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just"/>
            <a:r>
              <a:rPr lang="pt-BR" sz="1200" dirty="0">
                <a:latin typeface="Calibri" panose="020F0502020204030204" pitchFamily="34" charset="0"/>
                <a:ea typeface="Calibri" panose="020F0502020204030204" pitchFamily="34" charset="0"/>
                <a:cs typeface="Times New Roman" panose="02020603050405020304" pitchFamily="18" charset="0"/>
              </a:rPr>
              <a:t>§ 2º Os fundos de investimento objeto de aplicação por parte dos regimes próprios de previdência social devem ser registrados na Comissão de Valores Mobiliários, e os investimentos por eles realizados, </a:t>
            </a:r>
            <a:r>
              <a:rPr lang="pt-BR" sz="1200" u="sng" dirty="0">
                <a:latin typeface="Calibri" panose="020F0502020204030204" pitchFamily="34" charset="0"/>
                <a:ea typeface="Calibri" panose="020F0502020204030204" pitchFamily="34" charset="0"/>
                <a:cs typeface="Times New Roman" panose="02020603050405020304" pitchFamily="18" charset="0"/>
              </a:rPr>
              <a:t>inclusive por meio de cotas de fundos de investimento</a:t>
            </a:r>
            <a:r>
              <a:rPr lang="pt-BR" sz="1200" dirty="0">
                <a:latin typeface="Calibri" panose="020F0502020204030204" pitchFamily="34" charset="0"/>
                <a:ea typeface="Calibri" panose="020F0502020204030204" pitchFamily="34" charset="0"/>
                <a:cs typeface="Times New Roman" panose="02020603050405020304" pitchFamily="18" charset="0"/>
              </a:rPr>
              <a:t>, devem observar os requisitos dos ativos financeiros estabelecidos nesta Resolução.</a:t>
            </a:r>
          </a:p>
        </p:txBody>
      </p:sp>
      <p:sp>
        <p:nvSpPr>
          <p:cNvPr id="13" name="Retângulo 12"/>
          <p:cNvSpPr/>
          <p:nvPr/>
        </p:nvSpPr>
        <p:spPr>
          <a:xfrm>
            <a:off x="110224" y="65435"/>
            <a:ext cx="7714228" cy="338554"/>
          </a:xfrm>
          <a:prstGeom prst="rect">
            <a:avLst/>
          </a:prstGeom>
        </p:spPr>
        <p:txBody>
          <a:bodyPr wrap="none">
            <a:spAutoFit/>
          </a:bodyPr>
          <a:lstStyle/>
          <a:p>
            <a:r>
              <a:rPr lang="pt-BR" sz="1600" b="1" spc="-65" dirty="0" smtClean="0">
                <a:solidFill>
                  <a:srgbClr val="144A42"/>
                </a:solidFill>
                <a:latin typeface="Arial"/>
                <a:cs typeface="Arial"/>
              </a:rPr>
              <a:t>5 – </a:t>
            </a:r>
            <a:r>
              <a:rPr lang="pt-BR" sz="1600" b="1" u="sng" spc="-65" dirty="0" smtClean="0">
                <a:solidFill>
                  <a:srgbClr val="144A42"/>
                </a:solidFill>
                <a:latin typeface="Arial"/>
                <a:cs typeface="Arial"/>
              </a:rPr>
              <a:t>PONTOS DA </a:t>
            </a:r>
            <a:r>
              <a:rPr lang="pt-BR" sz="1600" b="1" u="sng" spc="-65" dirty="0">
                <a:solidFill>
                  <a:srgbClr val="144A42"/>
                </a:solidFill>
                <a:latin typeface="Arial"/>
                <a:cs typeface="Arial"/>
              </a:rPr>
              <a:t>RESOLUÇÃO – Alocação dos </a:t>
            </a:r>
            <a:r>
              <a:rPr lang="pt-BR" sz="1600" b="1" u="sng" spc="-65" dirty="0" smtClean="0">
                <a:solidFill>
                  <a:srgbClr val="144A42"/>
                </a:solidFill>
                <a:latin typeface="Arial"/>
                <a:cs typeface="Arial"/>
              </a:rPr>
              <a:t>Recursos e Política de Investimentos</a:t>
            </a:r>
            <a:endParaRPr lang="pt-BR" sz="1600" b="1" u="sng" spc="-65" dirty="0">
              <a:solidFill>
                <a:srgbClr val="144A42"/>
              </a:solidFill>
              <a:latin typeface="Arial"/>
              <a:cs typeface="Arial"/>
            </a:endParaRPr>
          </a:p>
        </p:txBody>
      </p:sp>
      <p:sp>
        <p:nvSpPr>
          <p:cNvPr id="2" name="Retângulo 1"/>
          <p:cNvSpPr/>
          <p:nvPr/>
        </p:nvSpPr>
        <p:spPr>
          <a:xfrm>
            <a:off x="957549" y="949038"/>
            <a:ext cx="4572000" cy="2308324"/>
          </a:xfrm>
          <a:prstGeom prst="rect">
            <a:avLst/>
          </a:prstGeom>
        </p:spPr>
        <p:txBody>
          <a:bodyPr>
            <a:spAutoFit/>
          </a:bodyPr>
          <a:lstStyle/>
          <a:p>
            <a:pPr>
              <a:lnSpc>
                <a:spcPct val="150000"/>
              </a:lnSpc>
            </a:pPr>
            <a:r>
              <a:rPr lang="pt-BR" sz="1600" dirty="0">
                <a:solidFill>
                  <a:srgbClr val="333333"/>
                </a:solidFill>
                <a:latin typeface="Helvetica Neue"/>
              </a:rPr>
              <a:t>I - renda fixa;</a:t>
            </a:r>
          </a:p>
          <a:p>
            <a:pPr>
              <a:lnSpc>
                <a:spcPct val="150000"/>
              </a:lnSpc>
            </a:pPr>
            <a:r>
              <a:rPr lang="pt-BR" sz="1600" dirty="0">
                <a:solidFill>
                  <a:srgbClr val="333333"/>
                </a:solidFill>
                <a:latin typeface="Helvetica Neue"/>
              </a:rPr>
              <a:t>II - renda variável;</a:t>
            </a:r>
          </a:p>
          <a:p>
            <a:pPr>
              <a:lnSpc>
                <a:spcPct val="150000"/>
              </a:lnSpc>
            </a:pPr>
            <a:r>
              <a:rPr lang="pt-BR" sz="1600" dirty="0">
                <a:solidFill>
                  <a:srgbClr val="333333"/>
                </a:solidFill>
                <a:latin typeface="Helvetica Neue"/>
              </a:rPr>
              <a:t>III - investimentos no exterior;</a:t>
            </a:r>
          </a:p>
          <a:p>
            <a:pPr>
              <a:lnSpc>
                <a:spcPct val="150000"/>
              </a:lnSpc>
            </a:pPr>
            <a:r>
              <a:rPr lang="pt-BR" sz="1600" dirty="0">
                <a:solidFill>
                  <a:srgbClr val="333333"/>
                </a:solidFill>
                <a:latin typeface="Helvetica Neue"/>
              </a:rPr>
              <a:t>IV - investimentos estruturados;</a:t>
            </a:r>
          </a:p>
          <a:p>
            <a:pPr>
              <a:lnSpc>
                <a:spcPct val="150000"/>
              </a:lnSpc>
            </a:pPr>
            <a:r>
              <a:rPr lang="pt-BR" sz="1600" dirty="0">
                <a:solidFill>
                  <a:srgbClr val="333333"/>
                </a:solidFill>
                <a:latin typeface="Helvetica Neue"/>
              </a:rPr>
              <a:t>V - fundos imobiliários;</a:t>
            </a:r>
          </a:p>
          <a:p>
            <a:pPr>
              <a:lnSpc>
                <a:spcPct val="150000"/>
              </a:lnSpc>
            </a:pPr>
            <a:r>
              <a:rPr lang="pt-BR" sz="1600" dirty="0">
                <a:solidFill>
                  <a:srgbClr val="333333"/>
                </a:solidFill>
                <a:latin typeface="Helvetica Neue"/>
              </a:rPr>
              <a:t>VI - empréstimos consignados.</a:t>
            </a:r>
            <a:endParaRPr lang="pt-BR" sz="1600" b="0" i="0" dirty="0">
              <a:solidFill>
                <a:srgbClr val="333333"/>
              </a:solidFill>
              <a:effectLst/>
              <a:latin typeface="Helvetica Neue"/>
            </a:endParaRPr>
          </a:p>
        </p:txBody>
      </p:sp>
      <p:sp>
        <p:nvSpPr>
          <p:cNvPr id="3" name="CaixaDeTexto 2"/>
          <p:cNvSpPr txBox="1"/>
          <p:nvPr/>
        </p:nvSpPr>
        <p:spPr>
          <a:xfrm>
            <a:off x="478118" y="447640"/>
            <a:ext cx="2621230" cy="369332"/>
          </a:xfrm>
          <a:prstGeom prst="rect">
            <a:avLst/>
          </a:prstGeom>
          <a:noFill/>
        </p:spPr>
        <p:txBody>
          <a:bodyPr wrap="none" rtlCol="0">
            <a:spAutoFit/>
          </a:bodyPr>
          <a:lstStyle/>
          <a:p>
            <a:r>
              <a:rPr lang="pt-BR" i="1" dirty="0">
                <a:latin typeface="Berlin Sans FB Demi" panose="020E0802020502020306" pitchFamily="34" charset="0"/>
              </a:rPr>
              <a:t>Segmentos de aplicação</a:t>
            </a:r>
          </a:p>
        </p:txBody>
      </p:sp>
      <p:sp>
        <p:nvSpPr>
          <p:cNvPr id="14" name="CaixaDeTexto 13"/>
          <p:cNvSpPr txBox="1"/>
          <p:nvPr/>
        </p:nvSpPr>
        <p:spPr>
          <a:xfrm>
            <a:off x="4754879" y="1237713"/>
            <a:ext cx="4357317" cy="1646605"/>
          </a:xfrm>
          <a:prstGeom prst="rect">
            <a:avLst/>
          </a:prstGeom>
          <a:noFill/>
        </p:spPr>
        <p:txBody>
          <a:bodyPr wrap="square" rtlCol="0">
            <a:spAutoFit/>
          </a:bodyPr>
          <a:lstStyle/>
          <a:p>
            <a:r>
              <a:rPr lang="pt-BR" u="sng" dirty="0" smtClean="0"/>
              <a:t>Melhor distribuição dos segmentos:</a:t>
            </a:r>
          </a:p>
          <a:p>
            <a:endParaRPr lang="pt-BR" sz="1100" u="sng" dirty="0" smtClean="0"/>
          </a:p>
          <a:p>
            <a:pPr>
              <a:lnSpc>
                <a:spcPct val="150000"/>
              </a:lnSpc>
            </a:pPr>
            <a:r>
              <a:rPr lang="pt-BR" sz="1600" i="1" dirty="0"/>
              <a:t> </a:t>
            </a:r>
            <a:r>
              <a:rPr lang="pt-BR" sz="1600" i="1" dirty="0" smtClean="0"/>
              <a:t>         Facilidade de credenciamento</a:t>
            </a:r>
          </a:p>
          <a:p>
            <a:pPr algn="just">
              <a:lnSpc>
                <a:spcPct val="150000"/>
              </a:lnSpc>
            </a:pPr>
            <a:r>
              <a:rPr lang="pt-BR" sz="1600" i="1" dirty="0" smtClean="0"/>
              <a:t>          Melhor condição de comparação de fundos     	de mesma classe</a:t>
            </a:r>
            <a:endParaRPr lang="pt-BR" sz="1600" i="1" dirty="0"/>
          </a:p>
        </p:txBody>
      </p:sp>
      <p:pic>
        <p:nvPicPr>
          <p:cNvPr id="15" name="Picture 6" descr="ícone Sinal, cheque Livre de Small &amp;amp; Flat Icon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95021" y="1813833"/>
            <a:ext cx="178556" cy="2305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ícone Sinal, cheque Livre de Small &amp;amp; Flat Icon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95021" y="2165590"/>
            <a:ext cx="178556" cy="230505"/>
          </a:xfrm>
          <a:prstGeom prst="rect">
            <a:avLst/>
          </a:prstGeom>
          <a:noFill/>
          <a:extLst>
            <a:ext uri="{909E8E84-426E-40DD-AFC4-6F175D3DCCD1}">
              <a14:hiddenFill xmlns:a14="http://schemas.microsoft.com/office/drawing/2010/main">
                <a:solidFill>
                  <a:srgbClr val="FFFFFF"/>
                </a:solidFill>
              </a14:hiddenFill>
            </a:ext>
          </a:extLst>
        </p:spPr>
      </p:pic>
      <p:sp>
        <p:nvSpPr>
          <p:cNvPr id="4" name="Chave direita 3"/>
          <p:cNvSpPr/>
          <p:nvPr/>
        </p:nvSpPr>
        <p:spPr>
          <a:xfrm>
            <a:off x="4164037" y="998806"/>
            <a:ext cx="344658" cy="2173459"/>
          </a:xfrm>
          <a:prstGeom prst="rightBrace">
            <a:avLst>
              <a:gd name="adj1" fmla="val 0"/>
              <a:gd name="adj2" fmla="val 50000"/>
            </a:avLst>
          </a:prstGeom>
          <a:ln>
            <a:solidFill>
              <a:srgbClr val="10352E"/>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pt-BR"/>
          </a:p>
        </p:txBody>
      </p:sp>
      <p:sp>
        <p:nvSpPr>
          <p:cNvPr id="5" name="Retângulo 4"/>
          <p:cNvSpPr/>
          <p:nvPr/>
        </p:nvSpPr>
        <p:spPr>
          <a:xfrm>
            <a:off x="957549" y="2884318"/>
            <a:ext cx="2979830" cy="287947"/>
          </a:xfrm>
          <a:prstGeom prst="rect">
            <a:avLst/>
          </a:prstGeom>
          <a:solidFill>
            <a:srgbClr val="FBC109">
              <a:alpha val="1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691417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12" descr="PNG e SVG de grafico de barras com fundo transparente para baixar."/>
          <p:cNvPicPr>
            <a:picLocks noChangeAspect="1" noChangeArrowheads="1"/>
          </p:cNvPicPr>
          <p:nvPr/>
        </p:nvPicPr>
        <p:blipFill>
          <a:blip r:embed="rId2" cstate="print">
            <a:grayscl/>
            <a:extLst>
              <a:ext uri="{BEBA8EAE-BF5A-486C-A8C5-ECC9F3942E4B}">
                <a14:imgProps xmlns:a14="http://schemas.microsoft.com/office/drawing/2010/main">
                  <a14:imgLayer r:embed="rId3">
                    <a14:imgEffect>
                      <a14:artisticPhotocopy/>
                    </a14:imgEffect>
                    <a14:imgEffect>
                      <a14:sharpenSoften amount="25000"/>
                    </a14:imgEffect>
                    <a14:imgEffect>
                      <a14:colorTemperature colorTemp="9591"/>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8548" y="3064835"/>
            <a:ext cx="936104" cy="93610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8" name="Picture 6" descr="15cm * 15cm arte design vinil nswe bússola carro adesivos decalques  preto/prata S6 3505|car stickers decals|silver car decalsvinyl car decal -  AliExpress"/>
          <p:cNvPicPr>
            <a:picLocks noChangeAspect="1" noChangeArrowheads="1"/>
          </p:cNvPicPr>
          <p:nvPr/>
        </p:nvPicPr>
        <p:blipFill>
          <a:blip r:embed="rId4" cstate="print">
            <a:lum bright="70000" contrast="-70000"/>
            <a:extLst>
              <a:ext uri="{BEBA8EAE-BF5A-486C-A8C5-ECC9F3942E4B}">
                <a14:imgProps xmlns:a14="http://schemas.microsoft.com/office/drawing/2010/main">
                  <a14:imgLayer r:embed="rId5">
                    <a14:imgEffect>
                      <a14:saturation sat="1000"/>
                    </a14:imgEffect>
                  </a14:imgLayer>
                </a14:imgProps>
              </a:ext>
              <a:ext uri="{28A0092B-C50C-407E-A947-70E740481C1C}">
                <a14:useLocalDpi xmlns:a14="http://schemas.microsoft.com/office/drawing/2010/main" val="0"/>
              </a:ext>
            </a:extLst>
          </a:blip>
          <a:srcRect/>
          <a:stretch>
            <a:fillRect/>
          </a:stretch>
        </p:blipFill>
        <p:spPr bwMode="auto">
          <a:xfrm>
            <a:off x="7740715" y="192253"/>
            <a:ext cx="1403285" cy="1403285"/>
          </a:xfrm>
          <a:prstGeom prst="rect">
            <a:avLst/>
          </a:prstGeom>
          <a:noFill/>
          <a:extLst>
            <a:ext uri="{909E8E84-426E-40DD-AFC4-6F175D3DCCD1}">
              <a14:hiddenFill xmlns:a14="http://schemas.microsoft.com/office/drawing/2010/main">
                <a:solidFill>
                  <a:srgbClr val="FFFFFF"/>
                </a:solidFill>
              </a14:hiddenFill>
            </a:ext>
          </a:extLst>
        </p:spPr>
      </p:pic>
      <p:sp>
        <p:nvSpPr>
          <p:cNvPr id="11" name="Retângulo de cantos arredondados 10"/>
          <p:cNvSpPr/>
          <p:nvPr/>
        </p:nvSpPr>
        <p:spPr>
          <a:xfrm>
            <a:off x="1685768" y="4757983"/>
            <a:ext cx="1182714" cy="2985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CaixaDeTexto 20"/>
          <p:cNvSpPr txBox="1"/>
          <p:nvPr/>
        </p:nvSpPr>
        <p:spPr>
          <a:xfrm>
            <a:off x="773742" y="4757983"/>
            <a:ext cx="3006766" cy="307777"/>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400" b="1" dirty="0" err="1" smtClean="0">
                <a:solidFill>
                  <a:schemeClr val="bg1"/>
                </a:solidFill>
                <a:effectLst>
                  <a:outerShdw blurRad="38100" dist="38100" dir="2700000" algn="tl">
                    <a:srgbClr val="000000">
                      <a:alpha val="43137"/>
                    </a:srgbClr>
                  </a:outerShdw>
                </a:effectLst>
                <a:latin typeface="+mn-lt"/>
              </a:rPr>
              <a:t>Arts</a:t>
            </a:r>
            <a:r>
              <a:rPr lang="pt-BR" sz="1400" b="1" dirty="0" smtClean="0">
                <a:solidFill>
                  <a:schemeClr val="bg1"/>
                </a:solidFill>
                <a:effectLst>
                  <a:outerShdw blurRad="38100" dist="38100" dir="2700000" algn="tl">
                    <a:srgbClr val="000000">
                      <a:alpha val="43137"/>
                    </a:srgbClr>
                  </a:outerShdw>
                </a:effectLst>
                <a:latin typeface="+mn-lt"/>
              </a:rPr>
              <a:t>. 4º e 5º</a:t>
            </a:r>
            <a:endParaRPr lang="pt-BR" sz="1400" b="1" dirty="0">
              <a:solidFill>
                <a:schemeClr val="bg1"/>
              </a:solidFill>
              <a:effectLst>
                <a:outerShdw blurRad="38100" dist="38100" dir="2700000" algn="tl">
                  <a:srgbClr val="000000">
                    <a:alpha val="43137"/>
                  </a:srgbClr>
                </a:outerShdw>
              </a:effectLst>
              <a:latin typeface="+mn-lt"/>
            </a:endParaRPr>
          </a:p>
        </p:txBody>
      </p:sp>
      <p:sp>
        <p:nvSpPr>
          <p:cNvPr id="13" name="Retângulo 12"/>
          <p:cNvSpPr/>
          <p:nvPr/>
        </p:nvSpPr>
        <p:spPr>
          <a:xfrm>
            <a:off x="132954" y="7798"/>
            <a:ext cx="6677854" cy="307777"/>
          </a:xfrm>
          <a:prstGeom prst="rect">
            <a:avLst/>
          </a:prstGeom>
        </p:spPr>
        <p:txBody>
          <a:bodyPr wrap="none">
            <a:spAutoFit/>
          </a:bodyPr>
          <a:lstStyle/>
          <a:p>
            <a:r>
              <a:rPr lang="pt-BR" sz="1400" b="1" spc="-65" dirty="0" smtClean="0">
                <a:solidFill>
                  <a:srgbClr val="144A42"/>
                </a:solidFill>
                <a:latin typeface="Arial"/>
                <a:cs typeface="Arial"/>
              </a:rPr>
              <a:t>4 – </a:t>
            </a:r>
            <a:r>
              <a:rPr lang="pt-BR" sz="1400" b="1" u="sng" spc="-65" dirty="0" smtClean="0">
                <a:solidFill>
                  <a:srgbClr val="144A42"/>
                </a:solidFill>
                <a:latin typeface="Arial"/>
                <a:cs typeface="Arial"/>
              </a:rPr>
              <a:t>PONTOS DA </a:t>
            </a:r>
            <a:r>
              <a:rPr lang="pt-BR" sz="1400" b="1" u="sng" spc="-65" dirty="0">
                <a:solidFill>
                  <a:srgbClr val="144A42"/>
                </a:solidFill>
                <a:latin typeface="Arial"/>
                <a:cs typeface="Arial"/>
              </a:rPr>
              <a:t>RESOLUÇÃO – Alocação dos </a:t>
            </a:r>
            <a:r>
              <a:rPr lang="pt-BR" sz="1400" b="1" u="sng" spc="-65" dirty="0" smtClean="0">
                <a:solidFill>
                  <a:srgbClr val="144A42"/>
                </a:solidFill>
                <a:latin typeface="Arial"/>
                <a:cs typeface="Arial"/>
              </a:rPr>
              <a:t>Recursos e Política de Investimentos</a:t>
            </a:r>
            <a:endParaRPr lang="pt-BR" sz="1400" b="1" u="sng" spc="-65" dirty="0">
              <a:solidFill>
                <a:srgbClr val="144A42"/>
              </a:solidFill>
              <a:latin typeface="Arial"/>
              <a:cs typeface="Arial"/>
            </a:endParaRPr>
          </a:p>
        </p:txBody>
      </p:sp>
      <p:sp>
        <p:nvSpPr>
          <p:cNvPr id="3" name="CaixaDeTexto 2"/>
          <p:cNvSpPr txBox="1"/>
          <p:nvPr/>
        </p:nvSpPr>
        <p:spPr>
          <a:xfrm>
            <a:off x="429504" y="526848"/>
            <a:ext cx="3695242" cy="369332"/>
          </a:xfrm>
          <a:prstGeom prst="rect">
            <a:avLst/>
          </a:prstGeom>
          <a:noFill/>
        </p:spPr>
        <p:txBody>
          <a:bodyPr wrap="none" rtlCol="0">
            <a:spAutoFit/>
          </a:bodyPr>
          <a:lstStyle/>
          <a:p>
            <a:r>
              <a:rPr lang="pt-BR" i="1" dirty="0" smtClean="0">
                <a:latin typeface="Berlin Sans FB Demi" panose="020E0802020502020306" pitchFamily="34" charset="0"/>
              </a:rPr>
              <a:t>Política de Investimentos: o que é?</a:t>
            </a:r>
            <a:endParaRPr lang="pt-BR" i="1" dirty="0">
              <a:latin typeface="Berlin Sans FB Demi" panose="020E0802020502020306" pitchFamily="34" charset="0"/>
            </a:endParaRPr>
          </a:p>
        </p:txBody>
      </p:sp>
      <p:sp>
        <p:nvSpPr>
          <p:cNvPr id="14" name="Retângulo 13"/>
          <p:cNvSpPr/>
          <p:nvPr/>
        </p:nvSpPr>
        <p:spPr>
          <a:xfrm>
            <a:off x="487964" y="946557"/>
            <a:ext cx="8349474" cy="523220"/>
          </a:xfrm>
          <a:prstGeom prst="rect">
            <a:avLst/>
          </a:prstGeom>
        </p:spPr>
        <p:txBody>
          <a:bodyPr wrap="square">
            <a:spAutoFit/>
          </a:bodyPr>
          <a:lstStyle/>
          <a:p>
            <a:pPr algn="just"/>
            <a:r>
              <a:rPr lang="pt-BR" sz="1400" dirty="0" smtClean="0"/>
              <a:t>“A </a:t>
            </a:r>
            <a:r>
              <a:rPr lang="pt-BR" sz="1400" dirty="0"/>
              <a:t>Política de Investimentos é </a:t>
            </a:r>
            <a:r>
              <a:rPr lang="pt-BR" sz="1400" u="sng" dirty="0"/>
              <a:t>um dos processos estratégicos do RPPS</a:t>
            </a:r>
            <a:r>
              <a:rPr lang="pt-BR" sz="1400" dirty="0"/>
              <a:t>, pois a </a:t>
            </a:r>
            <a:r>
              <a:rPr lang="pt-BR" sz="1400" u="sng" dirty="0"/>
              <a:t>adequada administração dos ativos</a:t>
            </a:r>
            <a:r>
              <a:rPr lang="pt-BR" sz="1400" dirty="0"/>
              <a:t> é </a:t>
            </a:r>
            <a:r>
              <a:rPr lang="pt-BR" sz="1400" u="sng" dirty="0"/>
              <a:t>fundamental</a:t>
            </a:r>
            <a:r>
              <a:rPr lang="pt-BR" sz="1400" dirty="0"/>
              <a:t> para que se assegure a sua </a:t>
            </a:r>
            <a:r>
              <a:rPr lang="pt-BR" sz="1400" b="1" u="sng" dirty="0" smtClean="0"/>
              <a:t>sustentabilidade</a:t>
            </a:r>
            <a:r>
              <a:rPr lang="pt-BR" sz="1400" dirty="0" smtClean="0"/>
              <a:t>”. </a:t>
            </a:r>
            <a:endParaRPr lang="pt-BR" sz="1400" dirty="0"/>
          </a:p>
        </p:txBody>
      </p:sp>
      <p:graphicFrame>
        <p:nvGraphicFramePr>
          <p:cNvPr id="15" name="Diagrama 14"/>
          <p:cNvGraphicFramePr/>
          <p:nvPr>
            <p:extLst>
              <p:ext uri="{D42A27DB-BD31-4B8C-83A1-F6EECF244321}">
                <p14:modId xmlns:p14="http://schemas.microsoft.com/office/powerpoint/2010/main" val="756276224"/>
              </p:ext>
            </p:extLst>
          </p:nvPr>
        </p:nvGraphicFramePr>
        <p:xfrm>
          <a:off x="5095419" y="1300252"/>
          <a:ext cx="5190260" cy="325061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6" name="Retângulo 15"/>
          <p:cNvSpPr/>
          <p:nvPr/>
        </p:nvSpPr>
        <p:spPr>
          <a:xfrm>
            <a:off x="478118" y="1698802"/>
            <a:ext cx="5637262" cy="1815882"/>
          </a:xfrm>
          <a:prstGeom prst="rect">
            <a:avLst/>
          </a:prstGeom>
        </p:spPr>
        <p:txBody>
          <a:bodyPr wrap="square">
            <a:spAutoFit/>
          </a:bodyPr>
          <a:lstStyle/>
          <a:p>
            <a:pPr algn="just"/>
            <a:r>
              <a:rPr lang="pt-BR" sz="1400" dirty="0" smtClean="0"/>
              <a:t>“A </a:t>
            </a:r>
            <a:r>
              <a:rPr lang="pt-BR" sz="1400" dirty="0"/>
              <a:t>Política de Investimentos (ou Plano Anual de Investimentos) </a:t>
            </a:r>
            <a:r>
              <a:rPr lang="pt-BR" sz="1400" u="sng" dirty="0"/>
              <a:t>não se limita à obrigatoriedade de elaboração de um documento anual</a:t>
            </a:r>
            <a:r>
              <a:rPr lang="pt-BR" sz="1400" dirty="0"/>
              <a:t>, mas se constitui em </a:t>
            </a:r>
            <a:r>
              <a:rPr lang="pt-BR" sz="1400" u="sng" dirty="0"/>
              <a:t>importante instrumento de </a:t>
            </a:r>
            <a:r>
              <a:rPr lang="pt-BR" sz="1400" b="1" u="sng" dirty="0"/>
              <a:t>planejamento</a:t>
            </a:r>
            <a:r>
              <a:rPr lang="pt-BR" sz="1400" dirty="0"/>
              <a:t>, por </a:t>
            </a:r>
            <a:r>
              <a:rPr lang="pt-BR" sz="1400" b="1" dirty="0"/>
              <a:t>definir o índice referencial de rentabilidade </a:t>
            </a:r>
            <a:r>
              <a:rPr lang="pt-BR" sz="1400" dirty="0"/>
              <a:t>a ser buscado pelos gestores </a:t>
            </a:r>
            <a:r>
              <a:rPr lang="pt-BR" sz="1400" b="1" dirty="0"/>
              <a:t>no exercício </a:t>
            </a:r>
            <a:r>
              <a:rPr lang="pt-BR" sz="1400" b="1" u="sng" dirty="0"/>
              <a:t>seguinte</a:t>
            </a:r>
            <a:r>
              <a:rPr lang="pt-BR" sz="1400" dirty="0"/>
              <a:t>, estabelecer </a:t>
            </a:r>
            <a:r>
              <a:rPr lang="pt-BR" sz="1400" u="sng" dirty="0"/>
              <a:t>estratégias de alocação</a:t>
            </a:r>
            <a:r>
              <a:rPr lang="pt-BR" sz="1400" dirty="0"/>
              <a:t>, </a:t>
            </a:r>
            <a:r>
              <a:rPr lang="pt-BR" sz="1400" u="sng" dirty="0"/>
              <a:t>diretrizes e metas de investimentos</a:t>
            </a:r>
            <a:r>
              <a:rPr lang="pt-BR" sz="1400" dirty="0"/>
              <a:t>, bem como </a:t>
            </a:r>
            <a:r>
              <a:rPr lang="pt-BR" sz="1400" u="sng" dirty="0"/>
              <a:t>permitir monitorar ao longo do ano</a:t>
            </a:r>
            <a:r>
              <a:rPr lang="pt-BR" sz="1400" dirty="0"/>
              <a:t>, por meio de </a:t>
            </a:r>
            <a:r>
              <a:rPr lang="pt-BR" sz="1400" b="1" u="sng" dirty="0"/>
              <a:t>relatórios de acompanhamento</a:t>
            </a:r>
            <a:r>
              <a:rPr lang="pt-BR" sz="1400" dirty="0"/>
              <a:t>, os </a:t>
            </a:r>
            <a:r>
              <a:rPr lang="pt-BR" sz="1400" u="sng" dirty="0"/>
              <a:t>resultados</a:t>
            </a:r>
            <a:r>
              <a:rPr lang="pt-BR" sz="1400" dirty="0"/>
              <a:t> que forem sendo alcançados </a:t>
            </a:r>
            <a:r>
              <a:rPr lang="pt-BR" sz="1400" u="sng" dirty="0"/>
              <a:t>durante a sua </a:t>
            </a:r>
            <a:r>
              <a:rPr lang="pt-BR" sz="1400" u="sng" dirty="0" smtClean="0"/>
              <a:t>execução</a:t>
            </a:r>
            <a:r>
              <a:rPr lang="pt-BR" sz="1400" dirty="0" smtClean="0"/>
              <a:t>”.</a:t>
            </a:r>
            <a:endParaRPr lang="pt-BR" sz="1400" dirty="0"/>
          </a:p>
        </p:txBody>
      </p:sp>
      <p:sp>
        <p:nvSpPr>
          <p:cNvPr id="17" name="Retângulo 16"/>
          <p:cNvSpPr/>
          <p:nvPr/>
        </p:nvSpPr>
        <p:spPr>
          <a:xfrm>
            <a:off x="4124746" y="3462683"/>
            <a:ext cx="2215671" cy="261610"/>
          </a:xfrm>
          <a:prstGeom prst="rect">
            <a:avLst/>
          </a:prstGeom>
        </p:spPr>
        <p:txBody>
          <a:bodyPr wrap="none">
            <a:spAutoFit/>
          </a:bodyPr>
          <a:lstStyle/>
          <a:p>
            <a:r>
              <a:rPr lang="pt-BR" sz="1050" dirty="0"/>
              <a:t>(Manual do Pró-Gestão, p. 32)*. </a:t>
            </a:r>
          </a:p>
        </p:txBody>
      </p:sp>
      <p:sp>
        <p:nvSpPr>
          <p:cNvPr id="19" name="Retângulo 18"/>
          <p:cNvSpPr/>
          <p:nvPr/>
        </p:nvSpPr>
        <p:spPr>
          <a:xfrm>
            <a:off x="487964" y="3836247"/>
            <a:ext cx="2651688" cy="369332"/>
          </a:xfrm>
          <a:prstGeom prst="rect">
            <a:avLst/>
          </a:prstGeom>
        </p:spPr>
        <p:txBody>
          <a:bodyPr wrap="none">
            <a:spAutoFit/>
          </a:bodyPr>
          <a:lstStyle/>
          <a:p>
            <a:r>
              <a:rPr lang="pt-BR" dirty="0" smtClean="0">
                <a:latin typeface="Berlin Sans FB Demi" panose="020E0802020502020306" pitchFamily="34" charset="0"/>
              </a:rPr>
              <a:t>Resolução CMN 4.963/21</a:t>
            </a:r>
            <a:endParaRPr lang="pt-BR" dirty="0"/>
          </a:p>
        </p:txBody>
      </p:sp>
      <p:pic>
        <p:nvPicPr>
          <p:cNvPr id="20" name="Imagem 19"/>
          <p:cNvPicPr>
            <a:picLocks noChangeAspect="1"/>
          </p:cNvPicPr>
          <p:nvPr/>
        </p:nvPicPr>
        <p:blipFill>
          <a:blip r:embed="rId11"/>
          <a:stretch>
            <a:fillRect/>
          </a:stretch>
        </p:blipFill>
        <p:spPr>
          <a:xfrm>
            <a:off x="1167625" y="4232311"/>
            <a:ext cx="2304256" cy="489172"/>
          </a:xfrm>
          <a:prstGeom prst="rect">
            <a:avLst/>
          </a:prstGeom>
        </p:spPr>
      </p:pic>
      <p:sp>
        <p:nvSpPr>
          <p:cNvPr id="21" name="Divisa 20"/>
          <p:cNvSpPr/>
          <p:nvPr/>
        </p:nvSpPr>
        <p:spPr>
          <a:xfrm>
            <a:off x="787330" y="4341290"/>
            <a:ext cx="432048" cy="288032"/>
          </a:xfrm>
          <a:prstGeom prst="chevron">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solidFill>
                <a:schemeClr val="tx1"/>
              </a:solidFill>
            </a:endParaRPr>
          </a:p>
        </p:txBody>
      </p:sp>
    </p:spTree>
    <p:extLst>
      <p:ext uri="{BB962C8B-B14F-4D97-AF65-F5344CB8AC3E}">
        <p14:creationId xmlns:p14="http://schemas.microsoft.com/office/powerpoint/2010/main" val="13758804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Conector reto 29"/>
          <p:cNvCxnSpPr/>
          <p:nvPr/>
        </p:nvCxnSpPr>
        <p:spPr>
          <a:xfrm>
            <a:off x="1251627" y="1234106"/>
            <a:ext cx="0" cy="386616"/>
          </a:xfrm>
          <a:prstGeom prst="line">
            <a:avLst/>
          </a:prstGeom>
          <a:ln>
            <a:solidFill>
              <a:srgbClr val="1E3559"/>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8" name="Picture 6" descr="15cm * 15cm arte design vinil nswe bússola carro adesivos decalques  preto/prata S6 3505|car stickers decals|silver car decalsvinyl car decal -  AliExpress"/>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00"/>
                    </a14:imgEffect>
                  </a14:imgLayer>
                </a14:imgProps>
              </a:ext>
              <a:ext uri="{28A0092B-C50C-407E-A947-70E740481C1C}">
                <a14:useLocalDpi xmlns:a14="http://schemas.microsoft.com/office/drawing/2010/main" val="0"/>
              </a:ext>
            </a:extLst>
          </a:blip>
          <a:srcRect/>
          <a:stretch>
            <a:fillRect/>
          </a:stretch>
        </p:blipFill>
        <p:spPr bwMode="auto">
          <a:xfrm>
            <a:off x="7740715" y="192253"/>
            <a:ext cx="1403285" cy="1403285"/>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tângulo 12"/>
          <p:cNvSpPr/>
          <p:nvPr/>
        </p:nvSpPr>
        <p:spPr>
          <a:xfrm>
            <a:off x="132954" y="7798"/>
            <a:ext cx="6677854" cy="307777"/>
          </a:xfrm>
          <a:prstGeom prst="rect">
            <a:avLst/>
          </a:prstGeom>
        </p:spPr>
        <p:txBody>
          <a:bodyPr wrap="none">
            <a:spAutoFit/>
          </a:bodyPr>
          <a:lstStyle/>
          <a:p>
            <a:r>
              <a:rPr lang="pt-BR" sz="1400" b="1" spc="-65" dirty="0" smtClean="0">
                <a:solidFill>
                  <a:srgbClr val="144A42"/>
                </a:solidFill>
                <a:latin typeface="Arial"/>
                <a:cs typeface="Arial"/>
              </a:rPr>
              <a:t>4 – </a:t>
            </a:r>
            <a:r>
              <a:rPr lang="pt-BR" sz="1400" b="1" u="sng" spc="-65" dirty="0" smtClean="0">
                <a:solidFill>
                  <a:srgbClr val="144A42"/>
                </a:solidFill>
                <a:latin typeface="Arial"/>
                <a:cs typeface="Arial"/>
              </a:rPr>
              <a:t>PONTOS DA </a:t>
            </a:r>
            <a:r>
              <a:rPr lang="pt-BR" sz="1400" b="1" u="sng" spc="-65" dirty="0">
                <a:solidFill>
                  <a:srgbClr val="144A42"/>
                </a:solidFill>
                <a:latin typeface="Arial"/>
                <a:cs typeface="Arial"/>
              </a:rPr>
              <a:t>RESOLUÇÃO – Alocação dos </a:t>
            </a:r>
            <a:r>
              <a:rPr lang="pt-BR" sz="1400" b="1" u="sng" spc="-65" dirty="0" smtClean="0">
                <a:solidFill>
                  <a:srgbClr val="144A42"/>
                </a:solidFill>
                <a:latin typeface="Arial"/>
                <a:cs typeface="Arial"/>
              </a:rPr>
              <a:t>Recursos e Política de Investimentos</a:t>
            </a:r>
            <a:endParaRPr lang="pt-BR" sz="1400" b="1" u="sng" spc="-65" dirty="0">
              <a:solidFill>
                <a:srgbClr val="144A42"/>
              </a:solidFill>
              <a:latin typeface="Arial"/>
              <a:cs typeface="Arial"/>
            </a:endParaRPr>
          </a:p>
        </p:txBody>
      </p:sp>
      <p:sp>
        <p:nvSpPr>
          <p:cNvPr id="24" name="CaixaDeTexto 23"/>
          <p:cNvSpPr txBox="1"/>
          <p:nvPr/>
        </p:nvSpPr>
        <p:spPr>
          <a:xfrm>
            <a:off x="429504" y="395965"/>
            <a:ext cx="8111516" cy="307777"/>
          </a:xfrm>
          <a:prstGeom prst="rect">
            <a:avLst/>
          </a:prstGeom>
          <a:noFill/>
        </p:spPr>
        <p:txBody>
          <a:bodyPr wrap="none" rtlCol="0">
            <a:spAutoFit/>
          </a:bodyPr>
          <a:lstStyle/>
          <a:p>
            <a:r>
              <a:rPr lang="pt-BR" sz="1400" i="1" dirty="0" smtClean="0">
                <a:latin typeface="Berlin Sans FB Demi" panose="020E0802020502020306" pitchFamily="34" charset="0"/>
              </a:rPr>
              <a:t>Política de Investimentos: definição dos parâmetros de rentabilidade perseguidos e riscos associados</a:t>
            </a:r>
            <a:endParaRPr lang="pt-BR" sz="1400" i="1" dirty="0">
              <a:latin typeface="Berlin Sans FB Demi" panose="020E0802020502020306" pitchFamily="34" charset="0"/>
            </a:endParaRPr>
          </a:p>
        </p:txBody>
      </p:sp>
      <p:sp>
        <p:nvSpPr>
          <p:cNvPr id="26" name="Retângulo de cantos arredondados 25"/>
          <p:cNvSpPr/>
          <p:nvPr/>
        </p:nvSpPr>
        <p:spPr>
          <a:xfrm>
            <a:off x="232106" y="1008555"/>
            <a:ext cx="2056539" cy="442706"/>
          </a:xfrm>
          <a:prstGeom prst="roundRect">
            <a:avLst/>
          </a:prstGeom>
          <a:gradFill>
            <a:gsLst>
              <a:gs pos="28000">
                <a:srgbClr val="111034"/>
              </a:gs>
              <a:gs pos="79000">
                <a:srgbClr val="000836"/>
              </a:gs>
            </a:gsLst>
          </a:gradFill>
          <a:effectLst>
            <a:outerShdw blurRad="50800" dist="38100" dir="18900000" algn="bl" rotWithShape="0">
              <a:prstClr val="black">
                <a:alpha val="40000"/>
              </a:prstClr>
            </a:outerShdw>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pt-BR" sz="2000">
              <a:solidFill>
                <a:schemeClr val="bg1">
                  <a:lumMod val="50000"/>
                </a:schemeClr>
              </a:solidFill>
            </a:endParaRPr>
          </a:p>
        </p:txBody>
      </p:sp>
      <p:sp>
        <p:nvSpPr>
          <p:cNvPr id="27" name="Retângulo 26"/>
          <p:cNvSpPr/>
          <p:nvPr/>
        </p:nvSpPr>
        <p:spPr>
          <a:xfrm>
            <a:off x="675563" y="1061373"/>
            <a:ext cx="11449272" cy="304571"/>
          </a:xfrm>
          <a:prstGeom prst="rect">
            <a:avLst/>
          </a:prstGeom>
        </p:spPr>
        <p:txBody>
          <a:bodyPr wrap="square">
            <a:spAutoFit/>
          </a:bodyPr>
          <a:lstStyle/>
          <a:p>
            <a:pPr algn="just">
              <a:lnSpc>
                <a:spcPct val="107000"/>
              </a:lnSpc>
              <a:spcAft>
                <a:spcPts val="800"/>
              </a:spcAft>
            </a:pPr>
            <a:r>
              <a:rPr lang="pt-BR" sz="1400" dirty="0" smtClean="0">
                <a:solidFill>
                  <a:schemeClr val="bg1"/>
                </a:solidFill>
                <a:latin typeface="Berlin Sans FB Demi" panose="020E0802020502020306" pitchFamily="34" charset="0"/>
              </a:rPr>
              <a:t>Riscos Financeiros</a:t>
            </a:r>
            <a:endParaRPr lang="pt-BR" sz="1400" dirty="0">
              <a:solidFill>
                <a:schemeClr val="bg1"/>
              </a:solidFill>
              <a:latin typeface="Berlin Sans FB Demi" panose="020E0802020502020306" pitchFamily="34" charset="0"/>
            </a:endParaRPr>
          </a:p>
        </p:txBody>
      </p:sp>
      <p:pic>
        <p:nvPicPr>
          <p:cNvPr id="28" name="Picture 4" descr="Ateno.png — Universidade Tecnológica Federal do Paraná UTF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0873" y="1021255"/>
            <a:ext cx="393127" cy="403283"/>
          </a:xfrm>
          <a:prstGeom prst="rect">
            <a:avLst/>
          </a:prstGeom>
          <a:noFill/>
          <a:extLst>
            <a:ext uri="{909E8E84-426E-40DD-AFC4-6F175D3DCCD1}">
              <a14:hiddenFill xmlns:a14="http://schemas.microsoft.com/office/drawing/2010/main">
                <a:solidFill>
                  <a:srgbClr val="FFFFFF"/>
                </a:solidFill>
              </a14:hiddenFill>
            </a:ext>
          </a:extLst>
        </p:spPr>
      </p:pic>
      <p:sp>
        <p:nvSpPr>
          <p:cNvPr id="29" name="CaixaDeTexto 28"/>
          <p:cNvSpPr txBox="1"/>
          <p:nvPr/>
        </p:nvSpPr>
        <p:spPr>
          <a:xfrm>
            <a:off x="2269709" y="995374"/>
            <a:ext cx="6657582" cy="600164"/>
          </a:xfrm>
          <a:prstGeom prst="rect">
            <a:avLst/>
          </a:prstGeom>
          <a:noFill/>
        </p:spPr>
        <p:txBody>
          <a:bodyPr wrap="square" rtlCol="0">
            <a:spAutoFit/>
          </a:bodyPr>
          <a:lstStyle/>
          <a:p>
            <a:pPr algn="just"/>
            <a:r>
              <a:rPr lang="pt-BR" sz="1100" i="1" dirty="0" smtClean="0"/>
              <a:t>“Os riscos financeiros são os atrelados às </a:t>
            </a:r>
            <a:r>
              <a:rPr lang="pt-BR" sz="1100" i="1" u="sng" dirty="0" smtClean="0"/>
              <a:t>possíveis perdas nos mercados financeiros</a:t>
            </a:r>
            <a:r>
              <a:rPr lang="pt-BR" sz="1100" i="1" dirty="0" smtClean="0"/>
              <a:t>. São os riscos </a:t>
            </a:r>
            <a:r>
              <a:rPr lang="pt-BR" sz="1100" i="1" u="sng" dirty="0" smtClean="0"/>
              <a:t>decorrentes das flutuações de diversas variáveis financeiras que podem modificar o desempenho dos investimentos </a:t>
            </a:r>
            <a:r>
              <a:rPr lang="pt-BR" sz="1100" i="1" dirty="0" smtClean="0"/>
              <a:t>feitos, </a:t>
            </a:r>
            <a:r>
              <a:rPr lang="pt-BR" sz="1100" i="1" u="sng" dirty="0" smtClean="0"/>
              <a:t>afetando principalmente o </a:t>
            </a:r>
            <a:r>
              <a:rPr lang="pt-BR" sz="1100" b="1" i="1" u="sng" dirty="0" smtClean="0"/>
              <a:t>fluxo de caixa dos investimentos</a:t>
            </a:r>
            <a:r>
              <a:rPr lang="pt-BR" sz="1100" i="1" dirty="0" smtClean="0"/>
              <a:t>”. (LIMA, 2018, p. 7)*.</a:t>
            </a:r>
            <a:endParaRPr lang="pt-BR" sz="1100" i="1" dirty="0"/>
          </a:p>
        </p:txBody>
      </p:sp>
      <p:cxnSp>
        <p:nvCxnSpPr>
          <p:cNvPr id="31" name="Conector reto 30"/>
          <p:cNvCxnSpPr/>
          <p:nvPr/>
        </p:nvCxnSpPr>
        <p:spPr>
          <a:xfrm>
            <a:off x="1251627" y="1620722"/>
            <a:ext cx="4464496" cy="0"/>
          </a:xfrm>
          <a:prstGeom prst="line">
            <a:avLst/>
          </a:prstGeom>
          <a:ln>
            <a:solidFill>
              <a:srgbClr val="1E3559"/>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2" name="Conector reto 31"/>
          <p:cNvCxnSpPr/>
          <p:nvPr/>
        </p:nvCxnSpPr>
        <p:spPr>
          <a:xfrm>
            <a:off x="5716123" y="1620722"/>
            <a:ext cx="0" cy="244095"/>
          </a:xfrm>
          <a:prstGeom prst="line">
            <a:avLst/>
          </a:prstGeom>
          <a:ln>
            <a:solidFill>
              <a:srgbClr val="1E3559"/>
            </a:solidFill>
          </a:ln>
        </p:spPr>
        <p:style>
          <a:lnRef idx="1">
            <a:schemeClr val="accent1"/>
          </a:lnRef>
          <a:fillRef idx="0">
            <a:schemeClr val="accent1"/>
          </a:fillRef>
          <a:effectRef idx="0">
            <a:schemeClr val="accent1"/>
          </a:effectRef>
          <a:fontRef idx="minor">
            <a:schemeClr val="tx1"/>
          </a:fontRef>
        </p:style>
      </p:cxnSp>
      <p:cxnSp>
        <p:nvCxnSpPr>
          <p:cNvPr id="33" name="Conector reto 32"/>
          <p:cNvCxnSpPr/>
          <p:nvPr/>
        </p:nvCxnSpPr>
        <p:spPr>
          <a:xfrm>
            <a:off x="675563" y="1864817"/>
            <a:ext cx="7622093" cy="7628"/>
          </a:xfrm>
          <a:prstGeom prst="line">
            <a:avLst/>
          </a:prstGeom>
          <a:ln>
            <a:solidFill>
              <a:srgbClr val="1E3559"/>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4" name="Conector reto 33"/>
          <p:cNvCxnSpPr/>
          <p:nvPr/>
        </p:nvCxnSpPr>
        <p:spPr>
          <a:xfrm>
            <a:off x="684195" y="1858467"/>
            <a:ext cx="0" cy="432048"/>
          </a:xfrm>
          <a:prstGeom prst="line">
            <a:avLst/>
          </a:prstGeom>
          <a:ln>
            <a:solidFill>
              <a:srgbClr val="1E3559"/>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Conector reto 34"/>
          <p:cNvCxnSpPr/>
          <p:nvPr/>
        </p:nvCxnSpPr>
        <p:spPr>
          <a:xfrm>
            <a:off x="2710837" y="1872445"/>
            <a:ext cx="0" cy="432048"/>
          </a:xfrm>
          <a:prstGeom prst="line">
            <a:avLst/>
          </a:prstGeom>
          <a:ln>
            <a:solidFill>
              <a:srgbClr val="1E3559"/>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6" name="Conector reto 35"/>
          <p:cNvCxnSpPr/>
          <p:nvPr/>
        </p:nvCxnSpPr>
        <p:spPr>
          <a:xfrm>
            <a:off x="4621388" y="1864817"/>
            <a:ext cx="0" cy="432048"/>
          </a:xfrm>
          <a:prstGeom prst="line">
            <a:avLst/>
          </a:prstGeom>
          <a:ln>
            <a:solidFill>
              <a:srgbClr val="1E3559"/>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7" name="Conector reto 36"/>
          <p:cNvCxnSpPr/>
          <p:nvPr/>
        </p:nvCxnSpPr>
        <p:spPr>
          <a:xfrm>
            <a:off x="6376348" y="1864663"/>
            <a:ext cx="0" cy="432048"/>
          </a:xfrm>
          <a:prstGeom prst="line">
            <a:avLst/>
          </a:prstGeom>
          <a:ln>
            <a:solidFill>
              <a:srgbClr val="1E3559"/>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 name="Conector reto 37"/>
          <p:cNvCxnSpPr/>
          <p:nvPr/>
        </p:nvCxnSpPr>
        <p:spPr>
          <a:xfrm>
            <a:off x="8297656" y="1864817"/>
            <a:ext cx="0" cy="432048"/>
          </a:xfrm>
          <a:prstGeom prst="line">
            <a:avLst/>
          </a:prstGeom>
          <a:ln>
            <a:solidFill>
              <a:srgbClr val="1E3559"/>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9" name="Retângulo 38"/>
          <p:cNvSpPr/>
          <p:nvPr/>
        </p:nvSpPr>
        <p:spPr>
          <a:xfrm>
            <a:off x="139102" y="2245258"/>
            <a:ext cx="1356638" cy="323645"/>
          </a:xfrm>
          <a:prstGeom prst="rect">
            <a:avLst/>
          </a:prstGeom>
          <a:solidFill>
            <a:srgbClr val="1E3559"/>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smtClean="0">
                <a:effectLst>
                  <a:outerShdw blurRad="38100" dist="38100" dir="2700000" algn="tl">
                    <a:srgbClr val="000000">
                      <a:alpha val="43137"/>
                    </a:srgbClr>
                  </a:outerShdw>
                </a:effectLst>
              </a:rPr>
              <a:t>RISCO DE MERCADO</a:t>
            </a:r>
            <a:endParaRPr lang="pt-BR" sz="1100" dirty="0">
              <a:effectLst>
                <a:outerShdw blurRad="38100" dist="38100" dir="2700000" algn="tl">
                  <a:srgbClr val="000000">
                    <a:alpha val="43137"/>
                  </a:srgbClr>
                </a:outerShdw>
              </a:effectLst>
            </a:endParaRPr>
          </a:p>
        </p:txBody>
      </p:sp>
      <p:sp>
        <p:nvSpPr>
          <p:cNvPr id="40" name="Retângulo 39"/>
          <p:cNvSpPr/>
          <p:nvPr/>
        </p:nvSpPr>
        <p:spPr>
          <a:xfrm>
            <a:off x="1895085" y="2214643"/>
            <a:ext cx="1429524" cy="324108"/>
          </a:xfrm>
          <a:prstGeom prst="rect">
            <a:avLst/>
          </a:prstGeom>
          <a:solidFill>
            <a:srgbClr val="1E3559"/>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smtClean="0">
                <a:effectLst>
                  <a:outerShdw blurRad="38100" dist="38100" dir="2700000" algn="tl">
                    <a:srgbClr val="000000">
                      <a:alpha val="43137"/>
                    </a:srgbClr>
                  </a:outerShdw>
                </a:effectLst>
              </a:rPr>
              <a:t>RISCO DE CRÉDITO</a:t>
            </a:r>
            <a:endParaRPr lang="pt-BR" sz="1100" dirty="0">
              <a:effectLst>
                <a:outerShdw blurRad="38100" dist="38100" dir="2700000" algn="tl">
                  <a:srgbClr val="000000">
                    <a:alpha val="43137"/>
                  </a:srgbClr>
                </a:outerShdw>
              </a:effectLst>
            </a:endParaRPr>
          </a:p>
        </p:txBody>
      </p:sp>
      <p:sp>
        <p:nvSpPr>
          <p:cNvPr id="41" name="Retângulo 40"/>
          <p:cNvSpPr/>
          <p:nvPr/>
        </p:nvSpPr>
        <p:spPr>
          <a:xfrm>
            <a:off x="3797488" y="2214642"/>
            <a:ext cx="1421623" cy="341809"/>
          </a:xfrm>
          <a:prstGeom prst="rect">
            <a:avLst/>
          </a:prstGeom>
          <a:solidFill>
            <a:srgbClr val="1E3559"/>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smtClean="0">
                <a:effectLst>
                  <a:outerShdw blurRad="38100" dist="38100" dir="2700000" algn="tl">
                    <a:srgbClr val="000000">
                      <a:alpha val="43137"/>
                    </a:srgbClr>
                  </a:outerShdw>
                </a:effectLst>
              </a:rPr>
              <a:t>RISCO DE LIQUIDEZ</a:t>
            </a:r>
            <a:endParaRPr lang="pt-BR" sz="1100" dirty="0">
              <a:effectLst>
                <a:outerShdw blurRad="38100" dist="38100" dir="2700000" algn="tl">
                  <a:srgbClr val="000000">
                    <a:alpha val="43137"/>
                  </a:srgbClr>
                </a:outerShdw>
              </a:effectLst>
            </a:endParaRPr>
          </a:p>
        </p:txBody>
      </p:sp>
      <p:sp>
        <p:nvSpPr>
          <p:cNvPr id="42" name="Retângulo 41"/>
          <p:cNvSpPr/>
          <p:nvPr/>
        </p:nvSpPr>
        <p:spPr>
          <a:xfrm>
            <a:off x="5620866" y="2214642"/>
            <a:ext cx="1429523" cy="354261"/>
          </a:xfrm>
          <a:prstGeom prst="rect">
            <a:avLst/>
          </a:prstGeom>
          <a:solidFill>
            <a:srgbClr val="1E3559"/>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smtClean="0">
                <a:effectLst>
                  <a:outerShdw blurRad="38100" dist="38100" dir="2700000" algn="tl">
                    <a:srgbClr val="000000">
                      <a:alpha val="43137"/>
                    </a:srgbClr>
                  </a:outerShdw>
                </a:effectLst>
              </a:rPr>
              <a:t>RISCO OPERACIONAL</a:t>
            </a:r>
            <a:endParaRPr lang="pt-BR" sz="1100" dirty="0">
              <a:effectLst>
                <a:outerShdw blurRad="38100" dist="38100" dir="2700000" algn="tl">
                  <a:srgbClr val="000000">
                    <a:alpha val="43137"/>
                  </a:srgbClr>
                </a:outerShdw>
              </a:effectLst>
            </a:endParaRPr>
          </a:p>
        </p:txBody>
      </p:sp>
      <p:sp>
        <p:nvSpPr>
          <p:cNvPr id="43" name="Retângulo 42"/>
          <p:cNvSpPr/>
          <p:nvPr/>
        </p:nvSpPr>
        <p:spPr>
          <a:xfrm>
            <a:off x="7505568" y="2214642"/>
            <a:ext cx="1421723" cy="354261"/>
          </a:xfrm>
          <a:prstGeom prst="rect">
            <a:avLst/>
          </a:prstGeom>
          <a:solidFill>
            <a:srgbClr val="1E3559"/>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smtClean="0">
                <a:effectLst>
                  <a:outerShdw blurRad="38100" dist="38100" dir="2700000" algn="tl">
                    <a:srgbClr val="000000">
                      <a:alpha val="43137"/>
                    </a:srgbClr>
                  </a:outerShdw>
                </a:effectLst>
              </a:rPr>
              <a:t>RISCO LEGAL</a:t>
            </a:r>
            <a:endParaRPr lang="pt-BR" sz="1100" dirty="0">
              <a:effectLst>
                <a:outerShdw blurRad="38100" dist="38100" dir="2700000" algn="tl">
                  <a:srgbClr val="000000">
                    <a:alpha val="43137"/>
                  </a:srgbClr>
                </a:outerShdw>
              </a:effectLst>
            </a:endParaRPr>
          </a:p>
        </p:txBody>
      </p:sp>
      <p:sp>
        <p:nvSpPr>
          <p:cNvPr id="44" name="CaixaDeTexto 43"/>
          <p:cNvSpPr txBox="1"/>
          <p:nvPr/>
        </p:nvSpPr>
        <p:spPr>
          <a:xfrm>
            <a:off x="67094" y="2607717"/>
            <a:ext cx="2088232" cy="1708160"/>
          </a:xfrm>
          <a:prstGeom prst="rect">
            <a:avLst/>
          </a:prstGeom>
          <a:noFill/>
        </p:spPr>
        <p:txBody>
          <a:bodyPr wrap="square" rtlCol="0">
            <a:spAutoFit/>
          </a:bodyPr>
          <a:lstStyle/>
          <a:p>
            <a:pPr marL="342900" indent="-342900">
              <a:lnSpc>
                <a:spcPct val="150000"/>
              </a:lnSpc>
              <a:buFont typeface="Wingdings" panose="05000000000000000000" pitchFamily="2" charset="2"/>
              <a:buChar char="q"/>
            </a:pPr>
            <a:r>
              <a:rPr lang="pt-BR" sz="1000" dirty="0" smtClean="0"/>
              <a:t>Risco de taxa de juros;</a:t>
            </a:r>
          </a:p>
          <a:p>
            <a:pPr marL="342900" indent="-342900">
              <a:lnSpc>
                <a:spcPct val="150000"/>
              </a:lnSpc>
              <a:buFont typeface="Wingdings" panose="05000000000000000000" pitchFamily="2" charset="2"/>
              <a:buChar char="q"/>
            </a:pPr>
            <a:r>
              <a:rPr lang="pt-BR" sz="1000" dirty="0" smtClean="0"/>
              <a:t>Risco da taxa de câmbio;</a:t>
            </a:r>
          </a:p>
          <a:p>
            <a:pPr marL="342900" indent="-342900">
              <a:lnSpc>
                <a:spcPct val="150000"/>
              </a:lnSpc>
              <a:buFont typeface="Wingdings" panose="05000000000000000000" pitchFamily="2" charset="2"/>
              <a:buChar char="q"/>
            </a:pPr>
            <a:r>
              <a:rPr lang="pt-BR" sz="1000" dirty="0" smtClean="0"/>
              <a:t>Risco de </a:t>
            </a:r>
            <a:r>
              <a:rPr lang="pt-BR" sz="1000" i="1" dirty="0" smtClean="0"/>
              <a:t>commodities;</a:t>
            </a:r>
          </a:p>
          <a:p>
            <a:pPr marL="342900" indent="-342900">
              <a:lnSpc>
                <a:spcPct val="150000"/>
              </a:lnSpc>
              <a:buFont typeface="Wingdings" panose="05000000000000000000" pitchFamily="2" charset="2"/>
              <a:buChar char="q"/>
            </a:pPr>
            <a:r>
              <a:rPr lang="pt-BR" sz="1000" dirty="0" smtClean="0"/>
              <a:t>Risco de ações;</a:t>
            </a:r>
          </a:p>
          <a:p>
            <a:pPr marL="342900" indent="-342900">
              <a:lnSpc>
                <a:spcPct val="150000"/>
              </a:lnSpc>
              <a:buFont typeface="Wingdings" panose="05000000000000000000" pitchFamily="2" charset="2"/>
              <a:buChar char="q"/>
            </a:pPr>
            <a:r>
              <a:rPr lang="pt-BR" sz="1000" dirty="0" smtClean="0"/>
              <a:t>Risco de derivativos;</a:t>
            </a:r>
          </a:p>
          <a:p>
            <a:pPr marL="342900" indent="-342900">
              <a:lnSpc>
                <a:spcPct val="150000"/>
              </a:lnSpc>
              <a:buFont typeface="Wingdings" panose="05000000000000000000" pitchFamily="2" charset="2"/>
              <a:buChar char="q"/>
            </a:pPr>
            <a:r>
              <a:rPr lang="pt-BR" sz="1000" dirty="0" smtClean="0"/>
              <a:t>Risco de concentração de investimentos.</a:t>
            </a:r>
            <a:endParaRPr lang="pt-BR" sz="1000" dirty="0"/>
          </a:p>
        </p:txBody>
      </p:sp>
      <p:sp>
        <p:nvSpPr>
          <p:cNvPr id="45" name="CaixaDeTexto 44"/>
          <p:cNvSpPr txBox="1"/>
          <p:nvPr/>
        </p:nvSpPr>
        <p:spPr>
          <a:xfrm>
            <a:off x="1926638" y="2648120"/>
            <a:ext cx="1760015" cy="1015663"/>
          </a:xfrm>
          <a:prstGeom prst="rect">
            <a:avLst/>
          </a:prstGeom>
          <a:noFill/>
        </p:spPr>
        <p:txBody>
          <a:bodyPr wrap="square" rtlCol="0">
            <a:spAutoFit/>
          </a:bodyPr>
          <a:lstStyle/>
          <a:p>
            <a:pPr marL="342900" indent="-342900">
              <a:lnSpc>
                <a:spcPct val="150000"/>
              </a:lnSpc>
              <a:buFont typeface="Wingdings" panose="05000000000000000000" pitchFamily="2" charset="2"/>
              <a:buChar char="q"/>
            </a:pPr>
            <a:r>
              <a:rPr lang="pt-BR" sz="1000" dirty="0" smtClean="0"/>
              <a:t>Risco de inadimplência;</a:t>
            </a:r>
          </a:p>
          <a:p>
            <a:pPr marL="342900" indent="-342900">
              <a:lnSpc>
                <a:spcPct val="150000"/>
              </a:lnSpc>
              <a:buFont typeface="Wingdings" panose="05000000000000000000" pitchFamily="2" charset="2"/>
              <a:buChar char="q"/>
            </a:pPr>
            <a:r>
              <a:rPr lang="pt-BR" sz="1000" dirty="0" smtClean="0"/>
              <a:t>Risco de degradação de crédito;</a:t>
            </a:r>
          </a:p>
          <a:p>
            <a:pPr marL="342900" indent="-342900">
              <a:lnSpc>
                <a:spcPct val="150000"/>
              </a:lnSpc>
              <a:buFont typeface="Wingdings" panose="05000000000000000000" pitchFamily="2" charset="2"/>
              <a:buChar char="q"/>
            </a:pPr>
            <a:r>
              <a:rPr lang="pt-BR" sz="1000" dirty="0" smtClean="0"/>
              <a:t>Risco soberano.</a:t>
            </a:r>
            <a:endParaRPr lang="pt-BR" sz="1000" dirty="0"/>
          </a:p>
        </p:txBody>
      </p:sp>
      <p:sp>
        <p:nvSpPr>
          <p:cNvPr id="46" name="CaixaDeTexto 45"/>
          <p:cNvSpPr txBox="1"/>
          <p:nvPr/>
        </p:nvSpPr>
        <p:spPr>
          <a:xfrm>
            <a:off x="3797488" y="2648120"/>
            <a:ext cx="1760015" cy="784830"/>
          </a:xfrm>
          <a:prstGeom prst="rect">
            <a:avLst/>
          </a:prstGeom>
          <a:noFill/>
        </p:spPr>
        <p:txBody>
          <a:bodyPr wrap="square" rtlCol="0">
            <a:spAutoFit/>
          </a:bodyPr>
          <a:lstStyle/>
          <a:p>
            <a:pPr marL="342900" indent="-342900">
              <a:lnSpc>
                <a:spcPct val="150000"/>
              </a:lnSpc>
              <a:buFont typeface="Wingdings" panose="05000000000000000000" pitchFamily="2" charset="2"/>
              <a:buChar char="q"/>
            </a:pPr>
            <a:r>
              <a:rPr lang="pt-BR" sz="1000" dirty="0" smtClean="0"/>
              <a:t>Risco de liquidez de ativos;</a:t>
            </a:r>
          </a:p>
          <a:p>
            <a:pPr marL="342900" indent="-342900">
              <a:lnSpc>
                <a:spcPct val="150000"/>
              </a:lnSpc>
              <a:buFont typeface="Wingdings" panose="05000000000000000000" pitchFamily="2" charset="2"/>
              <a:buChar char="q"/>
            </a:pPr>
            <a:r>
              <a:rPr lang="pt-BR" sz="1000" dirty="0" smtClean="0"/>
              <a:t>Risco de fluxo de caixa.</a:t>
            </a:r>
          </a:p>
        </p:txBody>
      </p:sp>
      <p:sp>
        <p:nvSpPr>
          <p:cNvPr id="47" name="CaixaDeTexto 46"/>
          <p:cNvSpPr txBox="1"/>
          <p:nvPr/>
        </p:nvSpPr>
        <p:spPr>
          <a:xfrm>
            <a:off x="5589066" y="2654255"/>
            <a:ext cx="1759993" cy="1569660"/>
          </a:xfrm>
          <a:prstGeom prst="rect">
            <a:avLst/>
          </a:prstGeom>
          <a:noFill/>
        </p:spPr>
        <p:txBody>
          <a:bodyPr wrap="square" rtlCol="0">
            <a:spAutoFit/>
          </a:bodyPr>
          <a:lstStyle/>
          <a:p>
            <a:pPr marL="342900" indent="-342900">
              <a:lnSpc>
                <a:spcPct val="150000"/>
              </a:lnSpc>
              <a:buFont typeface="Wingdings" panose="05000000000000000000" pitchFamily="2" charset="2"/>
              <a:buChar char="q"/>
            </a:pPr>
            <a:r>
              <a:rPr lang="pt-BR" sz="800" dirty="0" smtClean="0"/>
              <a:t>Risco de fraude;</a:t>
            </a:r>
          </a:p>
          <a:p>
            <a:pPr marL="342900" indent="-342900">
              <a:lnSpc>
                <a:spcPct val="150000"/>
              </a:lnSpc>
              <a:buFont typeface="Wingdings" panose="05000000000000000000" pitchFamily="2" charset="2"/>
              <a:buChar char="q"/>
            </a:pPr>
            <a:r>
              <a:rPr lang="pt-BR" sz="800" dirty="0" smtClean="0"/>
              <a:t>Risco de equipamentos;</a:t>
            </a:r>
          </a:p>
          <a:p>
            <a:pPr marL="342900" indent="-342900">
              <a:lnSpc>
                <a:spcPct val="150000"/>
              </a:lnSpc>
              <a:buFont typeface="Wingdings" panose="05000000000000000000" pitchFamily="2" charset="2"/>
              <a:buChar char="q"/>
            </a:pPr>
            <a:r>
              <a:rPr lang="pt-BR" sz="800" dirty="0" smtClean="0"/>
              <a:t>Risco de qualificação;</a:t>
            </a:r>
          </a:p>
          <a:p>
            <a:pPr marL="342900" indent="-342900">
              <a:lnSpc>
                <a:spcPct val="150000"/>
              </a:lnSpc>
              <a:buFont typeface="Wingdings" panose="05000000000000000000" pitchFamily="2" charset="2"/>
              <a:buChar char="q"/>
            </a:pPr>
            <a:r>
              <a:rPr lang="pt-BR" sz="800" dirty="0" smtClean="0"/>
              <a:t>Risco de erro não intencional;</a:t>
            </a:r>
          </a:p>
          <a:p>
            <a:pPr marL="342900" indent="-342900">
              <a:lnSpc>
                <a:spcPct val="150000"/>
              </a:lnSpc>
              <a:buFont typeface="Wingdings" panose="05000000000000000000" pitchFamily="2" charset="2"/>
              <a:buChar char="q"/>
            </a:pPr>
            <a:r>
              <a:rPr lang="pt-BR" sz="800" dirty="0" smtClean="0"/>
              <a:t>Risco de modelagem;</a:t>
            </a:r>
          </a:p>
          <a:p>
            <a:pPr marL="342900" indent="-342900">
              <a:lnSpc>
                <a:spcPct val="150000"/>
              </a:lnSpc>
              <a:buFont typeface="Wingdings" panose="05000000000000000000" pitchFamily="2" charset="2"/>
              <a:buChar char="q"/>
            </a:pPr>
            <a:r>
              <a:rPr lang="pt-BR" sz="800" dirty="0" smtClean="0"/>
              <a:t>Risco de imagem;</a:t>
            </a:r>
          </a:p>
          <a:p>
            <a:pPr marL="342900" indent="-342900">
              <a:lnSpc>
                <a:spcPct val="150000"/>
              </a:lnSpc>
              <a:buFont typeface="Wingdings" panose="05000000000000000000" pitchFamily="2" charset="2"/>
              <a:buChar char="q"/>
            </a:pPr>
            <a:r>
              <a:rPr lang="pt-BR" sz="800" dirty="0" smtClean="0"/>
              <a:t>Risco de obsolescência;</a:t>
            </a:r>
          </a:p>
          <a:p>
            <a:pPr marL="342900" indent="-342900">
              <a:lnSpc>
                <a:spcPct val="150000"/>
              </a:lnSpc>
              <a:buFont typeface="Wingdings" panose="05000000000000000000" pitchFamily="2" charset="2"/>
              <a:buChar char="q"/>
            </a:pPr>
            <a:r>
              <a:rPr lang="pt-BR" sz="800" dirty="0" smtClean="0"/>
              <a:t>Risco de catástrofes.</a:t>
            </a:r>
          </a:p>
        </p:txBody>
      </p:sp>
      <p:sp>
        <p:nvSpPr>
          <p:cNvPr id="48" name="CaixaDeTexto 47"/>
          <p:cNvSpPr txBox="1"/>
          <p:nvPr/>
        </p:nvSpPr>
        <p:spPr>
          <a:xfrm>
            <a:off x="7492992" y="2690876"/>
            <a:ext cx="1760015" cy="784830"/>
          </a:xfrm>
          <a:prstGeom prst="rect">
            <a:avLst/>
          </a:prstGeom>
          <a:noFill/>
        </p:spPr>
        <p:txBody>
          <a:bodyPr wrap="square" rtlCol="0">
            <a:spAutoFit/>
          </a:bodyPr>
          <a:lstStyle/>
          <a:p>
            <a:pPr marL="342900" indent="-342900">
              <a:lnSpc>
                <a:spcPct val="150000"/>
              </a:lnSpc>
              <a:buFont typeface="Wingdings" panose="05000000000000000000" pitchFamily="2" charset="2"/>
              <a:buChar char="q"/>
            </a:pPr>
            <a:r>
              <a:rPr lang="pt-BR" sz="1000" dirty="0" smtClean="0"/>
              <a:t>Risco de legislação;</a:t>
            </a:r>
          </a:p>
          <a:p>
            <a:pPr marL="342900" indent="-342900">
              <a:lnSpc>
                <a:spcPct val="150000"/>
              </a:lnSpc>
              <a:buFont typeface="Wingdings" panose="05000000000000000000" pitchFamily="2" charset="2"/>
              <a:buChar char="q"/>
            </a:pPr>
            <a:r>
              <a:rPr lang="pt-BR" sz="1000" dirty="0" smtClean="0"/>
              <a:t>Risco tributário;</a:t>
            </a:r>
          </a:p>
          <a:p>
            <a:pPr marL="342900" indent="-342900">
              <a:lnSpc>
                <a:spcPct val="150000"/>
              </a:lnSpc>
              <a:buFont typeface="Wingdings" panose="05000000000000000000" pitchFamily="2" charset="2"/>
              <a:buChar char="q"/>
            </a:pPr>
            <a:r>
              <a:rPr lang="pt-BR" sz="1000" dirty="0" smtClean="0"/>
              <a:t>Risco de contrato.</a:t>
            </a:r>
          </a:p>
        </p:txBody>
      </p:sp>
      <p:sp>
        <p:nvSpPr>
          <p:cNvPr id="55" name="CaixaDeTexto 54"/>
          <p:cNvSpPr txBox="1"/>
          <p:nvPr/>
        </p:nvSpPr>
        <p:spPr>
          <a:xfrm>
            <a:off x="478118" y="4934253"/>
            <a:ext cx="8050926" cy="200055"/>
          </a:xfrm>
          <a:prstGeom prst="rect">
            <a:avLst/>
          </a:prstGeom>
          <a:noFill/>
        </p:spPr>
        <p:txBody>
          <a:bodyPr wrap="square" rtlCol="0">
            <a:spAutoFit/>
          </a:bodyPr>
          <a:lstStyle/>
          <a:p>
            <a:pPr algn="just"/>
            <a:r>
              <a:rPr lang="pt-BR" sz="700" i="1" dirty="0" smtClean="0"/>
              <a:t>* LIMA, F.G. </a:t>
            </a:r>
            <a:r>
              <a:rPr lang="pt-BR" sz="700" b="1" i="1" dirty="0" smtClean="0"/>
              <a:t>Análise de riscos. </a:t>
            </a:r>
            <a:r>
              <a:rPr lang="pt-BR" sz="700" i="1" dirty="0" smtClean="0"/>
              <a:t>São Paulo: Atlas, 2018.</a:t>
            </a:r>
            <a:endParaRPr lang="pt-BR" sz="700" i="1" dirty="0"/>
          </a:p>
        </p:txBody>
      </p:sp>
      <p:sp>
        <p:nvSpPr>
          <p:cNvPr id="56" name="Retângulo 55"/>
          <p:cNvSpPr/>
          <p:nvPr/>
        </p:nvSpPr>
        <p:spPr>
          <a:xfrm>
            <a:off x="655516" y="4430783"/>
            <a:ext cx="4306969" cy="400110"/>
          </a:xfrm>
          <a:prstGeom prst="rect">
            <a:avLst/>
          </a:prstGeom>
        </p:spPr>
        <p:txBody>
          <a:bodyPr wrap="square">
            <a:spAutoFit/>
          </a:bodyPr>
          <a:lstStyle/>
          <a:p>
            <a:pPr algn="just"/>
            <a:r>
              <a:rPr lang="pt-BR" sz="1000" b="1" i="1" dirty="0" smtClean="0"/>
              <a:t>Os riscos </a:t>
            </a:r>
            <a:r>
              <a:rPr lang="pt-BR" sz="1000" b="1" i="1" dirty="0"/>
              <a:t>com maior impacto e probabilidade de ocorrência, para o </a:t>
            </a:r>
            <a:r>
              <a:rPr lang="pt-BR" sz="1000" b="1" i="1" dirty="0" smtClean="0"/>
              <a:t>RPPS devem </a:t>
            </a:r>
            <a:r>
              <a:rPr lang="pt-BR" sz="1000" b="1" i="1" dirty="0"/>
              <a:t>ser o principal foco de </a:t>
            </a:r>
            <a:r>
              <a:rPr lang="pt-BR" sz="1000" b="1" i="1" dirty="0" smtClean="0"/>
              <a:t>análise!</a:t>
            </a:r>
            <a:endParaRPr lang="pt-BR" sz="1000" b="1" i="1" dirty="0"/>
          </a:p>
        </p:txBody>
      </p:sp>
      <p:pic>
        <p:nvPicPr>
          <p:cNvPr id="58" name="Picture 4" descr="Ponto de exclamação - ícones de sinais gráti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0720" y="4401598"/>
            <a:ext cx="354796" cy="354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0036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m 29"/>
          <p:cNvPicPr>
            <a:picLocks noChangeAspect="1"/>
          </p:cNvPicPr>
          <p:nvPr/>
        </p:nvPicPr>
        <p:blipFill>
          <a:blip r:embed="rId2"/>
          <a:stretch>
            <a:fillRect/>
          </a:stretch>
        </p:blipFill>
        <p:spPr>
          <a:xfrm rot="20498118">
            <a:off x="480228" y="1667289"/>
            <a:ext cx="3240502" cy="15935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tângulo 12"/>
          <p:cNvSpPr/>
          <p:nvPr/>
        </p:nvSpPr>
        <p:spPr>
          <a:xfrm>
            <a:off x="132954" y="7798"/>
            <a:ext cx="6677854" cy="307777"/>
          </a:xfrm>
          <a:prstGeom prst="rect">
            <a:avLst/>
          </a:prstGeom>
        </p:spPr>
        <p:txBody>
          <a:bodyPr wrap="none">
            <a:spAutoFit/>
          </a:bodyPr>
          <a:lstStyle/>
          <a:p>
            <a:r>
              <a:rPr lang="pt-BR" sz="1400" b="1" spc="-65" dirty="0" smtClean="0">
                <a:solidFill>
                  <a:srgbClr val="144A42"/>
                </a:solidFill>
                <a:latin typeface="Arial"/>
                <a:cs typeface="Arial"/>
              </a:rPr>
              <a:t>4 – </a:t>
            </a:r>
            <a:r>
              <a:rPr lang="pt-BR" sz="1400" b="1" u="sng" spc="-65" dirty="0" smtClean="0">
                <a:solidFill>
                  <a:srgbClr val="144A42"/>
                </a:solidFill>
                <a:latin typeface="Arial"/>
                <a:cs typeface="Arial"/>
              </a:rPr>
              <a:t>PONTOS DA </a:t>
            </a:r>
            <a:r>
              <a:rPr lang="pt-BR" sz="1400" b="1" u="sng" spc="-65" dirty="0">
                <a:solidFill>
                  <a:srgbClr val="144A42"/>
                </a:solidFill>
                <a:latin typeface="Arial"/>
                <a:cs typeface="Arial"/>
              </a:rPr>
              <a:t>RESOLUÇÃO – Alocação dos </a:t>
            </a:r>
            <a:r>
              <a:rPr lang="pt-BR" sz="1400" b="1" u="sng" spc="-65" dirty="0" smtClean="0">
                <a:solidFill>
                  <a:srgbClr val="144A42"/>
                </a:solidFill>
                <a:latin typeface="Arial"/>
                <a:cs typeface="Arial"/>
              </a:rPr>
              <a:t>Recursos e Política de Investimentos</a:t>
            </a:r>
            <a:endParaRPr lang="pt-BR" sz="1400" b="1" u="sng" spc="-65" dirty="0">
              <a:solidFill>
                <a:srgbClr val="144A42"/>
              </a:solidFill>
              <a:latin typeface="Arial"/>
              <a:cs typeface="Arial"/>
            </a:endParaRPr>
          </a:p>
        </p:txBody>
      </p:sp>
      <p:sp>
        <p:nvSpPr>
          <p:cNvPr id="3" name="CaixaDeTexto 2"/>
          <p:cNvSpPr txBox="1"/>
          <p:nvPr/>
        </p:nvSpPr>
        <p:spPr>
          <a:xfrm>
            <a:off x="589765" y="344412"/>
            <a:ext cx="4572085" cy="338554"/>
          </a:xfrm>
          <a:prstGeom prst="rect">
            <a:avLst/>
          </a:prstGeom>
          <a:noFill/>
        </p:spPr>
        <p:txBody>
          <a:bodyPr wrap="none" rtlCol="0">
            <a:spAutoFit/>
          </a:bodyPr>
          <a:lstStyle/>
          <a:p>
            <a:r>
              <a:rPr lang="pt-BR" sz="1600" i="1" dirty="0" smtClean="0">
                <a:latin typeface="Berlin Sans FB Demi" panose="020E0802020502020306" pitchFamily="34" charset="0"/>
              </a:rPr>
              <a:t>Política de Investimentos: </a:t>
            </a:r>
            <a:r>
              <a:rPr lang="pt-BR" sz="1600" i="1" u="sng" dirty="0" smtClean="0">
                <a:latin typeface="Berlin Sans FB Demi" panose="020E0802020502020306" pitchFamily="34" charset="0"/>
              </a:rPr>
              <a:t>plano de contingência</a:t>
            </a:r>
            <a:endParaRPr lang="pt-BR" sz="1600" i="1" u="sng" dirty="0">
              <a:latin typeface="Berlin Sans FB Demi" panose="020E0802020502020306" pitchFamily="34" charset="0"/>
            </a:endParaRPr>
          </a:p>
        </p:txBody>
      </p:sp>
      <p:pic>
        <p:nvPicPr>
          <p:cNvPr id="24" name="Picture 4" descr="Ateno.png — Universidade Tecnológica Federal do Paraná UTF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1674" y="673496"/>
            <a:ext cx="393127" cy="403283"/>
          </a:xfrm>
          <a:prstGeom prst="rect">
            <a:avLst/>
          </a:prstGeom>
          <a:noFill/>
          <a:extLst>
            <a:ext uri="{909E8E84-426E-40DD-AFC4-6F175D3DCCD1}">
              <a14:hiddenFill xmlns:a14="http://schemas.microsoft.com/office/drawing/2010/main">
                <a:solidFill>
                  <a:srgbClr val="FFFFFF"/>
                </a:solidFill>
              </a14:hiddenFill>
            </a:ext>
          </a:extLst>
        </p:spPr>
      </p:pic>
      <p:sp>
        <p:nvSpPr>
          <p:cNvPr id="26" name="Retângulo 25"/>
          <p:cNvSpPr/>
          <p:nvPr/>
        </p:nvSpPr>
        <p:spPr>
          <a:xfrm>
            <a:off x="48952" y="3941047"/>
            <a:ext cx="9037655" cy="11181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27" name="Retângulo de cantos arredondados 26"/>
          <p:cNvSpPr/>
          <p:nvPr/>
        </p:nvSpPr>
        <p:spPr>
          <a:xfrm>
            <a:off x="153348" y="3602760"/>
            <a:ext cx="3210983"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28" name="CaixaDeTexto 20"/>
          <p:cNvSpPr txBox="1"/>
          <p:nvPr/>
        </p:nvSpPr>
        <p:spPr>
          <a:xfrm>
            <a:off x="253929" y="3653874"/>
            <a:ext cx="2992615" cy="338554"/>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600" b="1" dirty="0" smtClean="0">
                <a:solidFill>
                  <a:schemeClr val="bg1"/>
                </a:solidFill>
                <a:effectLst>
                  <a:outerShdw blurRad="38100" dist="38100" dir="2700000" algn="tl">
                    <a:srgbClr val="000000">
                      <a:alpha val="43137"/>
                    </a:srgbClr>
                  </a:outerShdw>
                </a:effectLst>
                <a:latin typeface="+mn-lt"/>
              </a:rPr>
              <a:t>Art. 4º, VIII, Res. CMN 4.963/21</a:t>
            </a:r>
            <a:endParaRPr lang="pt-BR" sz="1600" b="1" dirty="0">
              <a:solidFill>
                <a:schemeClr val="bg1"/>
              </a:solidFill>
              <a:effectLst>
                <a:outerShdw blurRad="38100" dist="38100" dir="2700000" algn="tl">
                  <a:srgbClr val="000000">
                    <a:alpha val="43137"/>
                  </a:srgbClr>
                </a:outerShdw>
              </a:effectLst>
              <a:latin typeface="+mn-lt"/>
            </a:endParaRPr>
          </a:p>
        </p:txBody>
      </p:sp>
      <p:sp>
        <p:nvSpPr>
          <p:cNvPr id="29" name="Retângulo 28"/>
          <p:cNvSpPr/>
          <p:nvPr/>
        </p:nvSpPr>
        <p:spPr>
          <a:xfrm>
            <a:off x="153348" y="4043542"/>
            <a:ext cx="8837371" cy="1015663"/>
          </a:xfrm>
          <a:prstGeom prst="rect">
            <a:avLst/>
          </a:prstGeom>
        </p:spPr>
        <p:txBody>
          <a:bodyPr wrap="square">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just"/>
            <a:r>
              <a:rPr lang="pt-BR" sz="1000" dirty="0"/>
              <a:t>Art. 4º Os responsáveis pela gestão do regime próprio de previdência social, antes do exercício a que se referir, deverão definir a política anual de aplicação dos recursos de forma a contemplar, </a:t>
            </a:r>
            <a:r>
              <a:rPr lang="pt-BR" sz="1000" u="sng" dirty="0"/>
              <a:t>no mínimo</a:t>
            </a:r>
            <a:r>
              <a:rPr lang="pt-BR" sz="1000" dirty="0" smtClean="0"/>
              <a:t>:</a:t>
            </a:r>
          </a:p>
          <a:p>
            <a:pPr algn="just"/>
            <a:r>
              <a:rPr lang="pt-BR" sz="1000" dirty="0" smtClean="0"/>
              <a:t>(...)</a:t>
            </a:r>
          </a:p>
          <a:p>
            <a:pPr algn="just"/>
            <a:r>
              <a:rPr lang="pt-BR" sz="1000" dirty="0" smtClean="0"/>
              <a:t>VIII - o </a:t>
            </a:r>
            <a:r>
              <a:rPr lang="pt-BR" sz="1000" u="sng" dirty="0"/>
              <a:t>plano de contingência</a:t>
            </a:r>
            <a:r>
              <a:rPr lang="pt-BR" sz="1000" dirty="0"/>
              <a:t>, a ser aplicado no exercício seguinte, com as </a:t>
            </a:r>
            <a:r>
              <a:rPr lang="pt-BR" sz="1000" u="sng" dirty="0"/>
              <a:t>medidas a serem adotadas em caso de descumprimento dos limites e requisitos previstos nesta Resolução e dos parâmetros estabelecidos nas normas gerais </a:t>
            </a:r>
            <a:r>
              <a:rPr lang="pt-BR" sz="1000" dirty="0"/>
              <a:t>dos regimes próprios de previdência social, de </a:t>
            </a:r>
            <a:r>
              <a:rPr lang="pt-BR" sz="1000" b="1" dirty="0"/>
              <a:t>excessiva</a:t>
            </a:r>
            <a:r>
              <a:rPr lang="pt-BR" sz="1000" dirty="0"/>
              <a:t> </a:t>
            </a:r>
            <a:r>
              <a:rPr lang="pt-BR" sz="1000" b="1" dirty="0"/>
              <a:t>exposição a riscos ou de potenciais perdas dos recursos</a:t>
            </a:r>
            <a:r>
              <a:rPr lang="pt-BR" sz="1000" dirty="0"/>
              <a:t>.</a:t>
            </a:r>
            <a:endParaRPr lang="pt-BR" sz="1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1" name="Imagem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3164" y="1195000"/>
            <a:ext cx="5046379" cy="2343415"/>
          </a:xfrm>
          <a:prstGeom prst="rect">
            <a:avLst/>
          </a:prstGeom>
          <a:ln>
            <a:noFill/>
          </a:ln>
          <a:effectLst>
            <a:outerShdw blurRad="190500" algn="tl" rotWithShape="0">
              <a:srgbClr val="000000">
                <a:alpha val="70000"/>
              </a:srgbClr>
            </a:outerShdw>
          </a:effectLst>
        </p:spPr>
      </p:pic>
      <p:pic>
        <p:nvPicPr>
          <p:cNvPr id="18" name="Picture 6" descr="15cm * 15cm arte design vinil nswe bússola carro adesivos decalques  preto/prata S6 3505|car stickers decals|silver car decalsvinyl car decal -  AliExpress"/>
          <p:cNvPicPr>
            <a:picLocks noChangeAspect="1" noChangeArrowheads="1"/>
          </p:cNvPicPr>
          <p:nvPr/>
        </p:nvPicPr>
        <p:blipFill>
          <a:blip r:embed="rId5" cstate="print">
            <a:lum bright="70000" contrast="-70000"/>
            <a:extLst>
              <a:ext uri="{BEBA8EAE-BF5A-486C-A8C5-ECC9F3942E4B}">
                <a14:imgProps xmlns:a14="http://schemas.microsoft.com/office/drawing/2010/main">
                  <a14:imgLayer r:embed="rId6">
                    <a14:imgEffect>
                      <a14:saturation sat="1000"/>
                    </a14:imgEffect>
                  </a14:imgLayer>
                </a14:imgProps>
              </a:ext>
              <a:ext uri="{28A0092B-C50C-407E-A947-70E740481C1C}">
                <a14:useLocalDpi xmlns:a14="http://schemas.microsoft.com/office/drawing/2010/main" val="0"/>
              </a:ext>
            </a:extLst>
          </a:blip>
          <a:srcRect/>
          <a:stretch>
            <a:fillRect/>
          </a:stretch>
        </p:blipFill>
        <p:spPr bwMode="auto">
          <a:xfrm>
            <a:off x="8219029" y="192253"/>
            <a:ext cx="924971" cy="924971"/>
          </a:xfrm>
          <a:prstGeom prst="rect">
            <a:avLst/>
          </a:prstGeom>
          <a:noFill/>
          <a:extLst>
            <a:ext uri="{909E8E84-426E-40DD-AFC4-6F175D3DCCD1}">
              <a14:hiddenFill xmlns:a14="http://schemas.microsoft.com/office/drawing/2010/main">
                <a:solidFill>
                  <a:srgbClr val="FFFFFF"/>
                </a:solidFill>
              </a14:hiddenFill>
            </a:ext>
          </a:extLst>
        </p:spPr>
      </p:pic>
      <p:sp>
        <p:nvSpPr>
          <p:cNvPr id="32" name="CaixaDeTexto 31"/>
          <p:cNvSpPr txBox="1"/>
          <p:nvPr/>
        </p:nvSpPr>
        <p:spPr>
          <a:xfrm>
            <a:off x="1344922" y="738225"/>
            <a:ext cx="2052165" cy="338554"/>
          </a:xfrm>
          <a:prstGeom prst="rect">
            <a:avLst/>
          </a:prstGeom>
          <a:noFill/>
        </p:spPr>
        <p:txBody>
          <a:bodyPr wrap="none" rtlCol="0">
            <a:spAutoFit/>
          </a:bodyPr>
          <a:lstStyle/>
          <a:p>
            <a:r>
              <a:rPr lang="pt-BR" sz="1600" b="1" u="sng" dirty="0" smtClean="0"/>
              <a:t>DEVER DE DILIGÊNCIA</a:t>
            </a:r>
            <a:endParaRPr lang="pt-BR" sz="1600" b="1" u="sng" dirty="0"/>
          </a:p>
        </p:txBody>
      </p:sp>
    </p:spTree>
    <p:extLst>
      <p:ext uri="{BB962C8B-B14F-4D97-AF65-F5344CB8AC3E}">
        <p14:creationId xmlns:p14="http://schemas.microsoft.com/office/powerpoint/2010/main" val="40241238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Conector reto 47"/>
          <p:cNvCxnSpPr/>
          <p:nvPr/>
        </p:nvCxnSpPr>
        <p:spPr>
          <a:xfrm>
            <a:off x="5134084" y="1306854"/>
            <a:ext cx="0" cy="565667"/>
          </a:xfrm>
          <a:prstGeom prst="line">
            <a:avLst/>
          </a:prstGeom>
        </p:spPr>
        <p:style>
          <a:lnRef idx="2">
            <a:schemeClr val="dk1"/>
          </a:lnRef>
          <a:fillRef idx="0">
            <a:schemeClr val="dk1"/>
          </a:fillRef>
          <a:effectRef idx="1">
            <a:schemeClr val="dk1"/>
          </a:effectRef>
          <a:fontRef idx="minor">
            <a:schemeClr val="tx1"/>
          </a:fontRef>
        </p:style>
      </p:cxnSp>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tângulo 12"/>
          <p:cNvSpPr/>
          <p:nvPr/>
        </p:nvSpPr>
        <p:spPr>
          <a:xfrm>
            <a:off x="132954" y="7798"/>
            <a:ext cx="7202549" cy="323165"/>
          </a:xfrm>
          <a:prstGeom prst="rect">
            <a:avLst/>
          </a:prstGeom>
        </p:spPr>
        <p:txBody>
          <a:bodyPr wrap="none">
            <a:spAutoFit/>
          </a:bodyPr>
          <a:lstStyle/>
          <a:p>
            <a:r>
              <a:rPr lang="pt-BR" sz="1500" b="1" spc="-65" dirty="0" smtClean="0">
                <a:solidFill>
                  <a:srgbClr val="144A42"/>
                </a:solidFill>
                <a:latin typeface="Arial"/>
                <a:cs typeface="Arial"/>
              </a:rPr>
              <a:t>4 – </a:t>
            </a:r>
            <a:r>
              <a:rPr lang="pt-BR" sz="1500" b="1" u="sng" spc="-65" dirty="0" smtClean="0">
                <a:solidFill>
                  <a:srgbClr val="144A42"/>
                </a:solidFill>
                <a:latin typeface="Arial"/>
                <a:cs typeface="Arial"/>
              </a:rPr>
              <a:t>PONTOS DA </a:t>
            </a:r>
            <a:r>
              <a:rPr lang="pt-BR" sz="1500" b="1" u="sng" spc="-65" dirty="0">
                <a:solidFill>
                  <a:srgbClr val="144A42"/>
                </a:solidFill>
                <a:latin typeface="Arial"/>
                <a:cs typeface="Arial"/>
              </a:rPr>
              <a:t>RESOLUÇÃO – Alocação dos </a:t>
            </a:r>
            <a:r>
              <a:rPr lang="pt-BR" sz="1500" b="1" u="sng" spc="-65" dirty="0" smtClean="0">
                <a:solidFill>
                  <a:srgbClr val="144A42"/>
                </a:solidFill>
                <a:latin typeface="Arial"/>
                <a:cs typeface="Arial"/>
              </a:rPr>
              <a:t>Recursos e Política de Investimentos</a:t>
            </a:r>
            <a:endParaRPr lang="pt-BR" sz="1500" b="1" u="sng" spc="-65" dirty="0">
              <a:solidFill>
                <a:srgbClr val="144A42"/>
              </a:solidFill>
              <a:latin typeface="Arial"/>
              <a:cs typeface="Arial"/>
            </a:endParaRPr>
          </a:p>
        </p:txBody>
      </p:sp>
      <p:sp>
        <p:nvSpPr>
          <p:cNvPr id="3" name="CaixaDeTexto 2"/>
          <p:cNvSpPr txBox="1"/>
          <p:nvPr/>
        </p:nvSpPr>
        <p:spPr>
          <a:xfrm>
            <a:off x="495595" y="372845"/>
            <a:ext cx="3693640" cy="338554"/>
          </a:xfrm>
          <a:prstGeom prst="rect">
            <a:avLst/>
          </a:prstGeom>
          <a:noFill/>
        </p:spPr>
        <p:txBody>
          <a:bodyPr wrap="none" rtlCol="0">
            <a:spAutoFit/>
          </a:bodyPr>
          <a:lstStyle/>
          <a:p>
            <a:r>
              <a:rPr lang="pt-BR" sz="1600" i="1" dirty="0" smtClean="0">
                <a:latin typeface="Berlin Sans FB Demi" panose="020E0802020502020306" pitchFamily="34" charset="0"/>
              </a:rPr>
              <a:t>Política de Investimentos: </a:t>
            </a:r>
            <a:r>
              <a:rPr lang="pt-BR" sz="1600" i="1" u="sng" dirty="0" smtClean="0">
                <a:latin typeface="Berlin Sans FB Demi" panose="020E0802020502020306" pitchFamily="34" charset="0"/>
              </a:rPr>
              <a:t>resumindo...</a:t>
            </a:r>
            <a:endParaRPr lang="pt-BR" sz="1600" i="1" u="sng" dirty="0">
              <a:latin typeface="Berlin Sans FB Demi" panose="020E0802020502020306" pitchFamily="34" charset="0"/>
            </a:endParaRPr>
          </a:p>
        </p:txBody>
      </p:sp>
      <p:pic>
        <p:nvPicPr>
          <p:cNvPr id="18" name="Picture 6" descr="15cm * 15cm arte design vinil nswe bússola carro adesivos decalques  preto/prata S6 3505|car stickers decals|silver car decalsvinyl car decal -  AliExpress"/>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saturation sat="1000"/>
                    </a14:imgEffect>
                  </a14:imgLayer>
                </a14:imgProps>
              </a:ext>
              <a:ext uri="{28A0092B-C50C-407E-A947-70E740481C1C}">
                <a14:useLocalDpi xmlns:a14="http://schemas.microsoft.com/office/drawing/2010/main" val="0"/>
              </a:ext>
            </a:extLst>
          </a:blip>
          <a:srcRect/>
          <a:stretch>
            <a:fillRect/>
          </a:stretch>
        </p:blipFill>
        <p:spPr bwMode="auto">
          <a:xfrm>
            <a:off x="8219029" y="192253"/>
            <a:ext cx="924971" cy="924971"/>
          </a:xfrm>
          <a:prstGeom prst="rect">
            <a:avLst/>
          </a:prstGeom>
          <a:noFill/>
          <a:extLst>
            <a:ext uri="{909E8E84-426E-40DD-AFC4-6F175D3DCCD1}">
              <a14:hiddenFill xmlns:a14="http://schemas.microsoft.com/office/drawing/2010/main">
                <a:solidFill>
                  <a:srgbClr val="FFFFFF"/>
                </a:solidFill>
              </a14:hiddenFill>
            </a:ext>
          </a:extLst>
        </p:spPr>
      </p:pic>
      <p:sp>
        <p:nvSpPr>
          <p:cNvPr id="17" name="Seta para a direita 16"/>
          <p:cNvSpPr/>
          <p:nvPr/>
        </p:nvSpPr>
        <p:spPr>
          <a:xfrm>
            <a:off x="2482520" y="1019866"/>
            <a:ext cx="382953" cy="28629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t-BR"/>
          </a:p>
        </p:txBody>
      </p:sp>
      <p:sp>
        <p:nvSpPr>
          <p:cNvPr id="19" name="Retângulo 18"/>
          <p:cNvSpPr/>
          <p:nvPr/>
        </p:nvSpPr>
        <p:spPr>
          <a:xfrm>
            <a:off x="3160010" y="979399"/>
            <a:ext cx="3948148" cy="338554"/>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ctr"/>
            <a:r>
              <a:rPr lang="pt-BR" sz="1600" b="1" dirty="0" smtClean="0">
                <a:effectLst>
                  <a:outerShdw blurRad="38100" dist="38100" dir="2700000" algn="tl">
                    <a:srgbClr val="000000">
                      <a:alpha val="43137"/>
                    </a:srgbClr>
                  </a:outerShdw>
                </a:effectLst>
              </a:rPr>
              <a:t>MANDATO</a:t>
            </a:r>
            <a:endParaRPr lang="pt-BR" sz="1600" b="1" dirty="0">
              <a:effectLst>
                <a:outerShdw blurRad="38100" dist="38100" dir="2700000" algn="tl">
                  <a:srgbClr val="000000">
                    <a:alpha val="43137"/>
                  </a:srgbClr>
                </a:outerShdw>
              </a:effectLst>
            </a:endParaRPr>
          </a:p>
        </p:txBody>
      </p:sp>
      <p:cxnSp>
        <p:nvCxnSpPr>
          <p:cNvPr id="20" name="Conector reto 19"/>
          <p:cNvCxnSpPr/>
          <p:nvPr/>
        </p:nvCxnSpPr>
        <p:spPr>
          <a:xfrm>
            <a:off x="6870949" y="1317624"/>
            <a:ext cx="0" cy="565667"/>
          </a:xfrm>
          <a:prstGeom prst="line">
            <a:avLst/>
          </a:prstGeom>
        </p:spPr>
        <p:style>
          <a:lnRef idx="2">
            <a:schemeClr val="dk1"/>
          </a:lnRef>
          <a:fillRef idx="0">
            <a:schemeClr val="dk1"/>
          </a:fillRef>
          <a:effectRef idx="1">
            <a:schemeClr val="dk1"/>
          </a:effectRef>
          <a:fontRef idx="minor">
            <a:schemeClr val="tx1"/>
          </a:fontRef>
        </p:style>
      </p:cxnSp>
      <p:cxnSp>
        <p:nvCxnSpPr>
          <p:cNvPr id="21" name="Conector reto 20"/>
          <p:cNvCxnSpPr/>
          <p:nvPr/>
        </p:nvCxnSpPr>
        <p:spPr>
          <a:xfrm>
            <a:off x="3421818" y="1306855"/>
            <a:ext cx="0" cy="565667"/>
          </a:xfrm>
          <a:prstGeom prst="line">
            <a:avLst/>
          </a:prstGeom>
        </p:spPr>
        <p:style>
          <a:lnRef idx="2">
            <a:schemeClr val="dk1"/>
          </a:lnRef>
          <a:fillRef idx="0">
            <a:schemeClr val="dk1"/>
          </a:fillRef>
          <a:effectRef idx="1">
            <a:schemeClr val="dk1"/>
          </a:effectRef>
          <a:fontRef idx="minor">
            <a:schemeClr val="tx1"/>
          </a:fontRef>
        </p:style>
      </p:cxnSp>
      <p:sp>
        <p:nvSpPr>
          <p:cNvPr id="22" name="Retângulo de cantos arredondados 21"/>
          <p:cNvSpPr/>
          <p:nvPr/>
        </p:nvSpPr>
        <p:spPr>
          <a:xfrm>
            <a:off x="2665735" y="1639850"/>
            <a:ext cx="1523500" cy="44380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pt-BR" sz="1200" b="1" dirty="0" smtClean="0"/>
              <a:t>Diretoria Executiva</a:t>
            </a:r>
            <a:endParaRPr lang="pt-BR" sz="1200" b="1" dirty="0"/>
          </a:p>
        </p:txBody>
      </p:sp>
      <p:sp>
        <p:nvSpPr>
          <p:cNvPr id="33" name="Retângulo de cantos arredondados 32"/>
          <p:cNvSpPr/>
          <p:nvPr/>
        </p:nvSpPr>
        <p:spPr>
          <a:xfrm>
            <a:off x="4408265" y="1639850"/>
            <a:ext cx="1523500" cy="44380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pt-BR" sz="1200" b="1" dirty="0" smtClean="0"/>
              <a:t>Gestor de Recursos</a:t>
            </a:r>
            <a:endParaRPr lang="pt-BR" sz="1200" b="1" dirty="0"/>
          </a:p>
        </p:txBody>
      </p:sp>
      <p:sp>
        <p:nvSpPr>
          <p:cNvPr id="34" name="Retângulo de cantos arredondados 33"/>
          <p:cNvSpPr/>
          <p:nvPr/>
        </p:nvSpPr>
        <p:spPr>
          <a:xfrm>
            <a:off x="6114864" y="1650619"/>
            <a:ext cx="1523500" cy="44380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pt-BR" sz="1200" b="1" dirty="0" smtClean="0"/>
              <a:t>Comitê de Investimentos</a:t>
            </a:r>
            <a:endParaRPr lang="pt-BR" sz="1200" b="1" dirty="0"/>
          </a:p>
        </p:txBody>
      </p:sp>
      <p:sp>
        <p:nvSpPr>
          <p:cNvPr id="35" name="Retângulo de cantos arredondados 34"/>
          <p:cNvSpPr/>
          <p:nvPr/>
        </p:nvSpPr>
        <p:spPr>
          <a:xfrm>
            <a:off x="703801" y="932970"/>
            <a:ext cx="1587359" cy="579812"/>
          </a:xfrm>
          <a:prstGeom prst="roundRect">
            <a:avLst/>
          </a:prstGeom>
          <a:gradFill>
            <a:gsLst>
              <a:gs pos="0">
                <a:schemeClr val="bg2">
                  <a:lumMod val="25000"/>
                </a:schemeClr>
              </a:gs>
              <a:gs pos="100000">
                <a:schemeClr val="bg2">
                  <a:lumMod val="10000"/>
                </a:schemeClr>
              </a:gs>
            </a:gsLst>
          </a:gradFill>
        </p:spPr>
        <p:style>
          <a:lnRef idx="1">
            <a:schemeClr val="dk1"/>
          </a:lnRef>
          <a:fillRef idx="3">
            <a:schemeClr val="dk1"/>
          </a:fillRef>
          <a:effectRef idx="2">
            <a:schemeClr val="dk1"/>
          </a:effectRef>
          <a:fontRef idx="minor">
            <a:schemeClr val="lt1"/>
          </a:fontRef>
        </p:style>
        <p:txBody>
          <a:bodyPr rtlCol="0" anchor="ctr"/>
          <a:lstStyle/>
          <a:p>
            <a:pPr algn="ctr"/>
            <a:r>
              <a:rPr lang="pt-BR" sz="1400" b="1" dirty="0" smtClean="0">
                <a:effectLst>
                  <a:outerShdw blurRad="38100" dist="38100" dir="2700000" algn="tl">
                    <a:srgbClr val="000000">
                      <a:alpha val="43137"/>
                    </a:srgbClr>
                  </a:outerShdw>
                </a:effectLst>
              </a:rPr>
              <a:t>CONSELHO DELIBERATIVO</a:t>
            </a:r>
            <a:endParaRPr lang="pt-BR" sz="1400" b="1" dirty="0">
              <a:effectLst>
                <a:outerShdw blurRad="38100" dist="38100" dir="2700000" algn="tl">
                  <a:srgbClr val="000000">
                    <a:alpha val="43137"/>
                  </a:srgbClr>
                </a:outerShdw>
              </a:effectLst>
            </a:endParaRPr>
          </a:p>
        </p:txBody>
      </p:sp>
      <p:sp>
        <p:nvSpPr>
          <p:cNvPr id="36" name="CaixaDeTexto 35"/>
          <p:cNvSpPr txBox="1"/>
          <p:nvPr/>
        </p:nvSpPr>
        <p:spPr>
          <a:xfrm>
            <a:off x="928871" y="1519275"/>
            <a:ext cx="1116139" cy="307777"/>
          </a:xfrm>
          <a:prstGeom prst="rect">
            <a:avLst/>
          </a:prstGeom>
          <a:noFill/>
        </p:spPr>
        <p:txBody>
          <a:bodyPr wrap="none" rtlCol="0">
            <a:spAutoFit/>
          </a:bodyPr>
          <a:lstStyle/>
          <a:p>
            <a:r>
              <a:rPr lang="pt-BR" sz="1400" i="1" dirty="0" smtClean="0"/>
              <a:t>(Aprova a PI)</a:t>
            </a:r>
            <a:endParaRPr lang="pt-BR" sz="1400" i="1" dirty="0"/>
          </a:p>
        </p:txBody>
      </p:sp>
      <p:sp>
        <p:nvSpPr>
          <p:cNvPr id="37" name="Seta em curva para baixo 36"/>
          <p:cNvSpPr/>
          <p:nvPr/>
        </p:nvSpPr>
        <p:spPr>
          <a:xfrm rot="3663723">
            <a:off x="7537517" y="1447708"/>
            <a:ext cx="1652604" cy="739225"/>
          </a:xfrm>
          <a:prstGeom prst="curved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solidFill>
                <a:schemeClr val="tx1"/>
              </a:solidFill>
            </a:endParaRPr>
          </a:p>
        </p:txBody>
      </p:sp>
      <p:pic>
        <p:nvPicPr>
          <p:cNvPr id="38" name="Picture 4" descr="Calendários e planejadores imprimíveis Janeiro 2022 A4, A3 para PDF e PNG -  7calenda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355" t="1" r="8315" b="5786"/>
          <a:stretch/>
        </p:blipFill>
        <p:spPr bwMode="auto">
          <a:xfrm>
            <a:off x="5754304" y="2560331"/>
            <a:ext cx="2617912" cy="2286911"/>
          </a:xfrm>
          <a:prstGeom prst="rect">
            <a:avLst/>
          </a:prstGeom>
          <a:noFill/>
          <a:extLst>
            <a:ext uri="{909E8E84-426E-40DD-AFC4-6F175D3DCCD1}">
              <a14:hiddenFill xmlns:a14="http://schemas.microsoft.com/office/drawing/2010/main">
                <a:solidFill>
                  <a:srgbClr val="FFFFFF"/>
                </a:solidFill>
              </a14:hiddenFill>
            </a:ext>
          </a:extLst>
        </p:spPr>
      </p:pic>
      <p:sp>
        <p:nvSpPr>
          <p:cNvPr id="39" name="CaixaDeTexto 38"/>
          <p:cNvSpPr txBox="1"/>
          <p:nvPr/>
        </p:nvSpPr>
        <p:spPr>
          <a:xfrm rot="16200000">
            <a:off x="4955745" y="4241821"/>
            <a:ext cx="1020536" cy="307777"/>
          </a:xfrm>
          <a:prstGeom prst="rect">
            <a:avLst/>
          </a:prstGeom>
          <a:noFill/>
        </p:spPr>
        <p:txBody>
          <a:bodyPr wrap="none" rtlCol="0">
            <a:spAutoFit/>
          </a:bodyPr>
          <a:lstStyle/>
          <a:p>
            <a:r>
              <a:rPr lang="pt-BR" sz="1400" dirty="0" smtClean="0"/>
              <a:t>EXECUÇÃO </a:t>
            </a:r>
            <a:endParaRPr lang="pt-BR" sz="1400" dirty="0"/>
          </a:p>
        </p:txBody>
      </p:sp>
      <p:cxnSp>
        <p:nvCxnSpPr>
          <p:cNvPr id="40" name="Conector reto 39"/>
          <p:cNvCxnSpPr/>
          <p:nvPr/>
        </p:nvCxnSpPr>
        <p:spPr>
          <a:xfrm flipH="1" flipV="1">
            <a:off x="5608047" y="2748610"/>
            <a:ext cx="11854" cy="2142864"/>
          </a:xfrm>
          <a:prstGeom prst="line">
            <a:avLst/>
          </a:prstGeom>
          <a:ln w="50800" cap="rnd" cmpd="dbl">
            <a:prstDash val="solid"/>
            <a:headEnd type="oval"/>
          </a:ln>
        </p:spPr>
        <p:style>
          <a:lnRef idx="3">
            <a:schemeClr val="dk1"/>
          </a:lnRef>
          <a:fillRef idx="0">
            <a:schemeClr val="dk1"/>
          </a:fillRef>
          <a:effectRef idx="2">
            <a:schemeClr val="dk1"/>
          </a:effectRef>
          <a:fontRef idx="minor">
            <a:schemeClr val="tx1"/>
          </a:fontRef>
        </p:style>
      </p:cxnSp>
      <p:sp>
        <p:nvSpPr>
          <p:cNvPr id="41" name="Seta para a direita 40"/>
          <p:cNvSpPr/>
          <p:nvPr/>
        </p:nvSpPr>
        <p:spPr>
          <a:xfrm rot="10800000">
            <a:off x="4866532" y="3223881"/>
            <a:ext cx="432048" cy="36004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t-BR"/>
          </a:p>
        </p:txBody>
      </p:sp>
      <p:sp>
        <p:nvSpPr>
          <p:cNvPr id="42" name="Retângulo de cantos arredondados 41"/>
          <p:cNvSpPr/>
          <p:nvPr/>
        </p:nvSpPr>
        <p:spPr>
          <a:xfrm>
            <a:off x="695782" y="4233597"/>
            <a:ext cx="1587360" cy="508456"/>
          </a:xfrm>
          <a:prstGeom prst="roundRect">
            <a:avLst/>
          </a:prstGeom>
          <a:gradFill>
            <a:gsLst>
              <a:gs pos="0">
                <a:schemeClr val="bg2">
                  <a:lumMod val="25000"/>
                </a:schemeClr>
              </a:gs>
              <a:gs pos="100000">
                <a:schemeClr val="bg2">
                  <a:lumMod val="10000"/>
                </a:schemeClr>
              </a:gs>
            </a:gsLst>
          </a:gradFill>
        </p:spPr>
        <p:style>
          <a:lnRef idx="1">
            <a:schemeClr val="dk1"/>
          </a:lnRef>
          <a:fillRef idx="3">
            <a:schemeClr val="dk1"/>
          </a:fillRef>
          <a:effectRef idx="2">
            <a:schemeClr val="dk1"/>
          </a:effectRef>
          <a:fontRef idx="minor">
            <a:schemeClr val="lt1"/>
          </a:fontRef>
        </p:style>
        <p:txBody>
          <a:bodyPr rtlCol="0" anchor="ctr"/>
          <a:lstStyle/>
          <a:p>
            <a:pPr algn="ctr"/>
            <a:r>
              <a:rPr lang="pt-BR" sz="1400" b="1" dirty="0">
                <a:effectLst>
                  <a:outerShdw blurRad="38100" dist="38100" dir="2700000" algn="tl">
                    <a:srgbClr val="000000">
                      <a:alpha val="43137"/>
                    </a:srgbClr>
                  </a:outerShdw>
                </a:effectLst>
              </a:rPr>
              <a:t>CONSELHO FISCAL</a:t>
            </a:r>
          </a:p>
        </p:txBody>
      </p:sp>
      <p:sp>
        <p:nvSpPr>
          <p:cNvPr id="43" name="Retângulo 42"/>
          <p:cNvSpPr/>
          <p:nvPr/>
        </p:nvSpPr>
        <p:spPr>
          <a:xfrm>
            <a:off x="1890079" y="3180429"/>
            <a:ext cx="2680530" cy="369332"/>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ctr"/>
            <a:r>
              <a:rPr lang="pt-BR" b="1" dirty="0" smtClean="0">
                <a:effectLst>
                  <a:outerShdw blurRad="38100" dist="38100" dir="2700000" algn="tl">
                    <a:srgbClr val="000000">
                      <a:alpha val="43137"/>
                    </a:srgbClr>
                  </a:outerShdw>
                </a:effectLst>
              </a:rPr>
              <a:t>PRESTAÇÃO DE CONTAS</a:t>
            </a:r>
            <a:endParaRPr lang="pt-BR" b="1" dirty="0">
              <a:effectLst>
                <a:outerShdw blurRad="38100" dist="38100" dir="2700000" algn="tl">
                  <a:srgbClr val="000000">
                    <a:alpha val="43137"/>
                  </a:srgbClr>
                </a:outerShdw>
              </a:effectLst>
            </a:endParaRPr>
          </a:p>
        </p:txBody>
      </p:sp>
      <p:cxnSp>
        <p:nvCxnSpPr>
          <p:cNvPr id="44" name="Conector de seta reta 43"/>
          <p:cNvCxnSpPr/>
          <p:nvPr/>
        </p:nvCxnSpPr>
        <p:spPr>
          <a:xfrm flipH="1">
            <a:off x="1851139" y="3712708"/>
            <a:ext cx="512098" cy="478704"/>
          </a:xfrm>
          <a:prstGeom prst="straightConnector1">
            <a:avLst/>
          </a:prstGeom>
          <a:ln>
            <a:prstDash val="sysDash"/>
            <a:tailEnd type="triangle"/>
          </a:ln>
        </p:spPr>
        <p:style>
          <a:lnRef idx="2">
            <a:schemeClr val="dk1"/>
          </a:lnRef>
          <a:fillRef idx="0">
            <a:schemeClr val="dk1"/>
          </a:fillRef>
          <a:effectRef idx="1">
            <a:schemeClr val="dk1"/>
          </a:effectRef>
          <a:fontRef idx="minor">
            <a:schemeClr val="tx1"/>
          </a:fontRef>
        </p:style>
      </p:cxnSp>
      <p:cxnSp>
        <p:nvCxnSpPr>
          <p:cNvPr id="45" name="Conector de seta reta 44"/>
          <p:cNvCxnSpPr/>
          <p:nvPr/>
        </p:nvCxnSpPr>
        <p:spPr>
          <a:xfrm flipH="1" flipV="1">
            <a:off x="1958710" y="2367720"/>
            <a:ext cx="416725" cy="594649"/>
          </a:xfrm>
          <a:prstGeom prst="straightConnector1">
            <a:avLst/>
          </a:prstGeom>
          <a:ln>
            <a:prstDash val="sysDash"/>
            <a:tailEnd type="triangle"/>
          </a:ln>
        </p:spPr>
        <p:style>
          <a:lnRef idx="2">
            <a:schemeClr val="dk1"/>
          </a:lnRef>
          <a:fillRef idx="0">
            <a:schemeClr val="dk1"/>
          </a:fillRef>
          <a:effectRef idx="1">
            <a:schemeClr val="dk1"/>
          </a:effectRef>
          <a:fontRef idx="minor">
            <a:schemeClr val="tx1"/>
          </a:fontRef>
        </p:style>
      </p:cxnSp>
      <p:pic>
        <p:nvPicPr>
          <p:cNvPr id="46" name="Picture 6" descr="SUPER COMBO CARREIRAS POLICIAI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642458">
            <a:off x="2810585" y="2642436"/>
            <a:ext cx="538058" cy="538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7879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tângulo 12"/>
          <p:cNvSpPr/>
          <p:nvPr/>
        </p:nvSpPr>
        <p:spPr>
          <a:xfrm>
            <a:off x="132954" y="7798"/>
            <a:ext cx="7202549" cy="323165"/>
          </a:xfrm>
          <a:prstGeom prst="rect">
            <a:avLst/>
          </a:prstGeom>
        </p:spPr>
        <p:txBody>
          <a:bodyPr wrap="none">
            <a:spAutoFit/>
          </a:bodyPr>
          <a:lstStyle/>
          <a:p>
            <a:r>
              <a:rPr lang="pt-BR" sz="1500" b="1" spc="-65" dirty="0" smtClean="0">
                <a:solidFill>
                  <a:srgbClr val="144A42"/>
                </a:solidFill>
                <a:latin typeface="Arial"/>
                <a:cs typeface="Arial"/>
              </a:rPr>
              <a:t>4 – </a:t>
            </a:r>
            <a:r>
              <a:rPr lang="pt-BR" sz="1500" b="1" u="sng" spc="-65" dirty="0" smtClean="0">
                <a:solidFill>
                  <a:srgbClr val="144A42"/>
                </a:solidFill>
                <a:latin typeface="Arial"/>
                <a:cs typeface="Arial"/>
              </a:rPr>
              <a:t>PONTOS DA </a:t>
            </a:r>
            <a:r>
              <a:rPr lang="pt-BR" sz="1500" b="1" u="sng" spc="-65" dirty="0">
                <a:solidFill>
                  <a:srgbClr val="144A42"/>
                </a:solidFill>
                <a:latin typeface="Arial"/>
                <a:cs typeface="Arial"/>
              </a:rPr>
              <a:t>RESOLUÇÃO – Alocação dos </a:t>
            </a:r>
            <a:r>
              <a:rPr lang="pt-BR" sz="1500" b="1" u="sng" spc="-65" dirty="0" smtClean="0">
                <a:solidFill>
                  <a:srgbClr val="144A42"/>
                </a:solidFill>
                <a:latin typeface="Arial"/>
                <a:cs typeface="Arial"/>
              </a:rPr>
              <a:t>Recursos e Política de Investimentos</a:t>
            </a:r>
            <a:endParaRPr lang="pt-BR" sz="1500" b="1" u="sng" spc="-65" dirty="0">
              <a:solidFill>
                <a:srgbClr val="144A42"/>
              </a:solidFill>
              <a:latin typeface="Arial"/>
              <a:cs typeface="Arial"/>
            </a:endParaRPr>
          </a:p>
        </p:txBody>
      </p:sp>
      <p:sp>
        <p:nvSpPr>
          <p:cNvPr id="3" name="CaixaDeTexto 2"/>
          <p:cNvSpPr txBox="1"/>
          <p:nvPr/>
        </p:nvSpPr>
        <p:spPr>
          <a:xfrm>
            <a:off x="540804" y="566892"/>
            <a:ext cx="3903633" cy="338554"/>
          </a:xfrm>
          <a:prstGeom prst="rect">
            <a:avLst/>
          </a:prstGeom>
          <a:noFill/>
        </p:spPr>
        <p:txBody>
          <a:bodyPr wrap="none" rtlCol="0">
            <a:spAutoFit/>
          </a:bodyPr>
          <a:lstStyle/>
          <a:p>
            <a:r>
              <a:rPr lang="pt-BR" sz="1600" i="1" dirty="0" smtClean="0">
                <a:latin typeface="Berlin Sans FB Demi" panose="020E0802020502020306" pitchFamily="34" charset="0"/>
              </a:rPr>
              <a:t>Política de Investimentos é algo estático?</a:t>
            </a:r>
            <a:endParaRPr lang="pt-BR" sz="1600" i="1" u="sng" dirty="0">
              <a:latin typeface="Berlin Sans FB Demi" panose="020E0802020502020306" pitchFamily="34" charset="0"/>
            </a:endParaRPr>
          </a:p>
        </p:txBody>
      </p:sp>
      <p:graphicFrame>
        <p:nvGraphicFramePr>
          <p:cNvPr id="29" name="Diagrama 28"/>
          <p:cNvGraphicFramePr/>
          <p:nvPr>
            <p:extLst>
              <p:ext uri="{D42A27DB-BD31-4B8C-83A1-F6EECF244321}">
                <p14:modId xmlns:p14="http://schemas.microsoft.com/office/powerpoint/2010/main" val="4181072783"/>
              </p:ext>
            </p:extLst>
          </p:nvPr>
        </p:nvGraphicFramePr>
        <p:xfrm>
          <a:off x="5370953" y="478117"/>
          <a:ext cx="4079753" cy="32275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 name="Picture 2" descr="Vetores de Sim Ou Não Pintar Vector Icon Ilustração Design Plano e mais  imagens de Em Êxtase - iStock"/>
          <p:cNvPicPr>
            <a:picLocks noChangeAspect="1" noChangeArrowheads="1"/>
          </p:cNvPicPr>
          <p:nvPr/>
        </p:nvPicPr>
        <p:blipFill rotWithShape="1">
          <a:blip r:embed="rId7">
            <a:extLst>
              <a:ext uri="{28A0092B-C50C-407E-A947-70E740481C1C}">
                <a14:useLocalDpi xmlns:a14="http://schemas.microsoft.com/office/drawing/2010/main" val="0"/>
              </a:ext>
            </a:extLst>
          </a:blip>
          <a:srcRect l="49067" t="21807" r="49" b="25491"/>
          <a:stretch/>
        </p:blipFill>
        <p:spPr bwMode="auto">
          <a:xfrm>
            <a:off x="4491333" y="478117"/>
            <a:ext cx="701107" cy="726147"/>
          </a:xfrm>
          <a:prstGeom prst="rect">
            <a:avLst/>
          </a:prstGeom>
          <a:noFill/>
          <a:extLst>
            <a:ext uri="{909E8E84-426E-40DD-AFC4-6F175D3DCCD1}">
              <a14:hiddenFill xmlns:a14="http://schemas.microsoft.com/office/drawing/2010/main">
                <a:solidFill>
                  <a:srgbClr val="FFFFFF"/>
                </a:solidFill>
              </a14:hiddenFill>
            </a:ext>
          </a:extLst>
        </p:spPr>
      </p:pic>
      <p:sp>
        <p:nvSpPr>
          <p:cNvPr id="31" name="CaixaDeTexto 30"/>
          <p:cNvSpPr txBox="1"/>
          <p:nvPr/>
        </p:nvSpPr>
        <p:spPr>
          <a:xfrm>
            <a:off x="4481288" y="1198429"/>
            <a:ext cx="858476" cy="369332"/>
          </a:xfrm>
          <a:prstGeom prst="rect">
            <a:avLst/>
          </a:prstGeom>
          <a:noFill/>
        </p:spPr>
        <p:txBody>
          <a:bodyPr wrap="square" rtlCol="0">
            <a:spAutoFit/>
          </a:bodyPr>
          <a:lstStyle/>
          <a:p>
            <a:r>
              <a:rPr lang="pt-BR" b="1" dirty="0" smtClean="0">
                <a:solidFill>
                  <a:srgbClr val="D62822"/>
                </a:solidFill>
                <a:effectLst>
                  <a:outerShdw blurRad="38100" dist="38100" dir="2700000" algn="tl">
                    <a:srgbClr val="000000">
                      <a:alpha val="43137"/>
                    </a:srgbClr>
                  </a:outerShdw>
                </a:effectLst>
              </a:rPr>
              <a:t>NÃO!!</a:t>
            </a:r>
            <a:endParaRPr lang="pt-BR" b="1" dirty="0">
              <a:solidFill>
                <a:srgbClr val="D62822"/>
              </a:solidFill>
              <a:effectLst>
                <a:outerShdw blurRad="38100" dist="38100" dir="2700000" algn="tl">
                  <a:srgbClr val="000000">
                    <a:alpha val="43137"/>
                  </a:srgbClr>
                </a:outerShdw>
              </a:effectLst>
            </a:endParaRPr>
          </a:p>
        </p:txBody>
      </p:sp>
      <p:sp>
        <p:nvSpPr>
          <p:cNvPr id="32" name="Retângulo 31"/>
          <p:cNvSpPr/>
          <p:nvPr/>
        </p:nvSpPr>
        <p:spPr>
          <a:xfrm>
            <a:off x="54239" y="2164774"/>
            <a:ext cx="5643584" cy="5547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47" name="Retângulo de cantos arredondados 46"/>
          <p:cNvSpPr/>
          <p:nvPr/>
        </p:nvSpPr>
        <p:spPr>
          <a:xfrm>
            <a:off x="158634" y="1861649"/>
            <a:ext cx="3210983" cy="3968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49" name="CaixaDeTexto 20"/>
          <p:cNvSpPr txBox="1"/>
          <p:nvPr/>
        </p:nvSpPr>
        <p:spPr>
          <a:xfrm>
            <a:off x="259215" y="1904031"/>
            <a:ext cx="2992615" cy="338554"/>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600" b="1" dirty="0" smtClean="0">
                <a:solidFill>
                  <a:schemeClr val="bg1"/>
                </a:solidFill>
                <a:effectLst>
                  <a:outerShdw blurRad="38100" dist="38100" dir="2700000" algn="tl">
                    <a:srgbClr val="000000">
                      <a:alpha val="43137"/>
                    </a:srgbClr>
                  </a:outerShdw>
                </a:effectLst>
                <a:latin typeface="+mn-lt"/>
              </a:rPr>
              <a:t>Art. 1º, § 7º, Res. CMN 4.963/21</a:t>
            </a:r>
            <a:endParaRPr lang="pt-BR" sz="1600" b="1" dirty="0">
              <a:solidFill>
                <a:schemeClr val="bg1"/>
              </a:solidFill>
              <a:effectLst>
                <a:outerShdw blurRad="38100" dist="38100" dir="2700000" algn="tl">
                  <a:srgbClr val="000000">
                    <a:alpha val="43137"/>
                  </a:srgbClr>
                </a:outerShdw>
              </a:effectLst>
              <a:latin typeface="+mn-lt"/>
            </a:endParaRPr>
          </a:p>
        </p:txBody>
      </p:sp>
      <p:sp>
        <p:nvSpPr>
          <p:cNvPr id="50" name="Retângulo 49"/>
          <p:cNvSpPr/>
          <p:nvPr/>
        </p:nvSpPr>
        <p:spPr>
          <a:xfrm>
            <a:off x="158635" y="2267269"/>
            <a:ext cx="5539188" cy="400110"/>
          </a:xfrm>
          <a:prstGeom prst="rect">
            <a:avLst/>
          </a:prstGeom>
        </p:spPr>
        <p:txBody>
          <a:bodyPr wrap="square">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just"/>
            <a:r>
              <a:rPr lang="pt-BR" sz="1000" dirty="0"/>
              <a:t>§ 7º  O regime próprio de previdência social deverá </a:t>
            </a:r>
            <a:r>
              <a:rPr lang="pt-BR" sz="1000" u="sng" dirty="0"/>
              <a:t>manter registro, por meio digital, de todos os documentos que suportem a tomada de decisão</a:t>
            </a:r>
            <a:r>
              <a:rPr lang="pt-BR" sz="1000" dirty="0"/>
              <a:t> na aplicação de recursos.</a:t>
            </a:r>
          </a:p>
        </p:txBody>
      </p:sp>
      <p:sp>
        <p:nvSpPr>
          <p:cNvPr id="51" name="Retângulo 50"/>
          <p:cNvSpPr/>
          <p:nvPr/>
        </p:nvSpPr>
        <p:spPr>
          <a:xfrm>
            <a:off x="62889" y="3823646"/>
            <a:ext cx="9037655" cy="10782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52" name="Retângulo de cantos arredondados 51"/>
          <p:cNvSpPr/>
          <p:nvPr/>
        </p:nvSpPr>
        <p:spPr>
          <a:xfrm>
            <a:off x="163032" y="3416548"/>
            <a:ext cx="3210983"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53" name="CaixaDeTexto 20"/>
          <p:cNvSpPr txBox="1"/>
          <p:nvPr/>
        </p:nvSpPr>
        <p:spPr>
          <a:xfrm>
            <a:off x="263613" y="3467662"/>
            <a:ext cx="2992615" cy="338554"/>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600" b="1" dirty="0" smtClean="0">
                <a:solidFill>
                  <a:schemeClr val="bg1"/>
                </a:solidFill>
                <a:effectLst>
                  <a:outerShdw blurRad="38100" dist="38100" dir="2700000" algn="tl">
                    <a:srgbClr val="000000">
                      <a:alpha val="43137"/>
                    </a:srgbClr>
                  </a:outerShdw>
                </a:effectLst>
                <a:latin typeface="+mn-lt"/>
              </a:rPr>
              <a:t>Art. 1º, V, e §3º, Portaria 519/11</a:t>
            </a:r>
            <a:endParaRPr lang="pt-BR" sz="1600" b="1" dirty="0">
              <a:solidFill>
                <a:schemeClr val="bg1"/>
              </a:solidFill>
              <a:effectLst>
                <a:outerShdw blurRad="38100" dist="38100" dir="2700000" algn="tl">
                  <a:srgbClr val="000000">
                    <a:alpha val="43137"/>
                  </a:srgbClr>
                </a:outerShdw>
              </a:effectLst>
              <a:latin typeface="+mn-lt"/>
            </a:endParaRPr>
          </a:p>
        </p:txBody>
      </p:sp>
      <p:sp>
        <p:nvSpPr>
          <p:cNvPr id="54" name="Retângulo 53"/>
          <p:cNvSpPr/>
          <p:nvPr/>
        </p:nvSpPr>
        <p:spPr>
          <a:xfrm>
            <a:off x="163032" y="3857330"/>
            <a:ext cx="8837371" cy="1169551"/>
          </a:xfrm>
          <a:prstGeom prst="rect">
            <a:avLst/>
          </a:prstGeom>
        </p:spPr>
        <p:txBody>
          <a:bodyPr wrap="square">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just"/>
            <a:r>
              <a:rPr lang="pt-BR" sz="1000" dirty="0"/>
              <a:t>V - elaborar </a:t>
            </a:r>
            <a:r>
              <a:rPr lang="pt-BR" sz="1000" u="sng" dirty="0"/>
              <a:t>relatórios detalhados</a:t>
            </a:r>
            <a:r>
              <a:rPr lang="pt-BR" sz="1000" dirty="0"/>
              <a:t>, </a:t>
            </a:r>
            <a:r>
              <a:rPr lang="pt-BR" sz="1000" u="sng" dirty="0"/>
              <a:t>no mínimo, trimestralmente</a:t>
            </a:r>
            <a:r>
              <a:rPr lang="pt-BR" sz="1000" dirty="0"/>
              <a:t>, sobre a </a:t>
            </a:r>
            <a:r>
              <a:rPr lang="pt-BR" sz="1000" u="sng" dirty="0"/>
              <a:t>rentabilidade</a:t>
            </a:r>
            <a:r>
              <a:rPr lang="pt-BR" sz="1000" dirty="0"/>
              <a:t>, os </a:t>
            </a:r>
            <a:r>
              <a:rPr lang="pt-BR" sz="1000" u="sng" dirty="0"/>
              <a:t>riscos</a:t>
            </a:r>
            <a:r>
              <a:rPr lang="pt-BR" sz="1000" dirty="0"/>
              <a:t> das diversas modalidades de operações realizadas nas aplicações dos recursos do RPPS </a:t>
            </a:r>
            <a:r>
              <a:rPr lang="pt-BR" sz="1000" b="1" dirty="0"/>
              <a:t>e a aderência à política anual de investimentos e suas revisões </a:t>
            </a:r>
            <a:r>
              <a:rPr lang="pt-BR" sz="1000" dirty="0"/>
              <a:t>e </a:t>
            </a:r>
            <a:r>
              <a:rPr lang="pt-BR" sz="1000" b="1" dirty="0"/>
              <a:t>submetê-los às instâncias superiores de deliberação e controle </a:t>
            </a:r>
            <a:endParaRPr lang="pt-BR" sz="1000" b="1" dirty="0" smtClean="0"/>
          </a:p>
          <a:p>
            <a:pPr algn="just"/>
            <a:endParaRPr lang="pt-BR" sz="1000" b="1" dirty="0" smtClean="0"/>
          </a:p>
          <a:p>
            <a:pPr algn="just"/>
            <a:r>
              <a:rPr lang="pt-BR" sz="1000" dirty="0" smtClean="0"/>
              <a:t>§</a:t>
            </a:r>
            <a:r>
              <a:rPr lang="pt-BR" sz="1000" dirty="0"/>
              <a:t>3º: O </a:t>
            </a:r>
            <a:r>
              <a:rPr lang="pt-BR" sz="1000" u="sng" dirty="0"/>
              <a:t>relatório</a:t>
            </a:r>
            <a:r>
              <a:rPr lang="pt-BR" sz="1000" dirty="0"/>
              <a:t> da política anual de investimentos </a:t>
            </a:r>
            <a:r>
              <a:rPr lang="pt-BR" sz="1000" u="sng" dirty="0"/>
              <a:t>e suas revisões</a:t>
            </a:r>
            <a:r>
              <a:rPr lang="pt-BR" sz="1000" dirty="0"/>
              <a:t>, a </a:t>
            </a:r>
            <a:r>
              <a:rPr lang="pt-BR" sz="1000" u="sng" dirty="0"/>
              <a:t>documentação que os fundamenta</a:t>
            </a:r>
            <a:r>
              <a:rPr lang="pt-BR" sz="1000" dirty="0"/>
              <a:t>, bem como as </a:t>
            </a:r>
            <a:r>
              <a:rPr lang="pt-BR" sz="1000" u="sng" dirty="0"/>
              <a:t>aprovações exigidas</a:t>
            </a:r>
            <a:r>
              <a:rPr lang="pt-BR" sz="1000" dirty="0"/>
              <a:t> </a:t>
            </a:r>
            <a:r>
              <a:rPr lang="pt-BR" sz="1000" b="1" dirty="0"/>
              <a:t>deverão permanecer à disposição</a:t>
            </a:r>
            <a:r>
              <a:rPr lang="pt-BR" sz="1000" dirty="0"/>
              <a:t> dos </a:t>
            </a:r>
            <a:r>
              <a:rPr lang="pt-BR" sz="1000" b="1" dirty="0"/>
              <a:t>órgãos</a:t>
            </a:r>
            <a:r>
              <a:rPr lang="pt-BR" sz="1000" dirty="0"/>
              <a:t> de </a:t>
            </a:r>
            <a:r>
              <a:rPr lang="pt-BR" sz="1000" b="1" dirty="0"/>
              <a:t>acompanhamento</a:t>
            </a:r>
            <a:r>
              <a:rPr lang="pt-BR" sz="1000" dirty="0"/>
              <a:t>, </a:t>
            </a:r>
            <a:r>
              <a:rPr lang="pt-BR" sz="1000" b="1" dirty="0"/>
              <a:t>supervisão</a:t>
            </a:r>
            <a:r>
              <a:rPr lang="pt-BR" sz="1000" dirty="0"/>
              <a:t> e </a:t>
            </a:r>
            <a:r>
              <a:rPr lang="pt-BR" sz="1000" b="1" dirty="0"/>
              <a:t>controle</a:t>
            </a:r>
            <a:r>
              <a:rPr lang="pt-BR" sz="1000" dirty="0"/>
              <a:t> pelo prazo de </a:t>
            </a:r>
            <a:r>
              <a:rPr lang="pt-BR" sz="1000" u="sng" dirty="0"/>
              <a:t>10 (dez) anos</a:t>
            </a:r>
            <a:r>
              <a:rPr lang="pt-BR" sz="1000" dirty="0"/>
              <a:t>. </a:t>
            </a:r>
          </a:p>
          <a:p>
            <a:pPr algn="just"/>
            <a:endParaRPr lang="pt-BR" sz="1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520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tângulo 12"/>
          <p:cNvSpPr/>
          <p:nvPr/>
        </p:nvSpPr>
        <p:spPr>
          <a:xfrm>
            <a:off x="132954" y="7798"/>
            <a:ext cx="5457648" cy="307777"/>
          </a:xfrm>
          <a:prstGeom prst="rect">
            <a:avLst/>
          </a:prstGeom>
        </p:spPr>
        <p:txBody>
          <a:bodyPr wrap="none">
            <a:spAutoFit/>
          </a:bodyPr>
          <a:lstStyle/>
          <a:p>
            <a:r>
              <a:rPr lang="pt-BR" sz="1400" b="1" spc="-65" dirty="0" smtClean="0">
                <a:solidFill>
                  <a:srgbClr val="144A42"/>
                </a:solidFill>
                <a:latin typeface="Arial"/>
                <a:cs typeface="Arial"/>
              </a:rPr>
              <a:t>4 – </a:t>
            </a:r>
            <a:r>
              <a:rPr lang="pt-BR" sz="1400" b="1" u="sng" spc="-65" dirty="0" smtClean="0">
                <a:solidFill>
                  <a:srgbClr val="144A42"/>
                </a:solidFill>
                <a:latin typeface="Arial"/>
                <a:cs typeface="Arial"/>
              </a:rPr>
              <a:t>PONTOS DA </a:t>
            </a:r>
            <a:r>
              <a:rPr lang="pt-BR" sz="1400" b="1" u="sng" spc="-65" dirty="0">
                <a:solidFill>
                  <a:srgbClr val="144A42"/>
                </a:solidFill>
                <a:latin typeface="Arial"/>
                <a:cs typeface="Arial"/>
              </a:rPr>
              <a:t>RESOLUÇÃO – Segmentos de Aplicação e Limites</a:t>
            </a:r>
          </a:p>
        </p:txBody>
      </p:sp>
      <p:pic>
        <p:nvPicPr>
          <p:cNvPr id="17" name="Imagem 16"/>
          <p:cNvPicPr>
            <a:picLocks noChangeAspect="1"/>
          </p:cNvPicPr>
          <p:nvPr/>
        </p:nvPicPr>
        <p:blipFill>
          <a:blip r:embed="rId2"/>
          <a:stretch>
            <a:fillRect/>
          </a:stretch>
        </p:blipFill>
        <p:spPr>
          <a:xfrm>
            <a:off x="239058" y="477035"/>
            <a:ext cx="8822803" cy="4293577"/>
          </a:xfrm>
          <a:prstGeom prst="rect">
            <a:avLst/>
          </a:prstGeom>
        </p:spPr>
      </p:pic>
      <p:sp>
        <p:nvSpPr>
          <p:cNvPr id="2" name="Retângulo 1"/>
          <p:cNvSpPr/>
          <p:nvPr/>
        </p:nvSpPr>
        <p:spPr>
          <a:xfrm>
            <a:off x="1041253" y="1543381"/>
            <a:ext cx="6765503" cy="264277"/>
          </a:xfrm>
          <a:prstGeom prst="rect">
            <a:avLst/>
          </a:prstGeom>
          <a:solidFill>
            <a:srgbClr val="0070C0">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19" name="Retângulo 18"/>
          <p:cNvSpPr/>
          <p:nvPr/>
        </p:nvSpPr>
        <p:spPr>
          <a:xfrm>
            <a:off x="244344" y="3541316"/>
            <a:ext cx="7572984" cy="121569"/>
          </a:xfrm>
          <a:prstGeom prst="rect">
            <a:avLst/>
          </a:prstGeom>
          <a:solidFill>
            <a:srgbClr val="0070C0">
              <a:alpha val="2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771747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7 Elements Of Two Pillars Icon Presentation Examples | Template  Presentation | Sample of PPT Presentation | Presentation Background Images"/>
          <p:cNvPicPr>
            <a:picLocks noChangeAspect="1" noChangeArrowheads="1"/>
          </p:cNvPicPr>
          <p:nvPr/>
        </p:nvPicPr>
        <p:blipFill rotWithShape="1">
          <a:blip r:embed="rId2">
            <a:extLst>
              <a:ext uri="{28A0092B-C50C-407E-A947-70E740481C1C}">
                <a14:useLocalDpi xmlns:a14="http://schemas.microsoft.com/office/drawing/2010/main" val="0"/>
              </a:ext>
            </a:extLst>
          </a:blip>
          <a:srcRect t="13651" r="55900" b="12384"/>
          <a:stretch/>
        </p:blipFill>
        <p:spPr bwMode="auto">
          <a:xfrm>
            <a:off x="168680" y="238289"/>
            <a:ext cx="2481435" cy="3121485"/>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tângulo 12"/>
          <p:cNvSpPr/>
          <p:nvPr/>
        </p:nvSpPr>
        <p:spPr>
          <a:xfrm>
            <a:off x="132954" y="7798"/>
            <a:ext cx="5389681" cy="523220"/>
          </a:xfrm>
          <a:prstGeom prst="rect">
            <a:avLst/>
          </a:prstGeom>
        </p:spPr>
        <p:txBody>
          <a:bodyPr wrap="none">
            <a:spAutoFit/>
          </a:bodyPr>
          <a:lstStyle/>
          <a:p>
            <a:r>
              <a:rPr lang="pt-BR" sz="1400" b="1" spc="-65" dirty="0" smtClean="0">
                <a:solidFill>
                  <a:srgbClr val="144A42"/>
                </a:solidFill>
                <a:latin typeface="Arial"/>
                <a:cs typeface="Arial"/>
              </a:rPr>
              <a:t>4 – </a:t>
            </a:r>
            <a:r>
              <a:rPr lang="pt-BR" sz="1400" b="1" u="sng" spc="-65" dirty="0" smtClean="0">
                <a:solidFill>
                  <a:srgbClr val="144A42"/>
                </a:solidFill>
                <a:latin typeface="Arial"/>
                <a:cs typeface="Arial"/>
              </a:rPr>
              <a:t>PONTOS DA </a:t>
            </a:r>
            <a:r>
              <a:rPr lang="pt-BR" sz="1400" b="1" u="sng" spc="-65" dirty="0">
                <a:solidFill>
                  <a:srgbClr val="144A42"/>
                </a:solidFill>
                <a:latin typeface="Arial"/>
                <a:cs typeface="Arial"/>
              </a:rPr>
              <a:t>RESOLUÇÃO </a:t>
            </a:r>
            <a:r>
              <a:rPr lang="pt-BR" sz="1400" b="1" spc="-65" dirty="0">
                <a:solidFill>
                  <a:srgbClr val="144A42"/>
                </a:solidFill>
                <a:latin typeface="Arial"/>
                <a:cs typeface="Arial"/>
              </a:rPr>
              <a:t>– </a:t>
            </a:r>
            <a:r>
              <a:rPr lang="pt-BR" sz="1400" b="1" u="sng" spc="-65" dirty="0">
                <a:solidFill>
                  <a:srgbClr val="144A42"/>
                </a:solidFill>
                <a:latin typeface="Arial"/>
                <a:cs typeface="Arial"/>
              </a:rPr>
              <a:t>Segmentos de Aplicação e Limites</a:t>
            </a:r>
          </a:p>
          <a:p>
            <a:endParaRPr lang="pt-BR" sz="1400" b="1" u="sng" spc="-65" dirty="0">
              <a:solidFill>
                <a:srgbClr val="144A42"/>
              </a:solidFill>
              <a:latin typeface="Arial"/>
              <a:cs typeface="Arial"/>
            </a:endParaRPr>
          </a:p>
        </p:txBody>
      </p:sp>
      <p:sp>
        <p:nvSpPr>
          <p:cNvPr id="9" name="Retângulo 8"/>
          <p:cNvSpPr/>
          <p:nvPr/>
        </p:nvSpPr>
        <p:spPr>
          <a:xfrm>
            <a:off x="374773" y="766406"/>
            <a:ext cx="1654877" cy="332233"/>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smtClean="0"/>
              <a:t>EMPRÉSTIMOS CONSIGNADOS</a:t>
            </a:r>
            <a:endParaRPr lang="pt-BR" sz="1100" dirty="0"/>
          </a:p>
        </p:txBody>
      </p:sp>
      <p:sp>
        <p:nvSpPr>
          <p:cNvPr id="10" name="CaixaDeTexto 9"/>
          <p:cNvSpPr txBox="1"/>
          <p:nvPr/>
        </p:nvSpPr>
        <p:spPr>
          <a:xfrm rot="16200000">
            <a:off x="-279994" y="1646431"/>
            <a:ext cx="1322771" cy="276999"/>
          </a:xfrm>
          <a:prstGeom prst="rect">
            <a:avLst/>
          </a:prstGeom>
          <a:noFill/>
        </p:spPr>
        <p:txBody>
          <a:bodyPr wrap="square" rtlCol="0">
            <a:spAutoFit/>
          </a:bodyPr>
          <a:lstStyle/>
          <a:p>
            <a:r>
              <a:rPr lang="pt-BR" sz="1200" dirty="0" smtClean="0"/>
              <a:t>Pró-Gestão RPPS</a:t>
            </a:r>
            <a:endParaRPr lang="pt-BR" sz="1200" dirty="0"/>
          </a:p>
        </p:txBody>
      </p:sp>
      <p:sp>
        <p:nvSpPr>
          <p:cNvPr id="11" name="CaixaDeTexto 10"/>
          <p:cNvSpPr txBox="1"/>
          <p:nvPr/>
        </p:nvSpPr>
        <p:spPr>
          <a:xfrm rot="16200000">
            <a:off x="1593197" y="1581592"/>
            <a:ext cx="830383" cy="276999"/>
          </a:xfrm>
          <a:prstGeom prst="rect">
            <a:avLst/>
          </a:prstGeom>
          <a:noFill/>
        </p:spPr>
        <p:txBody>
          <a:bodyPr wrap="square" rtlCol="0">
            <a:spAutoFit/>
          </a:bodyPr>
          <a:lstStyle/>
          <a:p>
            <a:r>
              <a:rPr lang="pt-BR" sz="1200" dirty="0" smtClean="0"/>
              <a:t>CAPAG</a:t>
            </a:r>
            <a:endParaRPr lang="pt-BR" sz="1200" dirty="0"/>
          </a:p>
        </p:txBody>
      </p:sp>
      <p:sp>
        <p:nvSpPr>
          <p:cNvPr id="12" name="CaixaDeTexto 11"/>
          <p:cNvSpPr txBox="1"/>
          <p:nvPr/>
        </p:nvSpPr>
        <p:spPr>
          <a:xfrm>
            <a:off x="2604806" y="1239942"/>
            <a:ext cx="6417626" cy="400110"/>
          </a:xfrm>
          <a:prstGeom prst="rect">
            <a:avLst/>
          </a:prstGeom>
          <a:ln>
            <a:noFill/>
          </a:ln>
          <a:effectLst/>
        </p:spPr>
        <p:style>
          <a:lnRef idx="2">
            <a:schemeClr val="accent6"/>
          </a:lnRef>
          <a:fillRef idx="1">
            <a:schemeClr val="lt1"/>
          </a:fillRef>
          <a:effectRef idx="0">
            <a:schemeClr val="accent6"/>
          </a:effectRef>
          <a:fontRef idx="minor">
            <a:schemeClr val="dk1"/>
          </a:fontRef>
        </p:style>
        <p:txBody>
          <a:bodyPr wrap="square" rtlCol="0">
            <a:spAutoFit/>
          </a:bodyPr>
          <a:lstStyle/>
          <a:p>
            <a:r>
              <a:rPr lang="pt-BR" sz="2000" dirty="0" smtClean="0"/>
              <a:t>Limites de aplicação:</a:t>
            </a:r>
            <a:endParaRPr lang="pt-BR" sz="2000" dirty="0"/>
          </a:p>
        </p:txBody>
      </p:sp>
      <p:sp>
        <p:nvSpPr>
          <p:cNvPr id="14" name="CaixaDeTexto 13"/>
          <p:cNvSpPr txBox="1"/>
          <p:nvPr/>
        </p:nvSpPr>
        <p:spPr>
          <a:xfrm>
            <a:off x="3689118" y="1815671"/>
            <a:ext cx="2531462" cy="369332"/>
          </a:xfrm>
          <a:prstGeom prst="rect">
            <a:avLst/>
          </a:prstGeom>
          <a:noFill/>
        </p:spPr>
        <p:txBody>
          <a:bodyPr wrap="none" rtlCol="0">
            <a:spAutoFit/>
          </a:bodyPr>
          <a:lstStyle/>
          <a:p>
            <a:r>
              <a:rPr lang="pt-BR" dirty="0" smtClean="0"/>
              <a:t>5% - </a:t>
            </a:r>
            <a:r>
              <a:rPr lang="pt-BR" u="sng" dirty="0" smtClean="0"/>
              <a:t>SEM</a:t>
            </a:r>
            <a:r>
              <a:rPr lang="pt-BR" dirty="0" smtClean="0"/>
              <a:t> Pró-Gestão </a:t>
            </a:r>
            <a:endParaRPr lang="pt-BR" dirty="0"/>
          </a:p>
        </p:txBody>
      </p:sp>
      <p:cxnSp>
        <p:nvCxnSpPr>
          <p:cNvPr id="15" name="Conector reto 14"/>
          <p:cNvCxnSpPr/>
          <p:nvPr/>
        </p:nvCxnSpPr>
        <p:spPr>
          <a:xfrm flipH="1">
            <a:off x="3174520" y="1662441"/>
            <a:ext cx="6350" cy="869603"/>
          </a:xfrm>
          <a:prstGeom prst="line">
            <a:avLst/>
          </a:prstGeom>
          <a:ln>
            <a:solidFill>
              <a:srgbClr val="AAAAAA"/>
            </a:solidFill>
            <a:prstDash val="dash"/>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cxnSp>
        <p:nvCxnSpPr>
          <p:cNvPr id="16" name="Conector reto 15"/>
          <p:cNvCxnSpPr/>
          <p:nvPr/>
        </p:nvCxnSpPr>
        <p:spPr>
          <a:xfrm>
            <a:off x="3174520" y="2060690"/>
            <a:ext cx="504056" cy="0"/>
          </a:xfrm>
          <a:prstGeom prst="line">
            <a:avLst/>
          </a:prstGeom>
          <a:ln>
            <a:solidFill>
              <a:srgbClr val="AAAAAA"/>
            </a:solidFill>
            <a:prstDash val="dash"/>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cxnSp>
        <p:nvCxnSpPr>
          <p:cNvPr id="18" name="Conector reto 17"/>
          <p:cNvCxnSpPr/>
          <p:nvPr/>
        </p:nvCxnSpPr>
        <p:spPr>
          <a:xfrm>
            <a:off x="3174520" y="2532044"/>
            <a:ext cx="504056" cy="0"/>
          </a:xfrm>
          <a:prstGeom prst="line">
            <a:avLst/>
          </a:prstGeom>
          <a:ln>
            <a:solidFill>
              <a:srgbClr val="AAAAAA"/>
            </a:solidFill>
            <a:prstDash val="dash"/>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sp>
        <p:nvSpPr>
          <p:cNvPr id="19" name="CaixaDeTexto 18"/>
          <p:cNvSpPr txBox="1"/>
          <p:nvPr/>
        </p:nvSpPr>
        <p:spPr>
          <a:xfrm>
            <a:off x="3671248" y="2316019"/>
            <a:ext cx="2698175" cy="369332"/>
          </a:xfrm>
          <a:prstGeom prst="rect">
            <a:avLst/>
          </a:prstGeom>
          <a:noFill/>
        </p:spPr>
        <p:txBody>
          <a:bodyPr wrap="none" rtlCol="0">
            <a:spAutoFit/>
          </a:bodyPr>
          <a:lstStyle/>
          <a:p>
            <a:r>
              <a:rPr lang="pt-BR" dirty="0" smtClean="0"/>
              <a:t>10% - </a:t>
            </a:r>
            <a:r>
              <a:rPr lang="pt-BR" u="sng" dirty="0" smtClean="0"/>
              <a:t>COM</a:t>
            </a:r>
            <a:r>
              <a:rPr lang="pt-BR" dirty="0" smtClean="0"/>
              <a:t> Pró-Gestão </a:t>
            </a:r>
            <a:endParaRPr lang="pt-BR" dirty="0"/>
          </a:p>
        </p:txBody>
      </p:sp>
      <p:pic>
        <p:nvPicPr>
          <p:cNvPr id="21" name="Picture 8" descr="Rádio Ipirang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904" t="10985" r="28704" b="71039"/>
          <a:stretch/>
        </p:blipFill>
        <p:spPr bwMode="auto">
          <a:xfrm>
            <a:off x="2403162" y="2952682"/>
            <a:ext cx="1770240" cy="482793"/>
          </a:xfrm>
          <a:prstGeom prst="rect">
            <a:avLst/>
          </a:prstGeom>
          <a:noFill/>
          <a:extLst>
            <a:ext uri="{909E8E84-426E-40DD-AFC4-6F175D3DCCD1}">
              <a14:hiddenFill xmlns:a14="http://schemas.microsoft.com/office/drawing/2010/main">
                <a:solidFill>
                  <a:srgbClr val="FFFFFF"/>
                </a:solidFill>
              </a14:hiddenFill>
            </a:ext>
          </a:extLst>
        </p:spPr>
      </p:pic>
      <p:sp>
        <p:nvSpPr>
          <p:cNvPr id="24" name="CaixaDeTexto 23"/>
          <p:cNvSpPr txBox="1"/>
          <p:nvPr/>
        </p:nvSpPr>
        <p:spPr>
          <a:xfrm>
            <a:off x="6813876" y="1944850"/>
            <a:ext cx="1879148" cy="584775"/>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pt-BR" sz="1600" b="1" i="1" dirty="0">
                <a:ln/>
                <a:solidFill>
                  <a:srgbClr val="002060"/>
                </a:solidFill>
                <a:latin typeface="Berlin Sans FB Demi" panose="020E0802020502020306" pitchFamily="34" charset="0"/>
              </a:rPr>
              <a:t>Volume disponibilizado</a:t>
            </a:r>
          </a:p>
        </p:txBody>
      </p:sp>
      <p:sp>
        <p:nvSpPr>
          <p:cNvPr id="26" name="CaixaDeTexto 25"/>
          <p:cNvSpPr txBox="1"/>
          <p:nvPr/>
        </p:nvSpPr>
        <p:spPr>
          <a:xfrm>
            <a:off x="6169166" y="3960579"/>
            <a:ext cx="3240360" cy="584775"/>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pt-BR" sz="1600" b="1" dirty="0" smtClean="0">
                <a:ln/>
                <a:solidFill>
                  <a:srgbClr val="144A42"/>
                </a:solidFill>
                <a:latin typeface="Berlin Sans FB Demi" panose="020E0802020502020306" pitchFamily="34" charset="0"/>
              </a:rPr>
              <a:t>Elegíveis aos empréstimos (tomadores)</a:t>
            </a:r>
            <a:endParaRPr lang="pt-BR" sz="1600" b="1" dirty="0">
              <a:ln/>
              <a:solidFill>
                <a:srgbClr val="144A42"/>
              </a:solidFill>
              <a:latin typeface="Berlin Sans FB Demi" panose="020E0802020502020306" pitchFamily="34" charset="0"/>
            </a:endParaRPr>
          </a:p>
        </p:txBody>
      </p:sp>
      <p:cxnSp>
        <p:nvCxnSpPr>
          <p:cNvPr id="27" name="Conector reto 26"/>
          <p:cNvCxnSpPr/>
          <p:nvPr/>
        </p:nvCxnSpPr>
        <p:spPr>
          <a:xfrm>
            <a:off x="4188982" y="881013"/>
            <a:ext cx="2090250" cy="0"/>
          </a:xfrm>
          <a:prstGeom prst="line">
            <a:avLst/>
          </a:prstGeom>
          <a:ln>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28" name="Conector reto 27"/>
          <p:cNvCxnSpPr/>
          <p:nvPr/>
        </p:nvCxnSpPr>
        <p:spPr>
          <a:xfrm>
            <a:off x="6283121" y="901869"/>
            <a:ext cx="0" cy="1281595"/>
          </a:xfrm>
          <a:prstGeom prst="line">
            <a:avLst/>
          </a:prstGeom>
          <a:ln>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29" name="Conector de seta reta 28"/>
          <p:cNvCxnSpPr/>
          <p:nvPr/>
        </p:nvCxnSpPr>
        <p:spPr>
          <a:xfrm>
            <a:off x="6279232" y="2185003"/>
            <a:ext cx="576064" cy="0"/>
          </a:xfrm>
          <a:prstGeom prst="straightConnector1">
            <a:avLst/>
          </a:prstGeom>
          <a:ln>
            <a:solidFill>
              <a:srgbClr val="00206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0" name="Conector reto 29"/>
          <p:cNvCxnSpPr/>
          <p:nvPr/>
        </p:nvCxnSpPr>
        <p:spPr>
          <a:xfrm>
            <a:off x="3914678" y="3036156"/>
            <a:ext cx="2448272" cy="0"/>
          </a:xfrm>
          <a:prstGeom prst="line">
            <a:avLst/>
          </a:prstGeom>
          <a:ln>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Conector reto 30"/>
          <p:cNvCxnSpPr/>
          <p:nvPr/>
        </p:nvCxnSpPr>
        <p:spPr>
          <a:xfrm>
            <a:off x="6362950" y="3036156"/>
            <a:ext cx="0" cy="1340257"/>
          </a:xfrm>
          <a:prstGeom prst="line">
            <a:avLst/>
          </a:prstGeom>
          <a:ln>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Conector de seta reta 31"/>
          <p:cNvCxnSpPr/>
          <p:nvPr/>
        </p:nvCxnSpPr>
        <p:spPr>
          <a:xfrm>
            <a:off x="6378808" y="4376413"/>
            <a:ext cx="576064" cy="0"/>
          </a:xfrm>
          <a:prstGeom prst="straightConnector1">
            <a:avLst/>
          </a:prstGeom>
          <a:ln>
            <a:solidFill>
              <a:schemeClr val="accent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 name="CaixaDeTexto 2"/>
          <p:cNvSpPr txBox="1"/>
          <p:nvPr/>
        </p:nvSpPr>
        <p:spPr>
          <a:xfrm>
            <a:off x="3043767" y="3428959"/>
            <a:ext cx="3193606" cy="1384995"/>
          </a:xfrm>
          <a:prstGeom prst="rect">
            <a:avLst/>
          </a:prstGeom>
          <a:noFill/>
        </p:spPr>
        <p:txBody>
          <a:bodyPr wrap="square" rtlCol="0">
            <a:spAutoFit/>
          </a:bodyPr>
          <a:lstStyle/>
          <a:p>
            <a:pPr algn="just"/>
            <a:r>
              <a:rPr lang="pt-BR" sz="1400" i="1" dirty="0">
                <a:solidFill>
                  <a:schemeClr val="dk1"/>
                </a:solidFill>
              </a:rPr>
              <a:t>“nas situações em que o pagamento da remuneração ou dos proventos seja de </a:t>
            </a:r>
            <a:r>
              <a:rPr lang="pt-BR" sz="1400" i="1" u="sng" dirty="0">
                <a:solidFill>
                  <a:schemeClr val="dk1"/>
                </a:solidFill>
              </a:rPr>
              <a:t>responsabilidade do ente federativo ou que dependa de suas transferências financeiras mensais</a:t>
            </a:r>
            <a:r>
              <a:rPr lang="pt-BR" sz="1400" i="1" dirty="0">
                <a:solidFill>
                  <a:schemeClr val="dk1"/>
                </a:solidFill>
              </a:rPr>
              <a:t>”...</a:t>
            </a:r>
          </a:p>
          <a:p>
            <a:endParaRPr lang="pt-BR" sz="1400" i="1" dirty="0"/>
          </a:p>
        </p:txBody>
      </p:sp>
      <p:pic>
        <p:nvPicPr>
          <p:cNvPr id="20" name="Picture 6" descr="IPC aperfeiçoa rotinas e... - IPC - INSTITUTO D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3413" y="627858"/>
            <a:ext cx="1690080" cy="574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707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ppt_x"/>
                                          </p:val>
                                        </p:tav>
                                        <p:tav tm="100000">
                                          <p:val>
                                            <p:strVal val="#ppt_x"/>
                                          </p:val>
                                        </p:tav>
                                      </p:tavLst>
                                    </p:anim>
                                    <p:anim calcmode="lin" valueType="num">
                                      <p:cBhvr additive="base">
                                        <p:cTn id="26" dur="500" fill="hold"/>
                                        <p:tgtEl>
                                          <p:spTgt spid="30"/>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ppt_x"/>
                                          </p:val>
                                        </p:tav>
                                        <p:tav tm="100000">
                                          <p:val>
                                            <p:strVal val="#ppt_x"/>
                                          </p:val>
                                        </p:tav>
                                      </p:tavLst>
                                    </p:anim>
                                    <p:anim calcmode="lin" valueType="num">
                                      <p:cBhvr additive="base">
                                        <p:cTn id="30" dur="500" fill="hold"/>
                                        <p:tgtEl>
                                          <p:spTgt spid="31"/>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ppt_x"/>
                                          </p:val>
                                        </p:tav>
                                        <p:tav tm="100000">
                                          <p:val>
                                            <p:strVal val="#ppt_x"/>
                                          </p:val>
                                        </p:tav>
                                      </p:tavLst>
                                    </p:anim>
                                    <p:anim calcmode="lin" valueType="num">
                                      <p:cBhvr additive="base">
                                        <p:cTn id="34" dur="500" fill="hold"/>
                                        <p:tgtEl>
                                          <p:spTgt spid="3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tângulo 12"/>
          <p:cNvSpPr/>
          <p:nvPr/>
        </p:nvSpPr>
        <p:spPr>
          <a:xfrm>
            <a:off x="132954" y="7798"/>
            <a:ext cx="4888839" cy="307777"/>
          </a:xfrm>
          <a:prstGeom prst="rect">
            <a:avLst/>
          </a:prstGeom>
        </p:spPr>
        <p:txBody>
          <a:bodyPr wrap="none">
            <a:spAutoFit/>
          </a:bodyPr>
          <a:lstStyle/>
          <a:p>
            <a:r>
              <a:rPr lang="pt-BR" sz="1400" b="1" spc="-65" dirty="0" smtClean="0">
                <a:solidFill>
                  <a:srgbClr val="144A42"/>
                </a:solidFill>
                <a:latin typeface="Arial"/>
                <a:cs typeface="Arial"/>
              </a:rPr>
              <a:t>4 – </a:t>
            </a:r>
            <a:r>
              <a:rPr lang="pt-BR" sz="1400" b="1" u="sng" spc="-65" dirty="0" smtClean="0">
                <a:solidFill>
                  <a:srgbClr val="144A42"/>
                </a:solidFill>
                <a:latin typeface="Arial"/>
                <a:cs typeface="Arial"/>
              </a:rPr>
              <a:t>PONTOS DA </a:t>
            </a:r>
            <a:r>
              <a:rPr lang="pt-BR" sz="1400" b="1" u="sng" spc="-65" dirty="0">
                <a:solidFill>
                  <a:srgbClr val="144A42"/>
                </a:solidFill>
                <a:latin typeface="Arial"/>
                <a:cs typeface="Arial"/>
              </a:rPr>
              <a:t>RESOLUÇÃO </a:t>
            </a:r>
            <a:r>
              <a:rPr lang="pt-BR" sz="1400" b="1" spc="-65" dirty="0">
                <a:solidFill>
                  <a:srgbClr val="144A42"/>
                </a:solidFill>
                <a:latin typeface="Arial"/>
                <a:cs typeface="Arial"/>
              </a:rPr>
              <a:t>– </a:t>
            </a:r>
            <a:r>
              <a:rPr lang="pt-BR" sz="1400" b="1" u="sng" spc="-65" dirty="0">
                <a:solidFill>
                  <a:srgbClr val="144A42"/>
                </a:solidFill>
                <a:latin typeface="Arial"/>
                <a:cs typeface="Arial"/>
              </a:rPr>
              <a:t>Limites Gerais e da Gestão</a:t>
            </a:r>
          </a:p>
        </p:txBody>
      </p:sp>
      <p:sp>
        <p:nvSpPr>
          <p:cNvPr id="33" name="Retângulo 32"/>
          <p:cNvSpPr/>
          <p:nvPr/>
        </p:nvSpPr>
        <p:spPr>
          <a:xfrm>
            <a:off x="408524" y="1412542"/>
            <a:ext cx="8574165" cy="1415772"/>
          </a:xfrm>
          <a:prstGeom prst="rect">
            <a:avLst/>
          </a:prstGeom>
        </p:spPr>
        <p:txBody>
          <a:bodyPr wrap="square">
            <a:spAutoFit/>
          </a:bodyPr>
          <a:lstStyle/>
          <a:p>
            <a:pPr algn="just"/>
            <a:r>
              <a:rPr lang="pt-BR" sz="1200" dirty="0"/>
              <a:t>Art. 18. As aplicações em cotas de um mesmo fundo de investimento, fundo de investimento em cotas de fundos de investimento ou fundo de índice não podem, direta ou indiretamente, exceder a 20% (vinte por cento) das aplicações dos recursos do regime próprio de previdência social</a:t>
            </a:r>
            <a:r>
              <a:rPr lang="pt-BR" sz="1200" dirty="0" smtClean="0"/>
              <a:t>.</a:t>
            </a:r>
          </a:p>
          <a:p>
            <a:pPr algn="just"/>
            <a:endParaRPr lang="pt-BR" sz="1200" dirty="0"/>
          </a:p>
          <a:p>
            <a:pPr algn="just"/>
            <a:r>
              <a:rPr lang="pt-BR" sz="1200" dirty="0"/>
              <a:t>Parágrafo único. Não se aplica o disposto no caput aos fundos de investimento que apliquem seus recursos exclusivamente em títulos definidos na alínea "a" do inciso I do art. 7º ou em compromissadas lastreadas nesses títulos.</a:t>
            </a:r>
          </a:p>
          <a:p>
            <a:pPr algn="just"/>
            <a:endParaRPr lang="pt-BR" sz="1400" dirty="0"/>
          </a:p>
        </p:txBody>
      </p:sp>
      <p:sp>
        <p:nvSpPr>
          <p:cNvPr id="34" name="Retângulo 33"/>
          <p:cNvSpPr/>
          <p:nvPr/>
        </p:nvSpPr>
        <p:spPr>
          <a:xfrm>
            <a:off x="174143" y="1135543"/>
            <a:ext cx="8910590" cy="15695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35" name="Retângulo de cantos arredondados 34"/>
          <p:cNvSpPr/>
          <p:nvPr/>
        </p:nvSpPr>
        <p:spPr>
          <a:xfrm>
            <a:off x="315931" y="910390"/>
            <a:ext cx="306227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36" name="CaixaDeTexto 20"/>
          <p:cNvSpPr txBox="1"/>
          <p:nvPr/>
        </p:nvSpPr>
        <p:spPr>
          <a:xfrm>
            <a:off x="174146" y="988962"/>
            <a:ext cx="3346040" cy="276999"/>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200" b="1" dirty="0" smtClean="0">
                <a:solidFill>
                  <a:schemeClr val="bg1"/>
                </a:solidFill>
                <a:effectLst>
                  <a:outerShdw blurRad="38100" dist="38100" dir="2700000" algn="tl">
                    <a:srgbClr val="000000">
                      <a:alpha val="43137"/>
                    </a:srgbClr>
                  </a:outerShdw>
                </a:effectLst>
                <a:latin typeface="+mn-lt"/>
              </a:rPr>
              <a:t>Art. 18, parágrafo único, Res. CMN 4.963/21</a:t>
            </a:r>
            <a:endParaRPr lang="pt-BR" sz="1200" b="1" dirty="0">
              <a:solidFill>
                <a:schemeClr val="bg1"/>
              </a:solidFill>
              <a:effectLst>
                <a:outerShdw blurRad="38100" dist="38100" dir="2700000" algn="tl">
                  <a:srgbClr val="000000">
                    <a:alpha val="43137"/>
                  </a:srgbClr>
                </a:outerShdw>
              </a:effectLst>
              <a:latin typeface="+mn-lt"/>
            </a:endParaRPr>
          </a:p>
        </p:txBody>
      </p:sp>
      <p:sp>
        <p:nvSpPr>
          <p:cNvPr id="2" name="Retângulo 1"/>
          <p:cNvSpPr/>
          <p:nvPr/>
        </p:nvSpPr>
        <p:spPr>
          <a:xfrm>
            <a:off x="478118" y="2161461"/>
            <a:ext cx="8504571" cy="397933"/>
          </a:xfrm>
          <a:prstGeom prst="rect">
            <a:avLst/>
          </a:prstGeom>
          <a:solidFill>
            <a:srgbClr val="FBC109">
              <a:alpha val="1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37" name="Retângulo 36"/>
          <p:cNvSpPr/>
          <p:nvPr/>
        </p:nvSpPr>
        <p:spPr>
          <a:xfrm>
            <a:off x="342355" y="3799266"/>
            <a:ext cx="8574165" cy="1015663"/>
          </a:xfrm>
          <a:prstGeom prst="rect">
            <a:avLst/>
          </a:prstGeom>
        </p:spPr>
        <p:txBody>
          <a:bodyPr wrap="square">
            <a:spAutoFit/>
          </a:bodyPr>
          <a:lstStyle/>
          <a:p>
            <a:pPr algn="just"/>
            <a:r>
              <a:rPr lang="pt-BR" sz="1200" dirty="0"/>
              <a:t>Art. 19. O total das aplicações dos recursos do regime próprio de previdência social em um mesmo fundo de investimento deverá representar, no máximo, 15% (quinze por cento) do patrimônio líquido do fundo, observado o disposto no art. 16</a:t>
            </a:r>
            <a:r>
              <a:rPr lang="pt-BR" sz="1200" dirty="0" smtClean="0"/>
              <a:t>.</a:t>
            </a:r>
          </a:p>
          <a:p>
            <a:pPr algn="just"/>
            <a:endParaRPr lang="pt-BR" sz="1200" dirty="0"/>
          </a:p>
          <a:p>
            <a:pPr algn="just"/>
            <a:r>
              <a:rPr lang="pt-BR" sz="1200" dirty="0" smtClean="0"/>
              <a:t>§ </a:t>
            </a:r>
            <a:r>
              <a:rPr lang="pt-BR" sz="1200" dirty="0"/>
              <a:t>3º Não se aplica o disposto neste artigo aos fundos de investimento que apliquem seus recursos exclusivamente em títulos definidos na alínea "a" do inciso I do art. 7º ou em compromissadas lastreadas nesses títulos.</a:t>
            </a:r>
            <a:endParaRPr lang="pt-BR" sz="1400" dirty="0"/>
          </a:p>
        </p:txBody>
      </p:sp>
      <p:sp>
        <p:nvSpPr>
          <p:cNvPr id="38" name="Retângulo 37"/>
          <p:cNvSpPr/>
          <p:nvPr/>
        </p:nvSpPr>
        <p:spPr>
          <a:xfrm>
            <a:off x="174146" y="3703640"/>
            <a:ext cx="8910590" cy="116044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39" name="Retângulo de cantos arredondados 38"/>
          <p:cNvSpPr/>
          <p:nvPr/>
        </p:nvSpPr>
        <p:spPr>
          <a:xfrm>
            <a:off x="325306" y="3356168"/>
            <a:ext cx="2312967"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40" name="CaixaDeTexto 20"/>
          <p:cNvSpPr txBox="1"/>
          <p:nvPr/>
        </p:nvSpPr>
        <p:spPr>
          <a:xfrm>
            <a:off x="-195463" y="3411285"/>
            <a:ext cx="3346040" cy="276999"/>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200" b="1" dirty="0" smtClean="0">
                <a:solidFill>
                  <a:schemeClr val="bg1"/>
                </a:solidFill>
                <a:effectLst>
                  <a:outerShdw blurRad="38100" dist="38100" dir="2700000" algn="tl">
                    <a:srgbClr val="000000">
                      <a:alpha val="43137"/>
                    </a:srgbClr>
                  </a:outerShdw>
                </a:effectLst>
                <a:latin typeface="+mn-lt"/>
              </a:rPr>
              <a:t>Art. 19, §3º, Res. CMN 4.963/21</a:t>
            </a:r>
            <a:endParaRPr lang="pt-BR" sz="1200" b="1" dirty="0">
              <a:solidFill>
                <a:schemeClr val="bg1"/>
              </a:solidFill>
              <a:effectLst>
                <a:outerShdw blurRad="38100" dist="38100" dir="2700000" algn="tl">
                  <a:srgbClr val="000000">
                    <a:alpha val="43137"/>
                  </a:srgbClr>
                </a:outerShdw>
              </a:effectLst>
              <a:latin typeface="+mn-lt"/>
            </a:endParaRPr>
          </a:p>
        </p:txBody>
      </p:sp>
      <p:sp>
        <p:nvSpPr>
          <p:cNvPr id="41" name="Retângulo 40"/>
          <p:cNvSpPr/>
          <p:nvPr/>
        </p:nvSpPr>
        <p:spPr>
          <a:xfrm>
            <a:off x="377151" y="4343671"/>
            <a:ext cx="8504571" cy="397933"/>
          </a:xfrm>
          <a:prstGeom prst="rect">
            <a:avLst/>
          </a:prstGeom>
          <a:solidFill>
            <a:srgbClr val="FBC109">
              <a:alpha val="1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42" name="CaixaDeTexto 41"/>
          <p:cNvSpPr txBox="1"/>
          <p:nvPr/>
        </p:nvSpPr>
        <p:spPr>
          <a:xfrm>
            <a:off x="315931" y="3015640"/>
            <a:ext cx="3054041" cy="276999"/>
          </a:xfrm>
          <a:prstGeom prst="rect">
            <a:avLst/>
          </a:prstGeom>
          <a:noFill/>
        </p:spPr>
        <p:txBody>
          <a:bodyPr wrap="none" rtlCol="0">
            <a:spAutoFit/>
          </a:bodyPr>
          <a:lstStyle/>
          <a:p>
            <a:pPr marL="285750" indent="-285750">
              <a:buFont typeface="Wingdings" panose="05000000000000000000" pitchFamily="2" charset="2"/>
              <a:buChar char="q"/>
            </a:pPr>
            <a:r>
              <a:rPr lang="pt-BR" sz="1200" i="1" dirty="0" smtClean="0">
                <a:latin typeface="Berlin Sans FB Demi" panose="020E0802020502020306" pitchFamily="34" charset="0"/>
              </a:rPr>
              <a:t>Limite - PL do Fundo de Investimento</a:t>
            </a:r>
            <a:endParaRPr lang="pt-BR" sz="1200" i="1" u="sng" dirty="0">
              <a:latin typeface="Berlin Sans FB Demi" panose="020E0802020502020306" pitchFamily="34" charset="0"/>
            </a:endParaRPr>
          </a:p>
        </p:txBody>
      </p:sp>
      <p:sp>
        <p:nvSpPr>
          <p:cNvPr id="43" name="CaixaDeTexto 42"/>
          <p:cNvSpPr txBox="1"/>
          <p:nvPr/>
        </p:nvSpPr>
        <p:spPr>
          <a:xfrm>
            <a:off x="325306" y="513769"/>
            <a:ext cx="2274982" cy="276999"/>
          </a:xfrm>
          <a:prstGeom prst="rect">
            <a:avLst/>
          </a:prstGeom>
          <a:noFill/>
        </p:spPr>
        <p:txBody>
          <a:bodyPr wrap="none" rtlCol="0">
            <a:spAutoFit/>
          </a:bodyPr>
          <a:lstStyle/>
          <a:p>
            <a:pPr marL="285750" indent="-285750">
              <a:buFont typeface="Wingdings" panose="05000000000000000000" pitchFamily="2" charset="2"/>
              <a:buChar char="q"/>
            </a:pPr>
            <a:r>
              <a:rPr lang="pt-BR" sz="1200" i="1" dirty="0" smtClean="0">
                <a:latin typeface="Berlin Sans FB Demi" panose="020E0802020502020306" pitchFamily="34" charset="0"/>
              </a:rPr>
              <a:t>Limite – Recursos do RPPS</a:t>
            </a:r>
            <a:endParaRPr lang="pt-BR" sz="1200" i="1" u="sng" dirty="0">
              <a:latin typeface="Berlin Sans FB Demi" panose="020E0802020502020306" pitchFamily="34" charset="0"/>
            </a:endParaRPr>
          </a:p>
        </p:txBody>
      </p:sp>
    </p:spTree>
    <p:extLst>
      <p:ext uri="{BB962C8B-B14F-4D97-AF65-F5344CB8AC3E}">
        <p14:creationId xmlns:p14="http://schemas.microsoft.com/office/powerpoint/2010/main" val="21470696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tângulo 12"/>
          <p:cNvSpPr/>
          <p:nvPr/>
        </p:nvSpPr>
        <p:spPr>
          <a:xfrm>
            <a:off x="132954" y="7798"/>
            <a:ext cx="4230645" cy="307777"/>
          </a:xfrm>
          <a:prstGeom prst="rect">
            <a:avLst/>
          </a:prstGeom>
        </p:spPr>
        <p:txBody>
          <a:bodyPr wrap="none">
            <a:spAutoFit/>
          </a:bodyPr>
          <a:lstStyle/>
          <a:p>
            <a:r>
              <a:rPr lang="pt-BR" sz="1400" b="1" spc="-65" dirty="0" smtClean="0">
                <a:solidFill>
                  <a:srgbClr val="144A42"/>
                </a:solidFill>
                <a:latin typeface="Arial"/>
                <a:cs typeface="Arial"/>
              </a:rPr>
              <a:t>4 – </a:t>
            </a:r>
            <a:r>
              <a:rPr lang="pt-BR" sz="1400" b="1" u="sng" spc="-65" dirty="0" smtClean="0">
                <a:solidFill>
                  <a:srgbClr val="144A42"/>
                </a:solidFill>
                <a:latin typeface="Arial"/>
                <a:cs typeface="Arial"/>
              </a:rPr>
              <a:t>PONTOS DA </a:t>
            </a:r>
            <a:r>
              <a:rPr lang="pt-BR" sz="1400" b="1" u="sng" spc="-65" dirty="0">
                <a:solidFill>
                  <a:srgbClr val="144A42"/>
                </a:solidFill>
                <a:latin typeface="Arial"/>
                <a:cs typeface="Arial"/>
              </a:rPr>
              <a:t>RESOLUÇÃO </a:t>
            </a:r>
            <a:r>
              <a:rPr lang="pt-BR" sz="1400" b="1" spc="-65" dirty="0">
                <a:solidFill>
                  <a:srgbClr val="144A42"/>
                </a:solidFill>
                <a:latin typeface="Arial"/>
                <a:cs typeface="Arial"/>
              </a:rPr>
              <a:t>– </a:t>
            </a:r>
            <a:r>
              <a:rPr lang="pt-BR" sz="1400" b="1" u="sng" spc="-65" dirty="0" smtClean="0">
                <a:solidFill>
                  <a:srgbClr val="144A42"/>
                </a:solidFill>
                <a:latin typeface="Arial"/>
                <a:cs typeface="Arial"/>
              </a:rPr>
              <a:t>Disposições Gerais</a:t>
            </a:r>
            <a:endParaRPr lang="pt-BR" sz="1400" b="1" u="sng" spc="-65" dirty="0">
              <a:solidFill>
                <a:srgbClr val="144A42"/>
              </a:solidFill>
              <a:latin typeface="Arial"/>
              <a:cs typeface="Arial"/>
            </a:endParaRPr>
          </a:p>
        </p:txBody>
      </p:sp>
      <p:sp>
        <p:nvSpPr>
          <p:cNvPr id="17" name="CaixaDeTexto 16"/>
          <p:cNvSpPr txBox="1"/>
          <p:nvPr/>
        </p:nvSpPr>
        <p:spPr>
          <a:xfrm>
            <a:off x="362207" y="721048"/>
            <a:ext cx="4815742" cy="276999"/>
          </a:xfrm>
          <a:prstGeom prst="rect">
            <a:avLst/>
          </a:prstGeom>
          <a:noFill/>
        </p:spPr>
        <p:txBody>
          <a:bodyPr wrap="none" rtlCol="0">
            <a:spAutoFit/>
          </a:bodyPr>
          <a:lstStyle/>
          <a:p>
            <a:pPr marL="285750" indent="-285750">
              <a:buFont typeface="Wingdings" panose="05000000000000000000" pitchFamily="2" charset="2"/>
              <a:buChar char="q"/>
            </a:pPr>
            <a:r>
              <a:rPr lang="pt-BR" sz="1200" i="1" dirty="0" smtClean="0">
                <a:latin typeface="Berlin Sans FB Demi" panose="020E0802020502020306" pitchFamily="34" charset="0"/>
              </a:rPr>
              <a:t>Credenciamento em caso de contratação de serviços de custódia</a:t>
            </a:r>
            <a:endParaRPr lang="pt-BR" sz="1200" i="1" u="sng" dirty="0">
              <a:latin typeface="Berlin Sans FB Demi" panose="020E0802020502020306" pitchFamily="34" charset="0"/>
            </a:endParaRPr>
          </a:p>
        </p:txBody>
      </p:sp>
      <p:sp>
        <p:nvSpPr>
          <p:cNvPr id="18" name="Retângulo 17"/>
          <p:cNvSpPr/>
          <p:nvPr/>
        </p:nvSpPr>
        <p:spPr>
          <a:xfrm>
            <a:off x="311158" y="1423541"/>
            <a:ext cx="8574165" cy="600164"/>
          </a:xfrm>
          <a:prstGeom prst="rect">
            <a:avLst/>
          </a:prstGeom>
        </p:spPr>
        <p:txBody>
          <a:bodyPr wrap="square">
            <a:spAutoFit/>
          </a:bodyPr>
          <a:lstStyle/>
          <a:p>
            <a:pPr algn="just"/>
            <a:r>
              <a:rPr lang="pt-BR" sz="1100" dirty="0"/>
              <a:t>Art. 23. </a:t>
            </a:r>
            <a:r>
              <a:rPr lang="pt-BR" sz="1100" u="sng" dirty="0"/>
              <a:t>Em caso de contratação de serviços de custódia pelo regime próprio de previdência social, deverá ser efetuado o prévio credenciamento</a:t>
            </a:r>
            <a:r>
              <a:rPr lang="pt-BR" sz="1100" dirty="0"/>
              <a:t> de que trata o inciso VI do § 1º do art. 1º, e observada a regulamentação estabelecida pela Comissão de Valores Mobiliários e pelo Banco Central do Brasil.</a:t>
            </a:r>
            <a:endParaRPr lang="pt-BR" sz="1200" dirty="0"/>
          </a:p>
        </p:txBody>
      </p:sp>
      <p:sp>
        <p:nvSpPr>
          <p:cNvPr id="19" name="Retângulo 18"/>
          <p:cNvSpPr/>
          <p:nvPr/>
        </p:nvSpPr>
        <p:spPr>
          <a:xfrm>
            <a:off x="233410" y="1303777"/>
            <a:ext cx="8808546" cy="7073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20" name="Retângulo de cantos arredondados 19"/>
          <p:cNvSpPr/>
          <p:nvPr/>
        </p:nvSpPr>
        <p:spPr>
          <a:xfrm>
            <a:off x="409063" y="1134753"/>
            <a:ext cx="2016635" cy="2611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21" name="CaixaDeTexto 20"/>
          <p:cNvSpPr txBox="1"/>
          <p:nvPr/>
        </p:nvSpPr>
        <p:spPr>
          <a:xfrm>
            <a:off x="-226006" y="1092039"/>
            <a:ext cx="3346040" cy="261610"/>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100" b="1" dirty="0" smtClean="0">
                <a:solidFill>
                  <a:schemeClr val="bg1"/>
                </a:solidFill>
                <a:effectLst>
                  <a:outerShdw blurRad="38100" dist="38100" dir="2700000" algn="tl">
                    <a:srgbClr val="000000">
                      <a:alpha val="43137"/>
                    </a:srgbClr>
                  </a:outerShdw>
                </a:effectLst>
                <a:latin typeface="+mn-lt"/>
              </a:rPr>
              <a:t>Art. 23, Res. CMN 4.963/21</a:t>
            </a:r>
            <a:endParaRPr lang="pt-BR" sz="1100" b="1" dirty="0">
              <a:solidFill>
                <a:schemeClr val="bg1"/>
              </a:solidFill>
              <a:effectLst>
                <a:outerShdw blurRad="38100" dist="38100" dir="2700000" algn="tl">
                  <a:srgbClr val="000000">
                    <a:alpha val="43137"/>
                  </a:srgbClr>
                </a:outerShdw>
              </a:effectLst>
              <a:latin typeface="+mn-lt"/>
            </a:endParaRPr>
          </a:p>
        </p:txBody>
      </p:sp>
      <p:sp>
        <p:nvSpPr>
          <p:cNvPr id="22" name="CaixaDeTexto 21"/>
          <p:cNvSpPr txBox="1"/>
          <p:nvPr/>
        </p:nvSpPr>
        <p:spPr>
          <a:xfrm>
            <a:off x="478118" y="2103458"/>
            <a:ext cx="3262432" cy="276999"/>
          </a:xfrm>
          <a:prstGeom prst="rect">
            <a:avLst/>
          </a:prstGeom>
          <a:noFill/>
        </p:spPr>
        <p:txBody>
          <a:bodyPr wrap="none" rtlCol="0">
            <a:spAutoFit/>
          </a:bodyPr>
          <a:lstStyle/>
          <a:p>
            <a:pPr marL="285750" indent="-285750">
              <a:buFont typeface="Wingdings" panose="05000000000000000000" pitchFamily="2" charset="2"/>
              <a:buChar char="q"/>
            </a:pPr>
            <a:r>
              <a:rPr lang="pt-BR" sz="1200" i="1" dirty="0">
                <a:latin typeface="Berlin Sans FB Demi" panose="020E0802020502020306" pitchFamily="34" charset="0"/>
              </a:rPr>
              <a:t>Controle das disponibilidades financeiras</a:t>
            </a:r>
          </a:p>
        </p:txBody>
      </p:sp>
      <p:sp>
        <p:nvSpPr>
          <p:cNvPr id="24" name="Retângulo 23"/>
          <p:cNvSpPr/>
          <p:nvPr/>
        </p:nvSpPr>
        <p:spPr>
          <a:xfrm>
            <a:off x="384467" y="2767099"/>
            <a:ext cx="8574165" cy="577081"/>
          </a:xfrm>
          <a:prstGeom prst="rect">
            <a:avLst/>
          </a:prstGeom>
        </p:spPr>
        <p:txBody>
          <a:bodyPr wrap="square">
            <a:spAutoFit/>
          </a:bodyPr>
          <a:lstStyle/>
          <a:p>
            <a:pPr algn="just"/>
            <a:r>
              <a:rPr lang="pt-BR" sz="1050" dirty="0"/>
              <a:t>Art. 26. Os recursos dos regimes próprios de previdência social, representados por disponibilidades financeiras, devem ser mantidos </a:t>
            </a:r>
            <a:r>
              <a:rPr lang="pt-BR" sz="1050" u="sng" dirty="0"/>
              <a:t>em contas bancárias </a:t>
            </a:r>
            <a:r>
              <a:rPr lang="pt-BR" sz="1050" b="1" u="sng" dirty="0"/>
              <a:t>ou em depósitos de poupança </a:t>
            </a:r>
            <a:r>
              <a:rPr lang="pt-BR" sz="1050" u="sng" dirty="0"/>
              <a:t>distintos dos do ente federativo</a:t>
            </a:r>
            <a:r>
              <a:rPr lang="pt-BR" sz="1050" dirty="0"/>
              <a:t>, em instituições financeiras bancárias, </a:t>
            </a:r>
            <a:r>
              <a:rPr lang="pt-BR" sz="1050" b="1" dirty="0"/>
              <a:t>públicas ou privadas, devidamente autorizadas a funcionar no País pelo Banco Central do Brasil, controlados e contabilizados de forma segregada dos recursos do ente federativo</a:t>
            </a:r>
            <a:r>
              <a:rPr lang="pt-BR" sz="1050" dirty="0"/>
              <a:t>.</a:t>
            </a:r>
            <a:endParaRPr lang="pt-BR" sz="1100" dirty="0"/>
          </a:p>
        </p:txBody>
      </p:sp>
      <p:sp>
        <p:nvSpPr>
          <p:cNvPr id="26" name="Retângulo 25"/>
          <p:cNvSpPr/>
          <p:nvPr/>
        </p:nvSpPr>
        <p:spPr>
          <a:xfrm>
            <a:off x="267277" y="2565088"/>
            <a:ext cx="8808546" cy="7983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27" name="Retângulo de cantos arredondados 26"/>
          <p:cNvSpPr/>
          <p:nvPr/>
        </p:nvSpPr>
        <p:spPr>
          <a:xfrm>
            <a:off x="438697" y="2428577"/>
            <a:ext cx="2016635" cy="2904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28" name="CaixaDeTexto 27"/>
          <p:cNvSpPr txBox="1"/>
          <p:nvPr/>
        </p:nvSpPr>
        <p:spPr>
          <a:xfrm>
            <a:off x="-244954" y="2443407"/>
            <a:ext cx="3346040" cy="261610"/>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100" b="1" dirty="0" smtClean="0">
                <a:solidFill>
                  <a:schemeClr val="bg1"/>
                </a:solidFill>
                <a:effectLst>
                  <a:outerShdw blurRad="38100" dist="38100" dir="2700000" algn="tl">
                    <a:srgbClr val="000000">
                      <a:alpha val="43137"/>
                    </a:srgbClr>
                  </a:outerShdw>
                </a:effectLst>
                <a:latin typeface="+mn-lt"/>
              </a:rPr>
              <a:t>Art. 23, Res. CMN 4.963/21</a:t>
            </a:r>
            <a:endParaRPr lang="pt-BR" sz="1100" b="1" dirty="0">
              <a:solidFill>
                <a:schemeClr val="bg1"/>
              </a:solidFill>
              <a:effectLst>
                <a:outerShdw blurRad="38100" dist="38100" dir="2700000" algn="tl">
                  <a:srgbClr val="000000">
                    <a:alpha val="43137"/>
                  </a:srgbClr>
                </a:outerShdw>
              </a:effectLst>
              <a:latin typeface="+mn-lt"/>
            </a:endParaRPr>
          </a:p>
        </p:txBody>
      </p:sp>
      <p:sp>
        <p:nvSpPr>
          <p:cNvPr id="29" name="CaixaDeTexto 28"/>
          <p:cNvSpPr txBox="1"/>
          <p:nvPr/>
        </p:nvSpPr>
        <p:spPr>
          <a:xfrm>
            <a:off x="512815" y="3564308"/>
            <a:ext cx="1109599" cy="276999"/>
          </a:xfrm>
          <a:prstGeom prst="rect">
            <a:avLst/>
          </a:prstGeom>
          <a:noFill/>
        </p:spPr>
        <p:txBody>
          <a:bodyPr wrap="none" rtlCol="0">
            <a:spAutoFit/>
          </a:bodyPr>
          <a:lstStyle/>
          <a:p>
            <a:pPr marL="285750" indent="-285750">
              <a:buFont typeface="Wingdings" panose="05000000000000000000" pitchFamily="2" charset="2"/>
              <a:buChar char="q"/>
            </a:pPr>
            <a:r>
              <a:rPr lang="pt-BR" sz="1200" i="1" dirty="0" smtClean="0">
                <a:latin typeface="Berlin Sans FB Demi" panose="020E0802020502020306" pitchFamily="34" charset="0"/>
              </a:rPr>
              <a:t>Vedações</a:t>
            </a:r>
            <a:endParaRPr lang="pt-BR" sz="1200" i="1" dirty="0">
              <a:latin typeface="Berlin Sans FB Demi" panose="020E0802020502020306" pitchFamily="34" charset="0"/>
            </a:endParaRPr>
          </a:p>
        </p:txBody>
      </p:sp>
      <p:sp>
        <p:nvSpPr>
          <p:cNvPr id="30" name="Retângulo 29"/>
          <p:cNvSpPr/>
          <p:nvPr/>
        </p:nvSpPr>
        <p:spPr>
          <a:xfrm>
            <a:off x="404833" y="4226071"/>
            <a:ext cx="8574165" cy="261610"/>
          </a:xfrm>
          <a:prstGeom prst="rect">
            <a:avLst/>
          </a:prstGeom>
        </p:spPr>
        <p:txBody>
          <a:bodyPr wrap="square">
            <a:spAutoFit/>
          </a:bodyPr>
          <a:lstStyle/>
          <a:p>
            <a:r>
              <a:rPr lang="pt-BR" sz="1100" dirty="0"/>
              <a:t>X - aplicar recursos em empréstimos de qualquer natureza, ressalvado o disposto no art. 12 </a:t>
            </a:r>
            <a:r>
              <a:rPr lang="pt-BR" sz="1100" dirty="0" smtClean="0"/>
              <a:t>desta Resolução</a:t>
            </a:r>
            <a:r>
              <a:rPr lang="pt-BR" sz="1100" dirty="0"/>
              <a:t>;</a:t>
            </a:r>
          </a:p>
        </p:txBody>
      </p:sp>
      <p:sp>
        <p:nvSpPr>
          <p:cNvPr id="31" name="Retângulo 30"/>
          <p:cNvSpPr/>
          <p:nvPr/>
        </p:nvSpPr>
        <p:spPr>
          <a:xfrm>
            <a:off x="233413" y="4121359"/>
            <a:ext cx="8808546" cy="5979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32" name="Retângulo de cantos arredondados 31"/>
          <p:cNvSpPr/>
          <p:nvPr/>
        </p:nvSpPr>
        <p:spPr>
          <a:xfrm>
            <a:off x="404833" y="3879272"/>
            <a:ext cx="2126700" cy="3059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600" dirty="0"/>
          </a:p>
        </p:txBody>
      </p:sp>
      <p:sp>
        <p:nvSpPr>
          <p:cNvPr id="42" name="CaixaDeTexto 41"/>
          <p:cNvSpPr txBox="1"/>
          <p:nvPr/>
        </p:nvSpPr>
        <p:spPr>
          <a:xfrm>
            <a:off x="-204837" y="3898525"/>
            <a:ext cx="3346040" cy="261610"/>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100" b="1" dirty="0" smtClean="0">
                <a:solidFill>
                  <a:schemeClr val="bg1"/>
                </a:solidFill>
                <a:effectLst>
                  <a:outerShdw blurRad="38100" dist="38100" dir="2700000" algn="tl">
                    <a:srgbClr val="000000">
                      <a:alpha val="43137"/>
                    </a:srgbClr>
                  </a:outerShdw>
                </a:effectLst>
                <a:latin typeface="+mn-lt"/>
              </a:rPr>
              <a:t>Art. 28, X e XI, Res. CMN 4.963/21</a:t>
            </a:r>
            <a:endParaRPr lang="pt-BR" sz="1100" b="1" dirty="0">
              <a:solidFill>
                <a:schemeClr val="bg1"/>
              </a:solidFill>
              <a:effectLst>
                <a:outerShdw blurRad="38100" dist="38100" dir="2700000" algn="tl">
                  <a:srgbClr val="000000">
                    <a:alpha val="43137"/>
                  </a:srgbClr>
                </a:outerShdw>
              </a:effectLst>
              <a:latin typeface="+mn-lt"/>
            </a:endParaRPr>
          </a:p>
        </p:txBody>
      </p:sp>
      <p:sp>
        <p:nvSpPr>
          <p:cNvPr id="3" name="Retângulo 2"/>
          <p:cNvSpPr/>
          <p:nvPr/>
        </p:nvSpPr>
        <p:spPr>
          <a:xfrm>
            <a:off x="404833" y="4419716"/>
            <a:ext cx="5290623" cy="261610"/>
          </a:xfrm>
          <a:prstGeom prst="rect">
            <a:avLst/>
          </a:prstGeom>
        </p:spPr>
        <p:txBody>
          <a:bodyPr wrap="square">
            <a:spAutoFit/>
          </a:bodyPr>
          <a:lstStyle/>
          <a:p>
            <a:r>
              <a:rPr lang="pt-BR" sz="1100" dirty="0"/>
              <a:t>XI - aplicar recursos diretamente em certificados de operações estruturadas (COE).</a:t>
            </a:r>
          </a:p>
        </p:txBody>
      </p:sp>
    </p:spTree>
    <p:extLst>
      <p:ext uri="{BB962C8B-B14F-4D97-AF65-F5344CB8AC3E}">
        <p14:creationId xmlns:p14="http://schemas.microsoft.com/office/powerpoint/2010/main" val="16641113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Rectangle 24"/>
          <p:cNvSpPr/>
          <p:nvPr/>
        </p:nvSpPr>
        <p:spPr>
          <a:xfrm rot="5400000">
            <a:off x="109706" y="4784227"/>
            <a:ext cx="258705" cy="4781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ectangle 64"/>
          <p:cNvSpPr/>
          <p:nvPr/>
        </p:nvSpPr>
        <p:spPr>
          <a:xfrm>
            <a:off x="7642306" y="-9448"/>
            <a:ext cx="1501694" cy="201701"/>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Rectangle 66"/>
          <p:cNvSpPr/>
          <p:nvPr/>
        </p:nvSpPr>
        <p:spPr>
          <a:xfrm>
            <a:off x="-1" y="-9136"/>
            <a:ext cx="136203" cy="1217706"/>
          </a:xfrm>
          <a:prstGeom prst="rect">
            <a:avLst/>
          </a:prstGeom>
          <a:solidFill>
            <a:srgbClr val="FBC1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tângulo 12"/>
          <p:cNvSpPr/>
          <p:nvPr/>
        </p:nvSpPr>
        <p:spPr>
          <a:xfrm>
            <a:off x="132954" y="7798"/>
            <a:ext cx="4230645" cy="307777"/>
          </a:xfrm>
          <a:prstGeom prst="rect">
            <a:avLst/>
          </a:prstGeom>
        </p:spPr>
        <p:txBody>
          <a:bodyPr wrap="none">
            <a:spAutoFit/>
          </a:bodyPr>
          <a:lstStyle/>
          <a:p>
            <a:r>
              <a:rPr lang="pt-BR" sz="1400" b="1" spc="-65" dirty="0" smtClean="0">
                <a:solidFill>
                  <a:srgbClr val="144A42"/>
                </a:solidFill>
                <a:latin typeface="Arial"/>
                <a:cs typeface="Arial"/>
              </a:rPr>
              <a:t>4 – </a:t>
            </a:r>
            <a:r>
              <a:rPr lang="pt-BR" sz="1400" b="1" u="sng" spc="-65" dirty="0" smtClean="0">
                <a:solidFill>
                  <a:srgbClr val="144A42"/>
                </a:solidFill>
                <a:latin typeface="Arial"/>
                <a:cs typeface="Arial"/>
              </a:rPr>
              <a:t>PONTOS DA </a:t>
            </a:r>
            <a:r>
              <a:rPr lang="pt-BR" sz="1400" b="1" u="sng" spc="-65" dirty="0">
                <a:solidFill>
                  <a:srgbClr val="144A42"/>
                </a:solidFill>
                <a:latin typeface="Arial"/>
                <a:cs typeface="Arial"/>
              </a:rPr>
              <a:t>RESOLUÇÃO </a:t>
            </a:r>
            <a:r>
              <a:rPr lang="pt-BR" sz="1400" b="1" spc="-65" dirty="0">
                <a:solidFill>
                  <a:srgbClr val="144A42"/>
                </a:solidFill>
                <a:latin typeface="Arial"/>
                <a:cs typeface="Arial"/>
              </a:rPr>
              <a:t>– </a:t>
            </a:r>
            <a:r>
              <a:rPr lang="pt-BR" sz="1400" b="1" u="sng" spc="-65" dirty="0" smtClean="0">
                <a:solidFill>
                  <a:srgbClr val="144A42"/>
                </a:solidFill>
                <a:latin typeface="Arial"/>
                <a:cs typeface="Arial"/>
              </a:rPr>
              <a:t>Disposições Gerais</a:t>
            </a:r>
            <a:endParaRPr lang="pt-BR" sz="1400" b="1" u="sng" spc="-65" dirty="0">
              <a:solidFill>
                <a:srgbClr val="144A42"/>
              </a:solidFill>
              <a:latin typeface="Arial"/>
              <a:cs typeface="Arial"/>
            </a:endParaRPr>
          </a:p>
        </p:txBody>
      </p:sp>
      <p:sp>
        <p:nvSpPr>
          <p:cNvPr id="17" name="CaixaDeTexto 16"/>
          <p:cNvSpPr txBox="1"/>
          <p:nvPr/>
        </p:nvSpPr>
        <p:spPr>
          <a:xfrm>
            <a:off x="1786948" y="2928312"/>
            <a:ext cx="1805302" cy="276999"/>
          </a:xfrm>
          <a:prstGeom prst="rect">
            <a:avLst/>
          </a:prstGeom>
          <a:noFill/>
        </p:spPr>
        <p:txBody>
          <a:bodyPr wrap="none" rtlCol="0">
            <a:spAutoFit/>
          </a:bodyPr>
          <a:lstStyle/>
          <a:p>
            <a:pPr marL="171450" indent="-171450">
              <a:buFont typeface="Wingdings" panose="05000000000000000000" pitchFamily="2" charset="2"/>
              <a:buChar char="Ø"/>
            </a:pPr>
            <a:r>
              <a:rPr lang="pt-BR" sz="1200" i="1" dirty="0" smtClean="0">
                <a:latin typeface="Berlin Sans FB Demi" panose="020E0802020502020306" pitchFamily="34" charset="0"/>
              </a:rPr>
              <a:t>Minuta de Portaria...</a:t>
            </a:r>
            <a:endParaRPr lang="pt-BR" sz="1200" i="1" u="sng" dirty="0">
              <a:latin typeface="Berlin Sans FB Demi" panose="020E0802020502020306" pitchFamily="34" charset="0"/>
            </a:endParaRPr>
          </a:p>
        </p:txBody>
      </p:sp>
      <p:sp>
        <p:nvSpPr>
          <p:cNvPr id="18" name="Retângulo 17"/>
          <p:cNvSpPr/>
          <p:nvPr/>
        </p:nvSpPr>
        <p:spPr>
          <a:xfrm>
            <a:off x="311158" y="1084995"/>
            <a:ext cx="8574165" cy="1677382"/>
          </a:xfrm>
          <a:prstGeom prst="rect">
            <a:avLst/>
          </a:prstGeom>
        </p:spPr>
        <p:txBody>
          <a:bodyPr wrap="square">
            <a:spAutoFit/>
          </a:bodyPr>
          <a:lstStyle/>
          <a:p>
            <a:pPr algn="just"/>
            <a:r>
              <a:rPr lang="pt-BR" sz="1100" dirty="0"/>
              <a:t>Art. 27. Os regimes próprios de previdência social poderão manter em carteira, </a:t>
            </a:r>
            <a:r>
              <a:rPr lang="pt-BR" sz="1100" u="sng" dirty="0"/>
              <a:t>por até 180 (cento e oitenta) dias</a:t>
            </a:r>
            <a:r>
              <a:rPr lang="pt-BR" sz="1100" dirty="0"/>
              <a:t>, as aplicações que passem a ficar desenquadradas em relação a esta Resolução, desde que seja comprovado que o </a:t>
            </a:r>
            <a:r>
              <a:rPr lang="pt-BR" sz="1100" dirty="0" err="1"/>
              <a:t>desenquadramento</a:t>
            </a:r>
            <a:r>
              <a:rPr lang="pt-BR" sz="1100" dirty="0"/>
              <a:t> foi decorrente de </a:t>
            </a:r>
            <a:r>
              <a:rPr lang="pt-BR" sz="1100" u="sng" dirty="0"/>
              <a:t>situações involuntárias</a:t>
            </a:r>
            <a:r>
              <a:rPr lang="pt-BR" sz="1100" dirty="0"/>
              <a:t>, para as quais não tenha dado causa, e que o seu desinvestimento ocasionaria, comparativamente à sua manutenção, maiores riscos para o atendimento aos princípios previstos no art. 1º desta Resolução.</a:t>
            </a:r>
          </a:p>
          <a:p>
            <a:pPr algn="just"/>
            <a:r>
              <a:rPr lang="pt-BR" sz="1100" dirty="0"/>
              <a:t>(...)</a:t>
            </a:r>
          </a:p>
          <a:p>
            <a:pPr algn="just"/>
            <a:r>
              <a:rPr lang="pt-BR" sz="1100" dirty="0"/>
              <a:t>§ 2º As aplicações que apresentem prazos para vencimento, resgate, carência ou para conversão de cotas de fundos de investimento, previstos em seu regulamento, superiores ao previsto no caput, poderão ser mantidas em carteira, durante o respectivo prazo, desde que o regime próprio de previdência social demonstre a adoção de medidas de melhoria da governança e do controle de riscos na gestão das aplicações, </a:t>
            </a:r>
            <a:r>
              <a:rPr lang="pt-BR" sz="1100" b="1" u="sng" dirty="0"/>
              <a:t>conforme regulamentação estabelecida pela Secretaria de Previdência.</a:t>
            </a:r>
          </a:p>
        </p:txBody>
      </p:sp>
      <p:sp>
        <p:nvSpPr>
          <p:cNvPr id="19" name="Retângulo 18"/>
          <p:cNvSpPr/>
          <p:nvPr/>
        </p:nvSpPr>
        <p:spPr>
          <a:xfrm>
            <a:off x="233410" y="949280"/>
            <a:ext cx="8808546" cy="17538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sz="1200" dirty="0"/>
          </a:p>
        </p:txBody>
      </p:sp>
      <p:sp>
        <p:nvSpPr>
          <p:cNvPr id="20" name="Retângulo de cantos arredondados 19"/>
          <p:cNvSpPr/>
          <p:nvPr/>
        </p:nvSpPr>
        <p:spPr>
          <a:xfrm>
            <a:off x="409063" y="800322"/>
            <a:ext cx="2016635" cy="2611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pt-BR" dirty="0"/>
          </a:p>
        </p:txBody>
      </p:sp>
      <p:sp>
        <p:nvSpPr>
          <p:cNvPr id="21" name="CaixaDeTexto 20"/>
          <p:cNvSpPr txBox="1"/>
          <p:nvPr/>
        </p:nvSpPr>
        <p:spPr>
          <a:xfrm>
            <a:off x="-244954" y="787095"/>
            <a:ext cx="3346040" cy="261610"/>
          </a:xfrm>
          <a:prstGeom prst="rect">
            <a:avLst/>
          </a:prstGeom>
          <a:noFill/>
        </p:spPr>
        <p:txBody>
          <a:bodyPr wrap="square" rtlCol="0" anchor="ctr">
            <a:spAutoFit/>
          </a:bodyPr>
          <a:ls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pt-BR" sz="1100" b="1" dirty="0" smtClean="0">
                <a:solidFill>
                  <a:schemeClr val="bg1"/>
                </a:solidFill>
                <a:effectLst>
                  <a:outerShdw blurRad="38100" dist="38100" dir="2700000" algn="tl">
                    <a:srgbClr val="000000">
                      <a:alpha val="43137"/>
                    </a:srgbClr>
                  </a:outerShdw>
                </a:effectLst>
                <a:latin typeface="+mn-lt"/>
              </a:rPr>
              <a:t>Art. 27, §2º, Res. CMN 4.963/21</a:t>
            </a:r>
            <a:endParaRPr lang="pt-BR" sz="1100" b="1" dirty="0">
              <a:solidFill>
                <a:schemeClr val="bg1"/>
              </a:solidFill>
              <a:effectLst>
                <a:outerShdw blurRad="38100" dist="38100" dir="2700000" algn="tl">
                  <a:srgbClr val="000000">
                    <a:alpha val="43137"/>
                  </a:srgbClr>
                </a:outerShdw>
              </a:effectLst>
              <a:latin typeface="+mn-lt"/>
            </a:endParaRPr>
          </a:p>
        </p:txBody>
      </p:sp>
      <p:sp>
        <p:nvSpPr>
          <p:cNvPr id="33" name="Retângulo 32"/>
          <p:cNvSpPr/>
          <p:nvPr/>
        </p:nvSpPr>
        <p:spPr>
          <a:xfrm>
            <a:off x="370581" y="1981199"/>
            <a:ext cx="8504571" cy="671199"/>
          </a:xfrm>
          <a:prstGeom prst="rect">
            <a:avLst/>
          </a:prstGeom>
          <a:solidFill>
            <a:srgbClr val="FBC109">
              <a:alpha val="1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2" name="CaixaDeTexto 1"/>
          <p:cNvSpPr txBox="1"/>
          <p:nvPr/>
        </p:nvSpPr>
        <p:spPr>
          <a:xfrm>
            <a:off x="2087033" y="3283742"/>
            <a:ext cx="8216456" cy="138499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pt-BR" sz="1400" i="1" dirty="0" smtClean="0"/>
              <a:t>Regras objetivas de melhoria de governança;</a:t>
            </a:r>
          </a:p>
          <a:p>
            <a:pPr marL="285750" indent="-285750">
              <a:lnSpc>
                <a:spcPct val="150000"/>
              </a:lnSpc>
              <a:buFont typeface="Arial" panose="020B0604020202020204" pitchFamily="34" charset="0"/>
              <a:buChar char="•"/>
            </a:pPr>
            <a:r>
              <a:rPr lang="pt-BR" sz="1400" i="1" dirty="0" smtClean="0"/>
              <a:t>Demonstração de medidas que objetivem recuperação dos ativos ou liquidação do fundo;</a:t>
            </a:r>
          </a:p>
          <a:p>
            <a:pPr marL="285750" indent="-285750">
              <a:lnSpc>
                <a:spcPct val="150000"/>
              </a:lnSpc>
              <a:buFont typeface="Arial" panose="020B0604020202020204" pitchFamily="34" charset="0"/>
              <a:buChar char="•"/>
            </a:pPr>
            <a:r>
              <a:rPr lang="pt-BR" sz="1400" i="1" dirty="0" smtClean="0"/>
              <a:t>Ênfase ao registro contábil;</a:t>
            </a:r>
          </a:p>
          <a:p>
            <a:pPr marL="285750" indent="-285750">
              <a:lnSpc>
                <a:spcPct val="150000"/>
              </a:lnSpc>
              <a:buFont typeface="Arial" panose="020B0604020202020204" pitchFamily="34" charset="0"/>
              <a:buChar char="•"/>
            </a:pPr>
            <a:r>
              <a:rPr lang="pt-BR" sz="1400" i="1" dirty="0" smtClean="0"/>
              <a:t>Demonstração de realização de diligência para responsabilização de quem deu causa.</a:t>
            </a:r>
            <a:endParaRPr lang="pt-BR" sz="1400" i="1" dirty="0"/>
          </a:p>
        </p:txBody>
      </p:sp>
      <p:sp>
        <p:nvSpPr>
          <p:cNvPr id="39" name="CaixaDeTexto 38"/>
          <p:cNvSpPr txBox="1"/>
          <p:nvPr/>
        </p:nvSpPr>
        <p:spPr>
          <a:xfrm>
            <a:off x="279555" y="451232"/>
            <a:ext cx="1649811" cy="276999"/>
          </a:xfrm>
          <a:prstGeom prst="rect">
            <a:avLst/>
          </a:prstGeom>
          <a:noFill/>
        </p:spPr>
        <p:txBody>
          <a:bodyPr wrap="none" rtlCol="0">
            <a:spAutoFit/>
          </a:bodyPr>
          <a:lstStyle/>
          <a:p>
            <a:pPr marL="285750" indent="-285750">
              <a:buFont typeface="Wingdings" panose="05000000000000000000" pitchFamily="2" charset="2"/>
              <a:buChar char="q"/>
            </a:pPr>
            <a:r>
              <a:rPr lang="pt-BR" sz="1200" i="1" dirty="0" smtClean="0">
                <a:latin typeface="Berlin Sans FB Demi" panose="020E0802020502020306" pitchFamily="34" charset="0"/>
              </a:rPr>
              <a:t>Enquadramentos</a:t>
            </a:r>
            <a:endParaRPr lang="pt-BR" sz="1200" i="1" u="sng" dirty="0">
              <a:latin typeface="Berlin Sans FB Demi" panose="020E0802020502020306" pitchFamily="34" charset="0"/>
            </a:endParaRPr>
          </a:p>
        </p:txBody>
      </p:sp>
      <p:pic>
        <p:nvPicPr>
          <p:cNvPr id="40" name="Picture 4" descr="Ateno.png — Universidade Tecnológica Federal do Paraná UTF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041" y="3106814"/>
            <a:ext cx="1076837" cy="1104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4754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71" y="0"/>
            <a:ext cx="9141619" cy="5143499"/>
          </a:xfrm>
          <a:prstGeom prst="rect">
            <a:avLst/>
          </a:prstGeom>
          <a:solidFill>
            <a:srgbClr val="FBF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10" name="Rectangle 9"/>
          <p:cNvSpPr/>
          <p:nvPr/>
        </p:nvSpPr>
        <p:spPr>
          <a:xfrm>
            <a:off x="8643159" y="2735494"/>
            <a:ext cx="562613" cy="150722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chemeClr val="accent2"/>
              </a:solidFill>
            </a:endParaRPr>
          </a:p>
        </p:txBody>
      </p:sp>
      <p:sp>
        <p:nvSpPr>
          <p:cNvPr id="11" name="Rectangle 10"/>
          <p:cNvSpPr/>
          <p:nvPr/>
        </p:nvSpPr>
        <p:spPr>
          <a:xfrm rot="5400000">
            <a:off x="5747207" y="-502970"/>
            <a:ext cx="277404" cy="128334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2" name="Rectangle 11"/>
          <p:cNvSpPr/>
          <p:nvPr/>
        </p:nvSpPr>
        <p:spPr>
          <a:xfrm rot="5400000">
            <a:off x="1550166" y="4363126"/>
            <a:ext cx="277404" cy="128334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5" name="Rectangle 14"/>
          <p:cNvSpPr/>
          <p:nvPr/>
        </p:nvSpPr>
        <p:spPr>
          <a:xfrm>
            <a:off x="1192" y="610189"/>
            <a:ext cx="562613" cy="150722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chemeClr val="accent2"/>
              </a:solidFill>
            </a:endParaRPr>
          </a:p>
        </p:txBody>
      </p:sp>
      <p:pic>
        <p:nvPicPr>
          <p:cNvPr id="8" name="Picture 10" descr="assinatura-4.png">
            <a:extLst>
              <a:ext uri="{FF2B5EF4-FFF2-40B4-BE49-F238E27FC236}">
                <a16:creationId xmlns:a16="http://schemas.microsoft.com/office/drawing/2014/main" id="{E441C8C4-F139-48FB-938B-D960504943AB}"/>
              </a:ext>
            </a:extLst>
          </p:cNvPr>
          <p:cNvPicPr>
            <a:picLocks noChangeAspect="1"/>
          </p:cNvPicPr>
          <p:nvPr/>
        </p:nvPicPr>
        <p:blipFill rotWithShape="1">
          <a:blip r:embed="rId2">
            <a:extLst>
              <a:ext uri="{28A0092B-C50C-407E-A947-70E740481C1C}">
                <a14:useLocalDpi xmlns:a14="http://schemas.microsoft.com/office/drawing/2010/main" val="0"/>
              </a:ext>
            </a:extLst>
          </a:blip>
          <a:srcRect l="63487"/>
          <a:stretch/>
        </p:blipFill>
        <p:spPr>
          <a:xfrm>
            <a:off x="4882016" y="2203270"/>
            <a:ext cx="1531063" cy="649523"/>
          </a:xfrm>
          <a:prstGeom prst="rect">
            <a:avLst/>
          </a:prstGeom>
        </p:spPr>
      </p:pic>
      <p:sp>
        <p:nvSpPr>
          <p:cNvPr id="14" name="CaixaDeTexto 13">
            <a:extLst>
              <a:ext uri="{FF2B5EF4-FFF2-40B4-BE49-F238E27FC236}">
                <a16:creationId xmlns:a16="http://schemas.microsoft.com/office/drawing/2014/main" id="{605FBBB8-D5FE-47E4-A2BC-6C3F12518992}"/>
              </a:ext>
            </a:extLst>
          </p:cNvPr>
          <p:cNvSpPr txBox="1"/>
          <p:nvPr/>
        </p:nvSpPr>
        <p:spPr>
          <a:xfrm>
            <a:off x="3402060" y="2358754"/>
            <a:ext cx="1343448" cy="338554"/>
          </a:xfrm>
          <a:prstGeom prst="rect">
            <a:avLst/>
          </a:prstGeom>
          <a:noFill/>
        </p:spPr>
        <p:txBody>
          <a:bodyPr wrap="square" rtlCol="0">
            <a:spAutoFit/>
          </a:bodyPr>
          <a:lstStyle/>
          <a:p>
            <a:pPr algn="r"/>
            <a:r>
              <a:rPr lang="pt-BR" sz="800" b="1" dirty="0"/>
              <a:t>MINISTÉRIO DO</a:t>
            </a:r>
          </a:p>
          <a:p>
            <a:pPr algn="r"/>
            <a:r>
              <a:rPr lang="pt-BR" sz="800" b="1" dirty="0"/>
              <a:t>TRABALHO E PREVIDÊNCIA</a:t>
            </a:r>
          </a:p>
        </p:txBody>
      </p:sp>
      <p:sp>
        <p:nvSpPr>
          <p:cNvPr id="9" name="Título 1"/>
          <p:cNvSpPr txBox="1">
            <a:spLocks/>
          </p:cNvSpPr>
          <p:nvPr/>
        </p:nvSpPr>
        <p:spPr>
          <a:xfrm>
            <a:off x="-458986" y="263782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algn="ctr"/>
            <a:r>
              <a:rPr lang="pt-BR" sz="2400" dirty="0" smtClean="0">
                <a:solidFill>
                  <a:srgbClr val="4A4A49"/>
                </a:solidFill>
                <a:latin typeface="Arial Black" panose="020B0A04020102020204" pitchFamily="34" charset="0"/>
              </a:rPr>
              <a:t>OBRIGADO</a:t>
            </a:r>
            <a:r>
              <a:rPr lang="pt-BR" sz="3200" dirty="0" smtClean="0">
                <a:solidFill>
                  <a:srgbClr val="4A4A49"/>
                </a:solidFill>
                <a:latin typeface="Arial Black" panose="020B0A04020102020204" pitchFamily="34" charset="0"/>
              </a:rPr>
              <a:t>!</a:t>
            </a:r>
            <a:endParaRPr lang="pt-BR" sz="3200" dirty="0">
              <a:solidFill>
                <a:srgbClr val="4A4A49"/>
              </a:solidFill>
              <a:latin typeface="Arial Black" panose="020B0A04020102020204" pitchFamily="34" charset="0"/>
            </a:endParaRPr>
          </a:p>
        </p:txBody>
      </p:sp>
      <p:sp>
        <p:nvSpPr>
          <p:cNvPr id="13" name="CaixaDeTexto 12"/>
          <p:cNvSpPr txBox="1"/>
          <p:nvPr/>
        </p:nvSpPr>
        <p:spPr>
          <a:xfrm>
            <a:off x="6798735" y="4635466"/>
            <a:ext cx="8378552" cy="661720"/>
          </a:xfrm>
          <a:prstGeom prst="rect">
            <a:avLst/>
          </a:prstGeom>
          <a:noFill/>
        </p:spPr>
        <p:txBody>
          <a:bodyPr wrap="square" rtlCol="0">
            <a:spAutoFit/>
          </a:bodyPr>
          <a:lstStyle/>
          <a:p>
            <a:r>
              <a:rPr lang="pt-BR" sz="900" b="1" i="1" dirty="0" smtClean="0">
                <a:solidFill>
                  <a:srgbClr val="4A4A49"/>
                </a:solidFill>
              </a:rPr>
              <a:t>✉ cgaai.investimentos@economia.gov.br</a:t>
            </a:r>
          </a:p>
          <a:p>
            <a:endParaRPr lang="pt-BR" sz="700" b="1" i="1" dirty="0">
              <a:solidFill>
                <a:srgbClr val="4A4A49"/>
              </a:solidFill>
            </a:endParaRPr>
          </a:p>
          <a:p>
            <a:endParaRPr lang="pt-BR" sz="700" b="1" i="1" dirty="0">
              <a:solidFill>
                <a:srgbClr val="4A4A49"/>
              </a:solidFill>
            </a:endParaRPr>
          </a:p>
          <a:p>
            <a:endParaRPr lang="pt-BR" sz="700" b="1" i="1" dirty="0">
              <a:solidFill>
                <a:srgbClr val="4A4A49"/>
              </a:solidFill>
            </a:endParaRPr>
          </a:p>
          <a:p>
            <a:endParaRPr lang="pt-BR" sz="700" b="1" i="1" dirty="0">
              <a:solidFill>
                <a:srgbClr val="4A4A49"/>
              </a:solidFill>
            </a:endParaRPr>
          </a:p>
        </p:txBody>
      </p:sp>
      <p:sp>
        <p:nvSpPr>
          <p:cNvPr id="16" name="Retângulo 15"/>
          <p:cNvSpPr/>
          <p:nvPr/>
        </p:nvSpPr>
        <p:spPr>
          <a:xfrm>
            <a:off x="1558285" y="3698015"/>
            <a:ext cx="6576097" cy="338554"/>
          </a:xfrm>
          <a:prstGeom prst="rect">
            <a:avLst/>
          </a:prstGeom>
        </p:spPr>
        <p:txBody>
          <a:bodyPr wrap="square">
            <a:spAutoFit/>
          </a:bodyPr>
          <a:lstStyle/>
          <a:p>
            <a:pPr algn="ctr"/>
            <a:r>
              <a:rPr lang="pt-BR" sz="800" b="1" dirty="0">
                <a:solidFill>
                  <a:srgbClr val="4A4A49"/>
                </a:solidFill>
              </a:rPr>
              <a:t>Auditor Federal de </a:t>
            </a:r>
            <a:r>
              <a:rPr lang="pt-BR" sz="800" b="1" dirty="0" smtClean="0">
                <a:solidFill>
                  <a:srgbClr val="4A4A49"/>
                </a:solidFill>
              </a:rPr>
              <a:t>Finanças e Controle da Secretaria do Tesouro Nacional</a:t>
            </a:r>
            <a:endParaRPr lang="pt-BR" sz="800" b="1" dirty="0">
              <a:solidFill>
                <a:srgbClr val="4A4A49"/>
              </a:solidFill>
            </a:endParaRPr>
          </a:p>
          <a:p>
            <a:pPr algn="ctr"/>
            <a:r>
              <a:rPr lang="pt-BR" sz="800" b="1" dirty="0">
                <a:solidFill>
                  <a:srgbClr val="4A4A49"/>
                </a:solidFill>
              </a:rPr>
              <a:t>Coordenador de </a:t>
            </a:r>
            <a:r>
              <a:rPr lang="pt-BR" sz="800" b="1" dirty="0" smtClean="0">
                <a:solidFill>
                  <a:srgbClr val="4A4A49"/>
                </a:solidFill>
              </a:rPr>
              <a:t>Investimentos / Subsecretaria dos Regimes Próprios de Previdência Social / Secretaria de Previdência</a:t>
            </a:r>
            <a:endParaRPr lang="pt-BR" sz="800" b="1" dirty="0">
              <a:solidFill>
                <a:srgbClr val="4A4A49"/>
              </a:solidFill>
            </a:endParaRPr>
          </a:p>
        </p:txBody>
      </p:sp>
      <p:pic>
        <p:nvPicPr>
          <p:cNvPr id="17" name="Picture 8" descr="Vetor PNG E SVG Transparente De Ícone De Telefone Fixo Clássic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0695" y="4898297"/>
            <a:ext cx="171120" cy="171120"/>
          </a:xfrm>
          <a:prstGeom prst="rect">
            <a:avLst/>
          </a:prstGeom>
          <a:noFill/>
          <a:extLst>
            <a:ext uri="{909E8E84-426E-40DD-AFC4-6F175D3DCCD1}">
              <a14:hiddenFill xmlns:a14="http://schemas.microsoft.com/office/drawing/2010/main">
                <a:solidFill>
                  <a:srgbClr val="FFFFFF"/>
                </a:solidFill>
              </a14:hiddenFill>
            </a:ext>
          </a:extLst>
        </p:spPr>
      </p:pic>
      <p:sp>
        <p:nvSpPr>
          <p:cNvPr id="18" name="Retângulo 17"/>
          <p:cNvSpPr/>
          <p:nvPr/>
        </p:nvSpPr>
        <p:spPr>
          <a:xfrm>
            <a:off x="6993082" y="4882333"/>
            <a:ext cx="752129" cy="215444"/>
          </a:xfrm>
          <a:prstGeom prst="rect">
            <a:avLst/>
          </a:prstGeom>
        </p:spPr>
        <p:txBody>
          <a:bodyPr wrap="none">
            <a:spAutoFit/>
          </a:bodyPr>
          <a:lstStyle/>
          <a:p>
            <a:r>
              <a:rPr lang="pt-BR" sz="800" b="1" i="1" dirty="0" smtClean="0">
                <a:solidFill>
                  <a:srgbClr val="4A4A49"/>
                </a:solidFill>
              </a:rPr>
              <a:t>61 2021-5555</a:t>
            </a:r>
            <a:endParaRPr lang="pt-BR" sz="800" b="1" i="1" dirty="0">
              <a:solidFill>
                <a:srgbClr val="4A4A49"/>
              </a:solidFill>
            </a:endParaRPr>
          </a:p>
        </p:txBody>
      </p:sp>
      <p:sp>
        <p:nvSpPr>
          <p:cNvPr id="24" name="Retângulo 23"/>
          <p:cNvSpPr/>
          <p:nvPr/>
        </p:nvSpPr>
        <p:spPr>
          <a:xfrm>
            <a:off x="1458566" y="3582311"/>
            <a:ext cx="6576097" cy="215444"/>
          </a:xfrm>
          <a:prstGeom prst="rect">
            <a:avLst/>
          </a:prstGeom>
        </p:spPr>
        <p:txBody>
          <a:bodyPr wrap="square">
            <a:spAutoFit/>
          </a:bodyPr>
          <a:lstStyle/>
          <a:p>
            <a:pPr algn="ctr"/>
            <a:r>
              <a:rPr lang="pt-BR" sz="800" b="1" dirty="0" smtClean="0">
                <a:solidFill>
                  <a:srgbClr val="4A4A49"/>
                </a:solidFill>
              </a:rPr>
              <a:t>LUIZ GONZAGA MADRUGA COELHO FILHO</a:t>
            </a:r>
            <a:endParaRPr lang="pt-BR" sz="800" b="1" dirty="0">
              <a:solidFill>
                <a:srgbClr val="4A4A49"/>
              </a:solidFill>
            </a:endParaRPr>
          </a:p>
        </p:txBody>
      </p:sp>
    </p:spTree>
    <p:extLst>
      <p:ext uri="{BB962C8B-B14F-4D97-AF65-F5344CB8AC3E}">
        <p14:creationId xmlns:p14="http://schemas.microsoft.com/office/powerpoint/2010/main" val="39505338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Identidade Trabalho">
      <a:dk1>
        <a:sysClr val="windowText" lastClr="000000"/>
      </a:dk1>
      <a:lt1>
        <a:sysClr val="window" lastClr="FFFFFF"/>
      </a:lt1>
      <a:dk2>
        <a:srgbClr val="124139"/>
      </a:dk2>
      <a:lt2>
        <a:srgbClr val="E7E6E6"/>
      </a:lt2>
      <a:accent1>
        <a:srgbClr val="10352E"/>
      </a:accent1>
      <a:accent2>
        <a:srgbClr val="26C1FF"/>
      </a:accent2>
      <a:accent3>
        <a:srgbClr val="FBC109"/>
      </a:accent3>
      <a:accent4>
        <a:srgbClr val="FC218B"/>
      </a:accent4>
      <a:accent5>
        <a:srgbClr val="FD6D11"/>
      </a:accent5>
      <a:accent6>
        <a:srgbClr val="70AD47"/>
      </a:accent6>
      <a:hlink>
        <a:srgbClr val="FC218B"/>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BC109"/>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4424</TotalTime>
  <Words>2912</Words>
  <Application>Microsoft Office PowerPoint</Application>
  <PresentationFormat>Apresentação na tela (16:9)</PresentationFormat>
  <Paragraphs>282</Paragraphs>
  <Slides>26</Slides>
  <Notes>0</Notes>
  <HiddenSlides>0</HiddenSlides>
  <MMClips>0</MMClips>
  <ScaleCrop>false</ScaleCrop>
  <HeadingPairs>
    <vt:vector size="6" baseType="variant">
      <vt:variant>
        <vt:lpstr>Fontes usadas</vt:lpstr>
      </vt:variant>
      <vt:variant>
        <vt:i4>11</vt:i4>
      </vt:variant>
      <vt:variant>
        <vt:lpstr>Tema</vt:lpstr>
      </vt:variant>
      <vt:variant>
        <vt:i4>1</vt:i4>
      </vt:variant>
      <vt:variant>
        <vt:lpstr>Títulos de slides</vt:lpstr>
      </vt:variant>
      <vt:variant>
        <vt:i4>26</vt:i4>
      </vt:variant>
    </vt:vector>
  </HeadingPairs>
  <TitlesOfParts>
    <vt:vector size="38" baseType="lpstr">
      <vt:lpstr>Batang</vt:lpstr>
      <vt:lpstr>Arial</vt:lpstr>
      <vt:lpstr>Arial Black</vt:lpstr>
      <vt:lpstr>Bahnschrift</vt:lpstr>
      <vt:lpstr>Bahnschrift SemiLight Condensed</vt:lpstr>
      <vt:lpstr>Berlin Sans FB Demi</vt:lpstr>
      <vt:lpstr>Calibri</vt:lpstr>
      <vt:lpstr>Helvetica Neue</vt:lpstr>
      <vt:lpstr>rawline</vt:lpstr>
      <vt:lpstr>Times New Roman</vt:lpstr>
      <vt:lpstr>Wingdings</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dc:title>
  <dc:creator>Bernardo Patta Schettini - SPREV</dc:creator>
  <cp:lastModifiedBy>marcelo</cp:lastModifiedBy>
  <cp:revision>263</cp:revision>
  <dcterms:created xsi:type="dcterms:W3CDTF">2019-10-29T19:03:47Z</dcterms:created>
  <dcterms:modified xsi:type="dcterms:W3CDTF">2022-04-07T18:58:21Z</dcterms:modified>
</cp:coreProperties>
</file>