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265" r:id="rId3"/>
    <p:sldId id="488" r:id="rId4"/>
    <p:sldId id="266" r:id="rId5"/>
    <p:sldId id="262" r:id="rId6"/>
    <p:sldId id="271" r:id="rId7"/>
    <p:sldId id="269" r:id="rId8"/>
    <p:sldId id="267" r:id="rId9"/>
    <p:sldId id="268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91" r:id="rId23"/>
    <p:sldId id="290" r:id="rId24"/>
    <p:sldId id="288" r:id="rId25"/>
    <p:sldId id="289" r:id="rId26"/>
    <p:sldId id="303" r:id="rId27"/>
    <p:sldId id="295" r:id="rId28"/>
    <p:sldId id="296" r:id="rId29"/>
    <p:sldId id="285" r:id="rId30"/>
    <p:sldId id="287" r:id="rId31"/>
    <p:sldId id="292" r:id="rId32"/>
    <p:sldId id="293" r:id="rId33"/>
    <p:sldId id="294" r:id="rId34"/>
    <p:sldId id="297" r:id="rId35"/>
    <p:sldId id="298" r:id="rId36"/>
    <p:sldId id="299" r:id="rId37"/>
    <p:sldId id="258" r:id="rId38"/>
    <p:sldId id="259" r:id="rId39"/>
    <p:sldId id="468" r:id="rId40"/>
    <p:sldId id="469" r:id="rId41"/>
    <p:sldId id="260" r:id="rId42"/>
    <p:sldId id="470" r:id="rId43"/>
    <p:sldId id="471" r:id="rId44"/>
    <p:sldId id="472" r:id="rId45"/>
    <p:sldId id="473" r:id="rId46"/>
    <p:sldId id="263" r:id="rId47"/>
    <p:sldId id="474" r:id="rId48"/>
    <p:sldId id="475" r:id="rId49"/>
    <p:sldId id="476" r:id="rId50"/>
    <p:sldId id="478" r:id="rId51"/>
    <p:sldId id="479" r:id="rId52"/>
    <p:sldId id="480" r:id="rId53"/>
    <p:sldId id="481" r:id="rId54"/>
    <p:sldId id="482" r:id="rId55"/>
    <p:sldId id="483" r:id="rId56"/>
    <p:sldId id="484" r:id="rId57"/>
    <p:sldId id="485" r:id="rId58"/>
    <p:sldId id="486" r:id="rId59"/>
    <p:sldId id="301" r:id="rId60"/>
    <p:sldId id="304" r:id="rId61"/>
    <p:sldId id="305" r:id="rId62"/>
    <p:sldId id="426" r:id="rId63"/>
    <p:sldId id="427" r:id="rId64"/>
    <p:sldId id="461" r:id="rId65"/>
    <p:sldId id="306" r:id="rId66"/>
    <p:sldId id="466" r:id="rId67"/>
    <p:sldId id="489" r:id="rId68"/>
    <p:sldId id="467" r:id="rId6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D6F1"/>
    <a:srgbClr val="CADFF2"/>
    <a:srgbClr val="0F3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2024" autoAdjust="0"/>
  </p:normalViewPr>
  <p:slideViewPr>
    <p:cSldViewPr snapToGrid="0">
      <p:cViewPr varScale="1">
        <p:scale>
          <a:sx n="52" d="100"/>
          <a:sy n="52" d="100"/>
        </p:scale>
        <p:origin x="717" y="41"/>
      </p:cViewPr>
      <p:guideLst/>
    </p:cSldViewPr>
  </p:slideViewPr>
  <p:outlineViewPr>
    <p:cViewPr>
      <p:scale>
        <a:sx n="33" d="100"/>
        <a:sy n="33" d="100"/>
      </p:scale>
      <p:origin x="0" y="-3784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-4017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DFF9F-F954-4F13-8557-BFBC7E409686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85E11-E015-45FB-B3B7-F2D1271BB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85E11-E015-45FB-B3B7-F2D1271BBC4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53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6">
            <a:extLst>
              <a:ext uri="{FF2B5EF4-FFF2-40B4-BE49-F238E27FC236}">
                <a16:creationId xmlns:a16="http://schemas.microsoft.com/office/drawing/2014/main" id="{51201907-4764-4314-9C89-2664A5E57EE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2E47ACB-AE18-4003-BF4F-4BD9D4FAD393}" type="slidenum">
              <a:t>3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Espaço Reservado para Imagem de Slide 1">
            <a:extLst>
              <a:ext uri="{FF2B5EF4-FFF2-40B4-BE49-F238E27FC236}">
                <a16:creationId xmlns:a16="http://schemas.microsoft.com/office/drawing/2014/main" id="{89EE3CA6-10D8-442F-BA91-1D4B959C5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Espaço Reservado para Anotações 2">
            <a:extLst>
              <a:ext uri="{FF2B5EF4-FFF2-40B4-BE49-F238E27FC236}">
                <a16:creationId xmlns:a16="http://schemas.microsoft.com/office/drawing/2014/main" id="{CE6EAC6D-B477-4AC9-A061-C5386FC990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6">
            <a:extLst>
              <a:ext uri="{FF2B5EF4-FFF2-40B4-BE49-F238E27FC236}">
                <a16:creationId xmlns:a16="http://schemas.microsoft.com/office/drawing/2014/main" id="{E6A44AFD-03F2-481B-9A4C-75FD90B03D30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50855CA-09D5-4CF1-9104-EC0FEDFBD85D}" type="slidenum">
              <a:t>4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Espaço Reservado para Imagem de Slide 1">
            <a:extLst>
              <a:ext uri="{FF2B5EF4-FFF2-40B4-BE49-F238E27FC236}">
                <a16:creationId xmlns:a16="http://schemas.microsoft.com/office/drawing/2014/main" id="{AA7257AC-0B70-4B6A-8C4B-6A7A6EBC7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Espaço Reservado para Anotações 2">
            <a:extLst>
              <a:ext uri="{FF2B5EF4-FFF2-40B4-BE49-F238E27FC236}">
                <a16:creationId xmlns:a16="http://schemas.microsoft.com/office/drawing/2014/main" id="{02A2C9AF-6F65-4DA6-8119-86BCD5C1870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85E11-E015-45FB-B3B7-F2D1271BBC40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944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85E11-E015-45FB-B3B7-F2D1271BBC40}" type="slidenum">
              <a:rPr lang="pt-BR" smtClean="0"/>
              <a:t>68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92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D71DC-AD85-42F8-BD6F-0D1F4B87AC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 cap="all" baseline="0"/>
            </a:lvl1pPr>
          </a:lstStyle>
          <a:p>
            <a:r>
              <a:rPr lang="pt-BR" dirty="0"/>
              <a:t>Clique para editar a disciplina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2D35FB-913B-4509-A2DD-DE2B4E8FEA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seu nome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59474F-4FD1-4800-8F84-72B1506B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F81BAA-E35E-4612-893A-F6B4C186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21140D-7796-4695-8F50-79670000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7FFDBAA2-9DA6-496C-8D74-11B8E78878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48439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1AC4D-B19E-4CF6-8B0B-EFFF9859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F37D82-F82F-400B-8B6B-1DE1B3EEEAE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 algn="just">
              <a:buNone/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t-BR" dirty="0"/>
              <a:t>Clique para editar o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8C0988-285A-491C-B280-45C05CD5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A4CE6B-5958-431D-8733-5BE14A9C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4EE54B-2C4D-48D4-91F4-73B6796E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71514E2B-A93D-40FE-88DA-210FD39F6F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277069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D71DC-AD85-42F8-BD6F-0D1F4B87A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2529"/>
            <a:ext cx="9144000" cy="4252942"/>
          </a:xfrm>
        </p:spPr>
        <p:txBody>
          <a:bodyPr anchor="ctr">
            <a:normAutofit/>
          </a:bodyPr>
          <a:lstStyle>
            <a:lvl1pPr algn="ctr">
              <a:defRPr sz="4000" b="1" cap="none" baseline="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59474F-4FD1-4800-8F84-72B1506B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F81BAA-E35E-4612-893A-F6B4C186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21140D-7796-4695-8F50-79670000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21067B4B-17EF-40AA-88E1-55C7F4437B9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273345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18CCC-E270-4E5C-9BBD-6922C754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5A762F-B7E9-40A4-AF2B-879D4E58869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 texto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FE53BC-B6F9-49FB-A888-22A11740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A5D69B-DF23-4655-95EE-45E335946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4060FF-9E8B-4FFC-BE47-B8101FE36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3EB19513-5EF4-4E89-82B3-E4F7299F5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252475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09DC4-2376-4ACB-988E-74F710573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169403-8D95-4B8F-B565-256CE512DC7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 algn="just">
              <a:buNone/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t-BR" dirty="0"/>
              <a:t>Clique para editar o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08C2DD-3F8C-42B5-BA48-AA02294808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 algn="just">
              <a:buNone/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t-BR" dirty="0"/>
              <a:t>Clique para editar o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5675ED-1400-42EB-BAFD-F1291D38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E27D8D-0EB2-4BF1-855F-0B7BA04EE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C836B4-9537-48BA-A03E-B61B360A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Imagem 2">
            <a:extLst>
              <a:ext uri="{FF2B5EF4-FFF2-40B4-BE49-F238E27FC236}">
                <a16:creationId xmlns:a16="http://schemas.microsoft.com/office/drawing/2014/main" id="{4CC76087-27C5-434C-89CC-C64494FD6C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7183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91C63-23D0-4A6E-94C4-FFD2878E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13315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740398B-15D2-482E-B96B-395FADFB132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73ED4C-7AC3-49E1-AE3E-D20771EC69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marL="0" indent="0" algn="just">
              <a:buNone/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t-BR" dirty="0"/>
              <a:t>Clique para editar o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19018E6-DF47-4363-B24D-F8742A37CA4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777141A-A4E0-40C1-9558-F6A7E28CE9C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marL="0" indent="0" algn="just">
              <a:buNone/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pt-BR" dirty="0"/>
              <a:t>Clique para editar o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C829B43-7C60-44A4-8F0A-49C4BA7F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F9D7F1-90DC-4466-9F83-410644863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3C8C755-DB06-46BC-9110-F71FCC95B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Espaço Reservado para Imagem 2">
            <a:extLst>
              <a:ext uri="{FF2B5EF4-FFF2-40B4-BE49-F238E27FC236}">
                <a16:creationId xmlns:a16="http://schemas.microsoft.com/office/drawing/2014/main" id="{69724F6B-AF79-4585-B7DE-85AC884875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2814708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70F37-86DF-45E1-8FC9-A0D83594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3FCA89-117B-4F7F-9812-9706D60E7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53AD7A-D8B0-4B67-B023-10895B17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3EEFA52-4270-44DB-8704-51984A4F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003FE429-EEA0-411D-BA3C-EC745C7B32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16385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D8E39FE-0C34-4599-B441-A5946C97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E200B6-673E-465D-8F44-8CD090B89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357C3E-3891-460A-9F78-913467D6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Espaço Reservado para Imagem 2">
            <a:extLst>
              <a:ext uri="{FF2B5EF4-FFF2-40B4-BE49-F238E27FC236}">
                <a16:creationId xmlns:a16="http://schemas.microsoft.com/office/drawing/2014/main" id="{9D90A80D-C961-485F-86D3-FE16746768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67974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6CE98-A63C-4A4E-A427-8AB538AE9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BE447D-F070-47AD-A2B4-6DCA64F164E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050925"/>
            <a:ext cx="6172200" cy="4810125"/>
          </a:xfrm>
        </p:spPr>
        <p:txBody>
          <a:bodyPr/>
          <a:lstStyle>
            <a:lvl1pPr algn="just">
              <a:defRPr sz="3200"/>
            </a:lvl1pPr>
            <a:lvl2pPr algn="just">
              <a:defRPr sz="2800"/>
            </a:lvl2pPr>
            <a:lvl3pPr algn="just">
              <a:defRPr sz="2400"/>
            </a:lvl3pPr>
            <a:lvl4pPr algn="just">
              <a:defRPr sz="2000"/>
            </a:lvl4pPr>
            <a:lvl5pPr algn="just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 texto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48E0D9-1211-489A-8121-DA66282A6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D32A0A-C13E-4D51-9613-020F8CC8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2F0B21-C9F0-476B-97C8-C6A8D2C60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5CD179-EE5C-4FD5-ACDB-CF567443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Imagem 2">
            <a:extLst>
              <a:ext uri="{FF2B5EF4-FFF2-40B4-BE49-F238E27FC236}">
                <a16:creationId xmlns:a16="http://schemas.microsoft.com/office/drawing/2014/main" id="{A8154184-BC71-46B6-BC57-33C5756FA3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250842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E9ADE-13EA-40F3-A32F-18D43BC8A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9B1CFF8-6859-40A4-B70E-D6E034C0A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50925"/>
            <a:ext cx="6172200" cy="48101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99B526-A836-4ADA-A65C-51D3FD5A50F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 de texto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C2FA9F-7066-4A07-AF10-08C537B0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DA001D-08C0-46A6-A7B3-2BBC773C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869737-6B14-4F23-B931-F1E818FA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97A4CC2B-C39F-4F88-8453-BE4FBDE5B2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330421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F2A09-AC85-477A-A86C-1F3B03D9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2010F5-6926-4E4C-AF41-C0E6E415F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D1E4FE-750B-4418-9969-C9B2892F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38F6DB-289C-43C5-8B0F-33C2E320E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E76348-F729-4242-A087-90FDF5B1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2329C65C-1CE4-4034-8590-E2B2653E9D5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615414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BEF592-2EB3-4D08-BD22-60535914FE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248042" cy="5811838"/>
          </a:xfrm>
        </p:spPr>
        <p:txBody>
          <a:bodyPr vert="eaVert"/>
          <a:lstStyle/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AEC5D9-CD1E-4E07-9600-11697DA7B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704653-2EAF-408E-9C01-CA12E19FE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EF026F-6AD2-491F-9858-E6BF13CB8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8C06DA-9BC3-4E95-8D9A-DBB97AC50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Imagem 2">
            <a:extLst>
              <a:ext uri="{FF2B5EF4-FFF2-40B4-BE49-F238E27FC236}">
                <a16:creationId xmlns:a16="http://schemas.microsoft.com/office/drawing/2014/main" id="{71539F77-372C-40DB-B1DF-4910F7CAB6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9525" y="0"/>
            <a:ext cx="2022475" cy="10509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FF0000"/>
                </a:solidFill>
              </a:defRPr>
            </a:lvl1pPr>
          </a:lstStyle>
          <a:p>
            <a:r>
              <a:rPr lang="pt-BR" dirty="0"/>
              <a:t>NÃO COLOCAR TEXTO AQUI</a:t>
            </a:r>
          </a:p>
        </p:txBody>
      </p:sp>
    </p:spTree>
    <p:extLst>
      <p:ext uri="{BB962C8B-B14F-4D97-AF65-F5344CB8AC3E}">
        <p14:creationId xmlns:p14="http://schemas.microsoft.com/office/powerpoint/2010/main" val="2272766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1675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08/04/2022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9858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811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26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  <a:alpha val="73000"/>
              </a:schemeClr>
            </a:gs>
            <a:gs pos="74000">
              <a:srgbClr val="CADFF2">
                <a:alpha val="80000"/>
              </a:srgbClr>
            </a:gs>
            <a:gs pos="83000">
              <a:srgbClr val="B1D6F1">
                <a:alpha val="91000"/>
              </a:srgbClr>
            </a:gs>
            <a:gs pos="100000">
              <a:schemeClr val="accent5">
                <a:lumMod val="30000"/>
                <a:lumOff val="70000"/>
                <a:alpha val="77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30A516-54F9-4D93-AABB-98E2A355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D426D8-AB1B-461E-8C88-089315A16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3C615B-8F77-49E7-AB59-0173D4876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5912B-42DD-4FF7-B906-B2EA569ED5FD}" type="datetimeFigureOut">
              <a:rPr lang="pt-BR" smtClean="0"/>
              <a:t>08/04/2022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84E933-B840-4327-9F2E-CDF27C367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226D77-064E-46B5-9183-C38A3B47F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59EFC-3FF8-4D44-A567-B7F9B60E69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765845-481F-4BD2-AFD2-26E4DDE451AA}"/>
              </a:ext>
            </a:extLst>
          </p:cNvPr>
          <p:cNvSpPr/>
          <p:nvPr userDrawn="1"/>
        </p:nvSpPr>
        <p:spPr>
          <a:xfrm>
            <a:off x="0" y="6400084"/>
            <a:ext cx="12192000" cy="457200"/>
          </a:xfrm>
          <a:prstGeom prst="rect">
            <a:avLst/>
          </a:prstGeom>
          <a:solidFill>
            <a:srgbClr val="0F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0001A6-D444-4894-BE6B-85664795FC88}"/>
              </a:ext>
            </a:extLst>
          </p:cNvPr>
          <p:cNvSpPr/>
          <p:nvPr userDrawn="1"/>
        </p:nvSpPr>
        <p:spPr>
          <a:xfrm>
            <a:off x="4" y="6363723"/>
            <a:ext cx="12192001" cy="65999"/>
          </a:xfrm>
          <a:prstGeom prst="rect">
            <a:avLst/>
          </a:prstGeom>
          <a:solidFill>
            <a:srgbClr val="AB2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3899FF4-78C1-4839-949E-41B69EBBC82C}"/>
              </a:ext>
            </a:extLst>
          </p:cNvPr>
          <p:cNvSpPr txBox="1"/>
          <p:nvPr userDrawn="1"/>
        </p:nvSpPr>
        <p:spPr>
          <a:xfrm>
            <a:off x="-5" y="6466839"/>
            <a:ext cx="6096005" cy="30777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@icdsconnect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235EAC-6DF7-4993-97C5-9992D18A1226}"/>
              </a:ext>
            </a:extLst>
          </p:cNvPr>
          <p:cNvSpPr txBox="1"/>
          <p:nvPr userDrawn="1"/>
        </p:nvSpPr>
        <p:spPr>
          <a:xfrm>
            <a:off x="6095996" y="6500224"/>
            <a:ext cx="60960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ICDSCONNECT.COM.BR</a:t>
            </a:r>
          </a:p>
        </p:txBody>
      </p:sp>
      <p:pic>
        <p:nvPicPr>
          <p:cNvPr id="11" name="logo ICDS" hidden="1">
            <a:extLst>
              <a:ext uri="{FF2B5EF4-FFF2-40B4-BE49-F238E27FC236}">
                <a16:creationId xmlns:a16="http://schemas.microsoft.com/office/drawing/2014/main" id="{8B2AB01A-49E3-474B-9049-02DC2142DE8A}"/>
              </a:ext>
            </a:extLst>
          </p:cNvPr>
          <p:cNvPicPr/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762" y="85516"/>
            <a:ext cx="1687195" cy="89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98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F327B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LEIS/L9717.htm#art7" TargetMode="Externa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9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2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3.png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5.png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579CC-FCFB-4F0E-8CE2-E3A7B2941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Compensação previdenciária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B2D1B2-0627-4650-BEBA-9C201F32D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ANTÔNIO MÁRIO CARNEIRO PEREIRA</a:t>
            </a:r>
          </a:p>
          <a:p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Diretor Previdenciário Diadema - SP</a:t>
            </a:r>
          </a:p>
        </p:txBody>
      </p:sp>
    </p:spTree>
    <p:extLst>
      <p:ext uri="{BB962C8B-B14F-4D97-AF65-F5344CB8AC3E}">
        <p14:creationId xmlns:p14="http://schemas.microsoft.com/office/powerpoint/2010/main" val="158802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Contagem recíproca, emissão de CTC e a compensação previdenciária entre os regimes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Garantia em lei de </a:t>
            </a:r>
            <a:r>
              <a:rPr lang="pt-BR" b="1" u="sng" dirty="0"/>
              <a:t>aposentadoria</a:t>
            </a:r>
            <a:r>
              <a:rPr lang="pt-BR" dirty="0"/>
              <a:t> e </a:t>
            </a:r>
            <a:r>
              <a:rPr lang="pt-BR" b="1" u="sng" dirty="0"/>
              <a:t>pensão por morte</a:t>
            </a:r>
          </a:p>
          <a:p>
            <a:pPr lvl="1"/>
            <a:r>
              <a:rPr lang="pt-BR" sz="2000" dirty="0"/>
              <a:t> Lei de criação de Instituto, Fundo ou Autarquia;</a:t>
            </a:r>
          </a:p>
          <a:p>
            <a:pPr lvl="1"/>
            <a:r>
              <a:rPr lang="pt-BR" sz="2000" dirty="0"/>
              <a:t> Estatuto dos Servidores;</a:t>
            </a:r>
          </a:p>
          <a:p>
            <a:pPr lvl="1"/>
            <a:r>
              <a:rPr lang="pt-BR" sz="2000" dirty="0"/>
              <a:t> Lei do Regime Jurídico Único. </a:t>
            </a:r>
          </a:p>
          <a:p>
            <a:pPr lvl="1"/>
            <a:endParaRPr lang="pt-BR" sz="2000" dirty="0"/>
          </a:p>
          <a:p>
            <a:pPr marL="0" lvl="1" indent="0">
              <a:buNone/>
            </a:pPr>
            <a:r>
              <a:rPr lang="pt-BR" sz="2800" b="1" u="sng" dirty="0"/>
              <a:t>Não</a:t>
            </a:r>
            <a:r>
              <a:rPr lang="pt-BR" sz="2800" dirty="0"/>
              <a:t> são condicionantes para caracterização do RPPS:</a:t>
            </a:r>
          </a:p>
          <a:p>
            <a:pPr marL="715963" lvl="2" indent="-273050"/>
            <a:r>
              <a:rPr lang="pt-BR" dirty="0"/>
              <a:t>A criação de uma unidade gestora;</a:t>
            </a:r>
          </a:p>
          <a:p>
            <a:pPr marL="715963" lvl="2" indent="-273050"/>
            <a:r>
              <a:rPr lang="pt-BR" dirty="0"/>
              <a:t>Ter alíquotas de contribuição para os benefícios;</a:t>
            </a:r>
          </a:p>
          <a:p>
            <a:pPr marL="715963" lvl="2" indent="-273050"/>
            <a:r>
              <a:rPr lang="pt-BR" dirty="0"/>
              <a:t>Ter efetivamente recolhido as contribuições para o RPPS;</a:t>
            </a:r>
          </a:p>
          <a:p>
            <a:pPr marL="715963" lvl="2" indent="-273050"/>
            <a:r>
              <a:rPr lang="pt-BR" dirty="0"/>
              <a:t>Ter recolhido as contribuições para o RGPS;</a:t>
            </a:r>
          </a:p>
          <a:p>
            <a:pPr marL="715963" lvl="2" indent="-273050"/>
            <a:r>
              <a:rPr lang="pt-BR" dirty="0"/>
              <a:t>Existência de parcelamento de débitos com o RGPS. </a:t>
            </a:r>
          </a:p>
          <a:p>
            <a:pPr marL="457200" lvl="1" indent="0">
              <a:buNone/>
            </a:pPr>
            <a:endParaRPr lang="pt-BR" sz="2000" dirty="0"/>
          </a:p>
        </p:txBody>
      </p:sp>
      <p:pic>
        <p:nvPicPr>
          <p:cNvPr id="1028" name="Picture 4" descr="Prepare-se: O que você precisa para fazer um Website -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442" y="3959258"/>
            <a:ext cx="2693289" cy="18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38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5">
            <a:extLst>
              <a:ext uri="{FF2B5EF4-FFF2-40B4-BE49-F238E27FC236}">
                <a16:creationId xmlns:a16="http://schemas.microsoft.com/office/drawing/2014/main" id="{94938CC4-0FAB-491F-AB59-09D9E273128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3172" y="1546000"/>
            <a:ext cx="10972800" cy="2920898"/>
          </a:xfrm>
        </p:spPr>
        <p:txBody>
          <a:bodyPr/>
          <a:lstStyle/>
          <a:p>
            <a:pPr algn="just">
              <a:spcBef>
                <a:spcPts val="726"/>
              </a:spcBef>
            </a:pPr>
            <a:endParaRPr lang="pt-BR" sz="2903" spc="-1" dirty="0">
              <a:solidFill>
                <a:srgbClr val="2F5597"/>
              </a:solidFill>
              <a:latin typeface="Liberation Sans" pitchFamily="34"/>
            </a:endParaRPr>
          </a:p>
          <a:p>
            <a:pPr marL="0" indent="0" algn="just">
              <a:spcBef>
                <a:spcPts val="726"/>
              </a:spcBef>
              <a:buNone/>
            </a:pPr>
            <a:r>
              <a:rPr lang="pt-BR" sz="2903" b="1" spc="-1" dirty="0">
                <a:solidFill>
                  <a:srgbClr val="2F5597"/>
                </a:solidFill>
                <a:latin typeface="Liberation Sans" pitchFamily="34"/>
              </a:rPr>
              <a:t>Projeto Novo COMPREV foi criado pela necessidade de se utilizar único módulo que atendesse aos RPPS e ao RGPS, assim como a inclusão de novas funcionalidades que irão  proporcionar uma gestão com mais eficiência.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4">
            <a:extLst>
              <a:ext uri="{FF2B5EF4-FFF2-40B4-BE49-F238E27FC236}">
                <a16:creationId xmlns:a16="http://schemas.microsoft.com/office/drawing/2014/main" id="{FEC0B99A-AD5E-48F5-89C2-FFF1DBD3C8F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sz="2903">
                <a:solidFill>
                  <a:srgbClr val="2F5597"/>
                </a:solidFill>
              </a:rPr>
              <a:t>VANTAGENS COM O NOVO COMPREV</a:t>
            </a:r>
          </a:p>
        </p:txBody>
      </p:sp>
      <p:sp>
        <p:nvSpPr>
          <p:cNvPr id="3" name="Espaço Reservado para Conteúdo 5">
            <a:extLst>
              <a:ext uri="{FF2B5EF4-FFF2-40B4-BE49-F238E27FC236}">
                <a16:creationId xmlns:a16="http://schemas.microsoft.com/office/drawing/2014/main" id="{8093AD37-09C5-43EB-9D4C-BA07986D6CA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415750" indent="-414772" algn="just">
              <a:buSzPts val="2798"/>
              <a:buFont typeface="Wingdings" pitchFamily="2"/>
              <a:buChar char="Ø"/>
            </a:pPr>
            <a:r>
              <a:rPr lang="pt-BR" sz="2177" spc="-1" dirty="0">
                <a:solidFill>
                  <a:srgbClr val="2F5597"/>
                </a:solidFill>
                <a:latin typeface="Liberation Sans" pitchFamily="34"/>
              </a:rPr>
              <a:t>Gestão dinâmica do Atendimento aos Entes Federativos;</a:t>
            </a:r>
          </a:p>
          <a:p>
            <a:pPr marL="415750" indent="-414772" algn="just">
              <a:buSzPts val="2798"/>
              <a:buFont typeface="Wingdings" pitchFamily="2"/>
              <a:buChar char="Ø"/>
            </a:pPr>
            <a:endParaRPr lang="pt-BR" sz="2177" spc="-1" dirty="0">
              <a:solidFill>
                <a:srgbClr val="2F5597"/>
              </a:solidFill>
              <a:latin typeface="Liberation Sans" pitchFamily="34"/>
            </a:endParaRPr>
          </a:p>
          <a:p>
            <a:pPr marL="415750" indent="-414772" algn="just">
              <a:buSzPts val="2798"/>
              <a:buFont typeface="Wingdings" pitchFamily="2"/>
              <a:buChar char="Ø"/>
            </a:pPr>
            <a:r>
              <a:rPr lang="pt-BR" sz="2177" spc="-1" dirty="0">
                <a:solidFill>
                  <a:srgbClr val="2F5597"/>
                </a:solidFill>
                <a:latin typeface="Liberation Sans" pitchFamily="34"/>
              </a:rPr>
              <a:t>Relatórios gerenciais de compensação (Requerimentos, Objetos e Pagamento) - Business </a:t>
            </a:r>
            <a:r>
              <a:rPr lang="pt-BR" sz="2177" spc="-1" dirty="0" err="1">
                <a:solidFill>
                  <a:srgbClr val="2F5597"/>
                </a:solidFill>
                <a:latin typeface="Liberation Sans" pitchFamily="34"/>
              </a:rPr>
              <a:t>Intelligence</a:t>
            </a:r>
            <a:r>
              <a:rPr lang="pt-BR" sz="2177" spc="-1" dirty="0">
                <a:solidFill>
                  <a:srgbClr val="2F5597"/>
                </a:solidFill>
                <a:latin typeface="Liberation Sans" pitchFamily="34"/>
              </a:rPr>
              <a:t>; no MODULO BG COMPREV</a:t>
            </a:r>
          </a:p>
          <a:p>
            <a:pPr marL="415750" indent="-414772" algn="just">
              <a:buSzPts val="2798"/>
              <a:buFont typeface="Wingdings" pitchFamily="2"/>
              <a:buChar char="Ø"/>
            </a:pPr>
            <a:endParaRPr lang="pt-BR" sz="2177" spc="-1" dirty="0">
              <a:solidFill>
                <a:srgbClr val="2F5597"/>
              </a:solidFill>
              <a:latin typeface="Liberation Sans" pitchFamily="34"/>
            </a:endParaRPr>
          </a:p>
          <a:p>
            <a:pPr marL="415750" indent="-414772" algn="just">
              <a:buSzPts val="2798"/>
              <a:buFont typeface="Wingdings" pitchFamily="2"/>
              <a:buChar char="Ø"/>
            </a:pPr>
            <a:r>
              <a:rPr lang="pt-BR" sz="2177" spc="-1" dirty="0">
                <a:solidFill>
                  <a:srgbClr val="2F5597"/>
                </a:solidFill>
                <a:latin typeface="Liberation Sans" pitchFamily="34"/>
              </a:rPr>
              <a:t>Gestão de Pagamentos:</a:t>
            </a:r>
          </a:p>
          <a:p>
            <a:pPr marL="415750" indent="-414772" algn="just">
              <a:buSzPts val="2798"/>
              <a:buFont typeface="Wingdings" pitchFamily="2"/>
              <a:buChar char="Ø"/>
            </a:pPr>
            <a:endParaRPr lang="pt-BR" sz="2177" spc="-1" dirty="0">
              <a:solidFill>
                <a:srgbClr val="2F5597"/>
              </a:solidFill>
              <a:latin typeface="Liberation Sans" pitchFamily="34"/>
            </a:endParaRPr>
          </a:p>
          <a:p>
            <a:pPr marL="415750" indent="-414772" algn="just">
              <a:buSzPts val="2798"/>
              <a:buFont typeface="Wingdings" pitchFamily="2"/>
              <a:buChar char="Ø"/>
            </a:pPr>
            <a:r>
              <a:rPr lang="pt-BR" sz="2177" spc="-1" dirty="0">
                <a:solidFill>
                  <a:srgbClr val="2F5597"/>
                </a:solidFill>
                <a:latin typeface="Liberation Sans" pitchFamily="34"/>
              </a:rPr>
              <a:t>Controle de pagamento por guia recolhimento</a:t>
            </a:r>
            <a:r>
              <a:rPr lang="pt-BR" sz="1996" spc="-1" dirty="0">
                <a:latin typeface="Arial"/>
                <a:ea typeface="Microsoft YaHei"/>
              </a:rPr>
              <a:t>;</a:t>
            </a:r>
          </a:p>
          <a:p>
            <a:pPr marL="415750" indent="-414772" algn="just">
              <a:buSzPts val="2798"/>
              <a:buFont typeface="Wingdings" pitchFamily="2"/>
              <a:buChar char="Ø"/>
            </a:pPr>
            <a:endParaRPr lang="pt-BR" sz="1996" spc="-1" dirty="0">
              <a:latin typeface="Arial"/>
              <a:ea typeface="Microsoft YaHei"/>
            </a:endParaRPr>
          </a:p>
          <a:p>
            <a:pPr marL="415750" indent="-414772" algn="just">
              <a:buSzPts val="2798"/>
              <a:buFont typeface="Wingdings" pitchFamily="2"/>
              <a:buChar char="Ø"/>
            </a:pPr>
            <a:r>
              <a:rPr lang="pt-BR" sz="2177" spc="-1" dirty="0">
                <a:solidFill>
                  <a:srgbClr val="2F5597"/>
                </a:solidFill>
                <a:latin typeface="Liberation Sans" pitchFamily="34"/>
              </a:rPr>
              <a:t>Processamento do pagamento no Sistema COMPREV</a:t>
            </a:r>
          </a:p>
          <a:p>
            <a:pPr marL="312057" indent="-311079" algn="just">
              <a:spcBef>
                <a:spcPts val="454"/>
              </a:spcBef>
              <a:buSzPct val="100000"/>
              <a:buFont typeface="Wingdings" pitchFamily="2"/>
              <a:buChar char="Ø"/>
            </a:pPr>
            <a:endParaRPr lang="pt-BR" sz="1996" spc="-1" dirty="0">
              <a:latin typeface="Arial"/>
            </a:endParaRPr>
          </a:p>
          <a:p>
            <a:pPr algn="just">
              <a:spcBef>
                <a:spcPts val="454"/>
              </a:spcBef>
            </a:pPr>
            <a:endParaRPr lang="pt-BR" sz="1996" spc="-1" dirty="0">
              <a:latin typeface="Arial"/>
            </a:endParaRPr>
          </a:p>
          <a:p>
            <a:pPr algn="just">
              <a:spcBef>
                <a:spcPts val="454"/>
              </a:spcBef>
            </a:pPr>
            <a:endParaRPr lang="pt-BR" sz="1996" spc="-1" dirty="0">
              <a:latin typeface="Arial"/>
            </a:endParaRPr>
          </a:p>
          <a:p>
            <a:pPr algn="just">
              <a:spcBef>
                <a:spcPts val="454"/>
              </a:spcBef>
            </a:pPr>
            <a:endParaRPr lang="pt-BR" sz="1996" spc="-1" dirty="0">
              <a:latin typeface="Arial"/>
            </a:endParaRPr>
          </a:p>
          <a:p>
            <a:pPr>
              <a:spcBef>
                <a:spcPts val="454"/>
              </a:spcBef>
            </a:pPr>
            <a:endParaRPr lang="pt-BR" sz="1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4B23E-EA1A-4587-95C4-6FE48CC8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0DF98D-AA3F-4BA0-89C9-01FCDCCBE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96322"/>
            <a:ext cx="10415816" cy="823912"/>
          </a:xfrm>
        </p:spPr>
        <p:txBody>
          <a:bodyPr/>
          <a:lstStyle/>
          <a:p>
            <a:pPr algn="ctr"/>
            <a:r>
              <a:rPr lang="pt-BR" dirty="0"/>
              <a:t>Decreto-Lei nº 367, de 19 de dezembro de 1968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E2A078-863E-4711-B494-4E77A0EE7B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Art. 1º Os </a:t>
            </a:r>
            <a:r>
              <a:rPr lang="pt-BR" sz="2400" b="1" u="sng" dirty="0"/>
              <a:t>funcionários públicos civis </a:t>
            </a:r>
            <a:r>
              <a:rPr lang="pt-BR" sz="2400" dirty="0"/>
              <a:t>da União e das Autarquias que, a partir da vigência </a:t>
            </a:r>
            <a:r>
              <a:rPr lang="pt-BR" sz="2400" dirty="0" err="1"/>
              <a:t>dêste</a:t>
            </a:r>
            <a:r>
              <a:rPr lang="pt-BR" sz="2400" dirty="0"/>
              <a:t> Decreto-lei, se afastarem das seus cargos por motivo de exoneração, </a:t>
            </a:r>
            <a:r>
              <a:rPr lang="pt-BR" sz="2400" b="1" dirty="0"/>
              <a:t>terão os respectivos tempos de serviço computados para fins de aposentadoria por tempo de serviço, regulada pela Lei número 3.807, de 26 de </a:t>
            </a:r>
            <a:r>
              <a:rPr lang="pt-BR" sz="2400" b="1" dirty="0" err="1"/>
              <a:t>agôsto</a:t>
            </a:r>
            <a:r>
              <a:rPr lang="pt-BR" sz="2400" b="1" dirty="0"/>
              <a:t> de 1960 e legislação </a:t>
            </a:r>
            <a:r>
              <a:rPr lang="pt-BR" sz="2400" b="1" dirty="0" err="1"/>
              <a:t>subseqüente</a:t>
            </a:r>
            <a:r>
              <a:rPr lang="pt-BR" sz="2400" b="1" dirty="0"/>
              <a:t>.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72403A5-2FCC-451D-A039-A6498167AF1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Art. 2º O ônus financeiro da aposentadoria concedida em decorrência </a:t>
            </a:r>
            <a:r>
              <a:rPr lang="pt-BR" sz="2400" dirty="0" err="1"/>
              <a:t>dêste</a:t>
            </a:r>
            <a:r>
              <a:rPr lang="pt-BR" sz="2400" dirty="0"/>
              <a:t> Decreto-lei será repartida entre o Instituto Nacional da Previdência Social (INPS) e o Tesouro Nacional ou as Autarquias referidas no artigo 22, § 1º, da Lei nº 3.807, de 26 de </a:t>
            </a:r>
            <a:r>
              <a:rPr lang="pt-BR" sz="2400" dirty="0" err="1"/>
              <a:t>agôsto</a:t>
            </a:r>
            <a:r>
              <a:rPr lang="pt-BR" sz="2400" dirty="0"/>
              <a:t> de 1960, </a:t>
            </a:r>
            <a:r>
              <a:rPr lang="pt-BR" sz="2400" b="1" dirty="0"/>
              <a:t>na proporção de tempo de serviço público e da atividade privada.</a:t>
            </a:r>
          </a:p>
        </p:txBody>
      </p:sp>
    </p:spTree>
    <p:extLst>
      <p:ext uri="{BB962C8B-B14F-4D97-AF65-F5344CB8AC3E}">
        <p14:creationId xmlns:p14="http://schemas.microsoft.com/office/powerpoint/2010/main" val="138804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4B23E-EA1A-4587-95C4-6FE48CC8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0DF98D-AA3F-4BA0-89C9-01FCDCCBE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96322"/>
            <a:ext cx="10415816" cy="823912"/>
          </a:xfrm>
        </p:spPr>
        <p:txBody>
          <a:bodyPr/>
          <a:lstStyle/>
          <a:p>
            <a:pPr algn="ctr"/>
            <a:r>
              <a:rPr lang="pt-BR" dirty="0"/>
              <a:t>Lei nº 6.226, de 14 de julho de 1975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E2A078-863E-4711-B494-4E77A0EE7B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Art. 1º Os </a:t>
            </a:r>
            <a:r>
              <a:rPr lang="pt-BR" b="1" dirty="0"/>
              <a:t>funcionários públicos civis de órgãos da Administração Federal</a:t>
            </a:r>
            <a:r>
              <a:rPr lang="pt-BR" dirty="0"/>
              <a:t> Direta e das Autarquias Federais que houverem completado 5 (cinco) anos de efetivo exercício </a:t>
            </a:r>
            <a:r>
              <a:rPr lang="pt-BR" b="1" u="sng" dirty="0"/>
              <a:t>terão computado</a:t>
            </a:r>
            <a:r>
              <a:rPr lang="pt-BR" dirty="0"/>
              <a:t>, para efeito de aposentadoria por invalidez, por tempo de serviço e compulsória, na forma da Lei nº 1.711, de 28 de outubro de 1952, </a:t>
            </a:r>
            <a:r>
              <a:rPr lang="pt-BR" b="1" u="sng" dirty="0"/>
              <a:t>o tempo de serviço prestado em atividade vinculada ao regime da Lei nº 3.807, de 26 de agosto de 1960</a:t>
            </a:r>
            <a:r>
              <a:rPr lang="pt-BR" dirty="0"/>
              <a:t>, e legislação subsequente.</a:t>
            </a:r>
          </a:p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72403A5-2FCC-451D-A039-A6498167AF1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/>
              <a:t>Art. 2º Os </a:t>
            </a:r>
            <a:r>
              <a:rPr lang="pt-BR" b="1" dirty="0"/>
              <a:t>segurados do Instituto Nacional de Previdência Social </a:t>
            </a:r>
            <a:r>
              <a:rPr lang="pt-BR" dirty="0"/>
              <a:t>(INPS) que já houverem realizado 60 (sessenta) contribuições mensais </a:t>
            </a:r>
            <a:r>
              <a:rPr lang="pt-BR" b="1" dirty="0"/>
              <a:t>terão computado</a:t>
            </a:r>
            <a:r>
              <a:rPr lang="pt-BR" dirty="0"/>
              <a:t>, para todos os benefícios previstos na Lei nº 3.807, de 26 de agosto de 1960, com as alterações contidas na Lei nº 5.890, de 8 de junho de 1973, ressalvado o disposto no artigo 6º, </a:t>
            </a:r>
            <a:r>
              <a:rPr lang="pt-BR" b="1" u="sng" dirty="0"/>
              <a:t>o tempo de serviço público prestado à administração Federal Direta e às Autarquias Federais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96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Lei nº 6.226, de 14 de julho de 1975</a:t>
            </a:r>
          </a:p>
          <a:p>
            <a:endParaRPr lang="pt-BR" dirty="0"/>
          </a:p>
          <a:p>
            <a:r>
              <a:rPr lang="pt-BR" dirty="0">
                <a:latin typeface="Calibri" panose="020F0502020204030204" pitchFamily="34" charset="0"/>
              </a:rPr>
              <a:t>Art. 8º As aposentadorias e demais benefícios de que tratam os artigos 1º e 2º, resultantes da contagem recíproca de tempo de serviço prevista nesta Lei, serão concedidos e pagos pelo sistema a que pertencer o interessado ao requerê-los e seu valor será calculado na forma da legislação pertinente.</a:t>
            </a:r>
          </a:p>
          <a:p>
            <a:endParaRPr lang="pt-BR" sz="500" b="1" dirty="0">
              <a:latin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</a:rPr>
              <a:t>Parágrafo único. O ônus financeiro decorrente caberá, conforme o caso, integralmente ao Tesouro Nacional, à Autarquia Federal ou ao SASSE, à conta de dotações orçamentárias próprias, ou ao INPS, à conta de recursos que lhe forem consignados pela União, na forma do inciso IV, do artigo 69, da Lei nº 3.807, de 26 de agosto de 1960, com a redação que lhe deu a Lei nº 5.890, de 8 de junho de 1973.</a:t>
            </a:r>
            <a:endParaRPr lang="pt-B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64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sz="2600" b="1" dirty="0">
                <a:latin typeface="Calibri" panose="020F0502020204030204" pitchFamily="34" charset="0"/>
              </a:rPr>
              <a:t>LEI Nº 6.864, DE 1º DE DEZEMBRO DE 1980</a:t>
            </a:r>
          </a:p>
          <a:p>
            <a:endParaRPr lang="pt-BR" sz="2600" dirty="0">
              <a:latin typeface="Calibri" panose="020F0502020204030204" pitchFamily="34" charset="0"/>
            </a:endParaRPr>
          </a:p>
          <a:p>
            <a:r>
              <a:rPr lang="pt-BR" sz="2600" dirty="0">
                <a:latin typeface="Calibri" panose="020F0502020204030204" pitchFamily="34" charset="0"/>
              </a:rPr>
              <a:t>Art. 3º O disposto nesta </a:t>
            </a:r>
            <a:r>
              <a:rPr lang="pt-BR" sz="2600" b="1" dirty="0">
                <a:latin typeface="Calibri" panose="020F0502020204030204" pitchFamily="34" charset="0"/>
              </a:rPr>
              <a:t>Lei estender-se-á aos servidores públicos civis e militares, inclusive autárquicos, dos Estados e Municípios que assegurem, mediante legislação - própria, a contagem do tempo de serviço</a:t>
            </a:r>
            <a:r>
              <a:rPr lang="pt-BR" sz="2600" dirty="0">
                <a:latin typeface="Calibri" panose="020F0502020204030204" pitchFamily="34" charset="0"/>
              </a:rPr>
              <a:t> prestado em atividade regida pela Lei nº 3.807, de 26 de agosto de 1960, para efeito de aposentadoria por invalidez, por tempo de serviço e compulsória, pelos cofres estaduais ou municipais.</a:t>
            </a:r>
          </a:p>
        </p:txBody>
      </p:sp>
    </p:spTree>
    <p:extLst>
      <p:ext uri="{BB962C8B-B14F-4D97-AF65-F5344CB8AC3E}">
        <p14:creationId xmlns:p14="http://schemas.microsoft.com/office/powerpoint/2010/main" val="333973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sz="2600" b="1" dirty="0">
                <a:latin typeface="Calibri" panose="020F0502020204030204" pitchFamily="34" charset="0"/>
              </a:rPr>
              <a:t>Constituição Federal de 1988 - Redação Originária</a:t>
            </a:r>
          </a:p>
          <a:p>
            <a:endParaRPr lang="pt-BR" sz="2400" dirty="0">
              <a:latin typeface="Calibri" panose="020F0502020204030204" pitchFamily="34" charset="0"/>
            </a:endParaRPr>
          </a:p>
          <a:p>
            <a:r>
              <a:rPr lang="pt-BR" sz="2400" dirty="0">
                <a:latin typeface="Calibri" panose="020F0502020204030204" pitchFamily="34" charset="0"/>
              </a:rPr>
              <a:t>Art. 202. ............................................................................................................</a:t>
            </a:r>
          </a:p>
          <a:p>
            <a:endParaRPr lang="pt-BR" sz="2400" dirty="0">
              <a:latin typeface="Calibri" panose="020F0502020204030204" pitchFamily="34" charset="0"/>
            </a:endParaRPr>
          </a:p>
          <a:p>
            <a:r>
              <a:rPr lang="pt-BR" sz="2400" dirty="0">
                <a:latin typeface="Calibri" panose="020F0502020204030204" pitchFamily="34" charset="0"/>
              </a:rPr>
              <a:t>§ 2º Para efeito de aposentadoria, </a:t>
            </a:r>
            <a:r>
              <a:rPr lang="pt-BR" sz="2400" b="1" dirty="0">
                <a:latin typeface="Calibri" panose="020F0502020204030204" pitchFamily="34" charset="0"/>
              </a:rPr>
              <a:t>é assegurada a contagem recíproca do tempo de contribuição </a:t>
            </a:r>
            <a:r>
              <a:rPr lang="pt-BR" sz="2400" dirty="0">
                <a:latin typeface="Calibri" panose="020F0502020204030204" pitchFamily="34" charset="0"/>
              </a:rPr>
              <a:t>na administração pública e na atividade privada, rural e urbana, </a:t>
            </a:r>
            <a:r>
              <a:rPr lang="pt-BR" sz="2400" b="1" dirty="0">
                <a:latin typeface="Calibri" panose="020F0502020204030204" pitchFamily="34" charset="0"/>
              </a:rPr>
              <a:t>hipótese em que</a:t>
            </a:r>
            <a:r>
              <a:rPr lang="pt-BR" sz="2400" dirty="0">
                <a:latin typeface="Calibri" panose="020F0502020204030204" pitchFamily="34" charset="0"/>
              </a:rPr>
              <a:t> </a:t>
            </a:r>
            <a:r>
              <a:rPr lang="pt-BR" sz="2400" b="1" dirty="0">
                <a:latin typeface="Calibri" panose="020F0502020204030204" pitchFamily="34" charset="0"/>
              </a:rPr>
              <a:t>os diversos sistemas de previdência social se compensarão financeiramente</a:t>
            </a:r>
            <a:r>
              <a:rPr lang="pt-BR" sz="2400" dirty="0">
                <a:latin typeface="Calibri" panose="020F0502020204030204" pitchFamily="34" charset="0"/>
              </a:rPr>
              <a:t>, segundo critérios estabelecidos em lei.</a:t>
            </a:r>
          </a:p>
        </p:txBody>
      </p:sp>
    </p:spTree>
    <p:extLst>
      <p:ext uri="{BB962C8B-B14F-4D97-AF65-F5344CB8AC3E}">
        <p14:creationId xmlns:p14="http://schemas.microsoft.com/office/powerpoint/2010/main" val="2200427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sz="2600" b="1" dirty="0"/>
              <a:t>Lei nº 3.807, de 26 de agosto de 1960</a:t>
            </a:r>
          </a:p>
          <a:p>
            <a:endParaRPr lang="pt-BR" sz="2600" dirty="0"/>
          </a:p>
          <a:p>
            <a:r>
              <a:rPr lang="pt-BR" sz="2400" dirty="0"/>
              <a:t>Art. 10. A passagem do segurado, de uma instituição de previdência social para outra, </a:t>
            </a:r>
            <a:r>
              <a:rPr lang="pt-BR" sz="2400" b="1" dirty="0"/>
              <a:t>far-se-á independente de transferência das contribuições realizadas e sem perda de quaisquer direitos.</a:t>
            </a:r>
          </a:p>
        </p:txBody>
      </p:sp>
    </p:spTree>
    <p:extLst>
      <p:ext uri="{BB962C8B-B14F-4D97-AF65-F5344CB8AC3E}">
        <p14:creationId xmlns:p14="http://schemas.microsoft.com/office/powerpoint/2010/main" val="3869904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4B23E-EA1A-4587-95C4-6FE48CC8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0DF98D-AA3F-4BA0-89C9-01FCDCCBE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544" y="1596322"/>
            <a:ext cx="5015060" cy="823912"/>
          </a:xfrm>
        </p:spPr>
        <p:txBody>
          <a:bodyPr>
            <a:normAutofit/>
          </a:bodyPr>
          <a:lstStyle/>
          <a:p>
            <a:pPr algn="ctr"/>
            <a:r>
              <a:rPr lang="pt-BR" sz="2000" dirty="0"/>
              <a:t>Decreto nº 60.501, de 14 de março de 1967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E2A078-863E-4711-B494-4E77A0EE7B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Art. 60. A prova do tempo de serviço será feita.</a:t>
            </a:r>
          </a:p>
          <a:p>
            <a:r>
              <a:rPr lang="pt-BR" dirty="0"/>
              <a:t>I - para o segurado empregado - por uma ou mais das seguintes formas, conforme seja necessário para compreender e demonstrar, de modo inequívoco, o período em comprovação:</a:t>
            </a:r>
          </a:p>
          <a:p>
            <a:r>
              <a:rPr lang="pt-BR" dirty="0"/>
              <a:t>d) </a:t>
            </a:r>
            <a:r>
              <a:rPr lang="pt-BR" b="1" dirty="0"/>
              <a:t>certidões</a:t>
            </a:r>
            <a:r>
              <a:rPr lang="pt-BR" dirty="0"/>
              <a:t> de contribuições passadas pelos Institutos;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Art. 53. A prova do tempo de serviço será feita:</a:t>
            </a:r>
          </a:p>
          <a:p>
            <a:r>
              <a:rPr lang="pt-BR" dirty="0"/>
              <a:t>I - Para o segurado empregado - por uma ou mais das seguintes formas, conforme seja necessário para abranger de modo inequívoco o período em comprovação:</a:t>
            </a:r>
          </a:p>
          <a:p>
            <a:r>
              <a:rPr lang="pt-BR" dirty="0"/>
              <a:t>d) </a:t>
            </a:r>
            <a:r>
              <a:rPr lang="pt-BR" b="1" dirty="0"/>
              <a:t>certidões</a:t>
            </a:r>
            <a:r>
              <a:rPr lang="pt-BR" dirty="0"/>
              <a:t> de contribuições passadas pelas extintas instituições de previdência social;</a:t>
            </a:r>
          </a:p>
          <a:p>
            <a:endParaRPr lang="pt-BR" dirty="0"/>
          </a:p>
        </p:txBody>
      </p:sp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DB0DF98D-AA3F-4BA0-89C9-01FCDCCBE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755" y="1643505"/>
            <a:ext cx="5379456" cy="823912"/>
          </a:xfrm>
        </p:spPr>
        <p:txBody>
          <a:bodyPr>
            <a:normAutofit/>
          </a:bodyPr>
          <a:lstStyle/>
          <a:p>
            <a:pPr algn="ctr"/>
            <a:r>
              <a:rPr lang="pt-BR" sz="2000" dirty="0"/>
              <a:t>Decreto nº 48.959-A, de 19 de setembro de 1960</a:t>
            </a:r>
          </a:p>
        </p:txBody>
      </p:sp>
    </p:spTree>
    <p:extLst>
      <p:ext uri="{BB962C8B-B14F-4D97-AF65-F5344CB8AC3E}">
        <p14:creationId xmlns:p14="http://schemas.microsoft.com/office/powerpoint/2010/main" val="478745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Contagem recíproca, emissão de CTC e a compensação previdenciária entre os regimes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sz="2600" b="1" dirty="0"/>
              <a:t>Lei nº 8.213, de 24 de junho de 1991</a:t>
            </a:r>
          </a:p>
          <a:p>
            <a:endParaRPr lang="pt-BR" sz="2600" dirty="0"/>
          </a:p>
          <a:p>
            <a:r>
              <a:rPr lang="pt-BR" sz="2400" dirty="0"/>
              <a:t>Art. 96. O tempo de contribuição ou de serviço de que trata esta Seção será contado de acordo com a legislação pertinente, observadas as normas seguintes:</a:t>
            </a:r>
          </a:p>
          <a:p>
            <a:endParaRPr lang="pt-BR" sz="2400" b="1" dirty="0"/>
          </a:p>
          <a:p>
            <a:r>
              <a:rPr lang="pt-BR" sz="2400" dirty="0"/>
              <a:t>VI - a CTC somente poderá ser emitida por regime próprio de previdência social para ex-servidor;</a:t>
            </a:r>
          </a:p>
          <a:p>
            <a:endParaRPr lang="pt-BR" sz="2400" dirty="0"/>
          </a:p>
          <a:p>
            <a:r>
              <a:rPr lang="pt-BR" sz="2400" dirty="0"/>
              <a:t>VII - é vedada a contagem recíproca de tempo de contribuição do RGPS por regime próprio de previdência social sem a emissão da CTC correspondente, ainda que o tempo de contribuição referente ao RGPS tenha sido prestado pelo servidor público ao próprio ente instituidor;   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2572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8367"/>
            <a:ext cx="10515600" cy="2143060"/>
          </a:xfrm>
        </p:spPr>
        <p:txBody>
          <a:bodyPr>
            <a:normAutofit/>
          </a:bodyPr>
          <a:lstStyle/>
          <a:p>
            <a:r>
              <a:rPr lang="pt-BR" b="1" dirty="0"/>
              <a:t>Compensação Previdenciária </a:t>
            </a:r>
            <a:r>
              <a:rPr lang="pt-BR" dirty="0"/>
              <a:t>é o acerto de contas entre o Regime Geral de Previdência Social (RGPS) e os Regimes Próprios de Previdência Social (RPPS) e destes entre si, na hipótese de contagem recíproca de tempo de contribuição (aposentadorias e pensões decorrentes). </a:t>
            </a:r>
          </a:p>
        </p:txBody>
      </p:sp>
    </p:spTree>
    <p:extLst>
      <p:ext uri="{BB962C8B-B14F-4D97-AF65-F5344CB8AC3E}">
        <p14:creationId xmlns:p14="http://schemas.microsoft.com/office/powerpoint/2010/main" val="738810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BB50D02-AF8D-894A-9C73-BFF99A671C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" r="5564"/>
          <a:stretch/>
        </p:blipFill>
        <p:spPr>
          <a:xfrm>
            <a:off x="4055682" y="3495235"/>
            <a:ext cx="3944840" cy="266042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A7BFB7B-9CAE-5E43-9C9D-8D697323BF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" r="5564"/>
          <a:stretch/>
        </p:blipFill>
        <p:spPr>
          <a:xfrm>
            <a:off x="239029" y="1563925"/>
            <a:ext cx="3944840" cy="266042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55B191E-CE03-D547-831A-9A33A397C173}"/>
              </a:ext>
            </a:extLst>
          </p:cNvPr>
          <p:cNvSpPr txBox="1"/>
          <p:nvPr/>
        </p:nvSpPr>
        <p:spPr>
          <a:xfrm>
            <a:off x="412106" y="3436191"/>
            <a:ext cx="92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</a:rPr>
              <a:t>RGPS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A46C4A5-CCBB-1D4C-9337-CD643809D618}"/>
              </a:ext>
            </a:extLst>
          </p:cNvPr>
          <p:cNvSpPr txBox="1"/>
          <p:nvPr/>
        </p:nvSpPr>
        <p:spPr>
          <a:xfrm>
            <a:off x="3293720" y="3419842"/>
            <a:ext cx="92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</a:rPr>
              <a:t>RPPS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B31A6D2-D2CE-D54D-8F47-86B68FB41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" r="5564"/>
          <a:stretch/>
        </p:blipFill>
        <p:spPr>
          <a:xfrm>
            <a:off x="8000522" y="1437162"/>
            <a:ext cx="3944840" cy="266042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8A21AF4-57D6-4B4F-A578-962208528DC4}"/>
              </a:ext>
            </a:extLst>
          </p:cNvPr>
          <p:cNvSpPr txBox="1"/>
          <p:nvPr/>
        </p:nvSpPr>
        <p:spPr>
          <a:xfrm>
            <a:off x="8173042" y="3303689"/>
            <a:ext cx="92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</a:rPr>
              <a:t>RPPS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3230720-74E7-3941-85C8-DCA1E63B791E}"/>
              </a:ext>
            </a:extLst>
          </p:cNvPr>
          <p:cNvSpPr txBox="1"/>
          <p:nvPr/>
        </p:nvSpPr>
        <p:spPr>
          <a:xfrm>
            <a:off x="11092912" y="3281343"/>
            <a:ext cx="92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</a:rPr>
              <a:t>RPPS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1FA532F-379F-6C44-9082-B97D4F305B2A}"/>
              </a:ext>
            </a:extLst>
          </p:cNvPr>
          <p:cNvSpPr txBox="1"/>
          <p:nvPr/>
        </p:nvSpPr>
        <p:spPr>
          <a:xfrm>
            <a:off x="3985715" y="5741665"/>
            <a:ext cx="2013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</a:rPr>
              <a:t>RGPS / RPPS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022AA59-821B-4446-9FCA-A42D954E21BF}"/>
              </a:ext>
            </a:extLst>
          </p:cNvPr>
          <p:cNvSpPr txBox="1"/>
          <p:nvPr/>
        </p:nvSpPr>
        <p:spPr>
          <a:xfrm>
            <a:off x="6681245" y="5741664"/>
            <a:ext cx="1810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libri" panose="020F0502020204030204" pitchFamily="34" charset="0"/>
              </a:rPr>
              <a:t>Militares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CE1C53E-DE38-5A47-BDA1-5518F204D954}"/>
              </a:ext>
            </a:extLst>
          </p:cNvPr>
          <p:cNvSpPr txBox="1"/>
          <p:nvPr/>
        </p:nvSpPr>
        <p:spPr>
          <a:xfrm>
            <a:off x="5354222" y="3281343"/>
            <a:ext cx="146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solidFill>
                  <a:srgbClr val="FF0000"/>
                </a:solidFill>
                <a:latin typeface="Calibri" panose="020F0502020204030204" pitchFamily="34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20791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dirty="0"/>
              <a:t>Art. 2º Aplica-se o disposto neste Decreto </a:t>
            </a:r>
            <a:r>
              <a:rPr lang="pt-BR" b="1" dirty="0"/>
              <a:t>aos benefícios de aposentadoria concedidos a partir de 5 de outubro de 1988</a:t>
            </a:r>
            <a:r>
              <a:rPr lang="pt-BR" dirty="0"/>
              <a:t>, desde que em manutenção em 6 de maio de 1999 ou concedidos após essa data, </a:t>
            </a:r>
            <a:r>
              <a:rPr lang="pt-BR" b="1" u="sng" dirty="0"/>
              <a:t>com contagem recíproca de tempo de contribuição</a:t>
            </a:r>
            <a:r>
              <a:rPr lang="pt-BR" dirty="0"/>
              <a:t>, e às pensões por morte que deles decorrerem, </a:t>
            </a:r>
            <a:r>
              <a:rPr lang="pt-BR" b="1" dirty="0"/>
              <a:t>excluída a aposentadoria por invalidez decorrente de acidente em serviço, moléstia profissional ou doença grave, contagiosa ou incurável, especificada em lei, e a pensão dela decorrente.</a:t>
            </a:r>
          </a:p>
        </p:txBody>
      </p:sp>
    </p:spTree>
    <p:extLst>
      <p:ext uri="{BB962C8B-B14F-4D97-AF65-F5344CB8AC3E}">
        <p14:creationId xmlns:p14="http://schemas.microsoft.com/office/powerpoint/2010/main" val="330799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dirty="0"/>
              <a:t>Art. 3º A compensação financeira será realizada </a:t>
            </a:r>
            <a:r>
              <a:rPr lang="pt-BR" b="1" dirty="0"/>
              <a:t>exclusivamente na contagem recíproca de tempo de contribuição </a:t>
            </a:r>
            <a:r>
              <a:rPr lang="pt-BR" b="1" u="sng" dirty="0"/>
              <a:t>não concomitante </a:t>
            </a:r>
            <a:r>
              <a:rPr lang="pt-BR" dirty="0"/>
              <a:t>utilizado na concessão da aposentadoria.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107327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/>
              <a:t>CTC de atividade rural:</a:t>
            </a:r>
          </a:p>
          <a:p>
            <a:endParaRPr lang="pt-BR" b="1" dirty="0"/>
          </a:p>
          <a:p>
            <a:r>
              <a:rPr lang="pt-BR" dirty="0"/>
              <a:t>	Se emitida até 13 de outubro de 1996, caberá compensação se CTC utilizada até essa data;</a:t>
            </a:r>
          </a:p>
          <a:p>
            <a:r>
              <a:rPr lang="pt-BR" dirty="0"/>
              <a:t>	Se emitida a partir de 14 de outubro de 1996, somente caberá compensação se o tempo for indenizado ao RGPS.</a:t>
            </a:r>
          </a:p>
        </p:txBody>
      </p:sp>
    </p:spTree>
    <p:extLst>
      <p:ext uri="{BB962C8B-B14F-4D97-AF65-F5344CB8AC3E}">
        <p14:creationId xmlns:p14="http://schemas.microsoft.com/office/powerpoint/2010/main" val="338859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/>
              <a:t>Regime Especial e Convênios Estaduais:</a:t>
            </a:r>
          </a:p>
          <a:p>
            <a:endParaRPr lang="pt-BR" b="1" dirty="0"/>
          </a:p>
          <a:p>
            <a:r>
              <a:rPr lang="pt-BR" dirty="0"/>
              <a:t>	A compensação </a:t>
            </a:r>
            <a:r>
              <a:rPr lang="pt-BR" b="1" u="sng" dirty="0"/>
              <a:t>cabe ao responsável pelo pagamento do benefício de aposentadoria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93534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/>
              <a:t>Ato da aposentadoria</a:t>
            </a:r>
          </a:p>
          <a:p>
            <a:endParaRPr lang="pt-BR" b="1" dirty="0"/>
          </a:p>
          <a:p>
            <a:r>
              <a:rPr lang="pt-BR" dirty="0"/>
              <a:t>	Documento necessário, que irá definir o marco inicial da compensação previdenciária, observado o prazo prescricional: </a:t>
            </a:r>
          </a:p>
        </p:txBody>
      </p:sp>
      <p:sp>
        <p:nvSpPr>
          <p:cNvPr id="4" name="Retângulo 3"/>
          <p:cNvSpPr/>
          <p:nvPr/>
        </p:nvSpPr>
        <p:spPr>
          <a:xfrm>
            <a:off x="436775" y="400129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altLang="pt-BR" i="1" dirty="0">
                <a:cs typeface="Helvetica-Oblique" pitchFamily="64" charset="0"/>
              </a:rPr>
              <a:t>“encontra-se o servidor aposentado a contar desta data”</a:t>
            </a:r>
          </a:p>
        </p:txBody>
      </p:sp>
      <p:sp>
        <p:nvSpPr>
          <p:cNvPr id="5" name="Retângulo 4"/>
          <p:cNvSpPr/>
          <p:nvPr/>
        </p:nvSpPr>
        <p:spPr>
          <a:xfrm>
            <a:off x="2454110" y="4775994"/>
            <a:ext cx="64353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i="1" dirty="0">
                <a:cs typeface="Helvetica-Oblique" pitchFamily="64" charset="0"/>
              </a:rPr>
              <a:t>“Este Ato entrará em vigor na data de sua publicação”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6099143" y="5421494"/>
            <a:ext cx="5910606" cy="36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i="1" dirty="0">
                <a:cs typeface="Helvetica-Oblique" pitchFamily="64" charset="0"/>
              </a:rPr>
              <a:t>“Este Ato retroagirá seus efeitos a contar de XXXX.”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82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/>
              <a:t>Tipo de benefício</a:t>
            </a:r>
          </a:p>
          <a:p>
            <a:endParaRPr lang="pt-BR" b="1" dirty="0"/>
          </a:p>
          <a:p>
            <a:r>
              <a:rPr lang="pt-BR" dirty="0"/>
              <a:t>	O COMPREV observa as regras específicas para cada tipo de benefício. </a:t>
            </a:r>
          </a:p>
        </p:txBody>
      </p:sp>
    </p:spTree>
    <p:extLst>
      <p:ext uri="{BB962C8B-B14F-4D97-AF65-F5344CB8AC3E}">
        <p14:creationId xmlns:p14="http://schemas.microsoft.com/office/powerpoint/2010/main" val="2513829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Concessão de benefícios e a compensação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/>
              <a:t>Homologação pelo Tribunal de Contas</a:t>
            </a:r>
          </a:p>
          <a:p>
            <a:endParaRPr lang="pt-BR" b="1" dirty="0"/>
          </a:p>
          <a:p>
            <a:r>
              <a:rPr lang="pt-BR" dirty="0"/>
              <a:t>	A compensação dos benefícios do RPPS somente são pagas após o registro do ato de concessão pelo Tribunal de Contas competente.</a:t>
            </a:r>
          </a:p>
        </p:txBody>
      </p:sp>
    </p:spTree>
    <p:extLst>
      <p:ext uri="{BB962C8B-B14F-4D97-AF65-F5344CB8AC3E}">
        <p14:creationId xmlns:p14="http://schemas.microsoft.com/office/powerpoint/2010/main" val="2382124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319" y="284114"/>
            <a:ext cx="10397359" cy="1325563"/>
          </a:xfrm>
        </p:spPr>
        <p:txBody>
          <a:bodyPr>
            <a:normAutofit/>
          </a:bodyPr>
          <a:lstStyle/>
          <a:p>
            <a:r>
              <a:rPr lang="pt-BR" sz="3600" dirty="0"/>
              <a:t>Decreto nº 10.188, de 2019 - Regras Gerais</a:t>
            </a:r>
          </a:p>
        </p:txBody>
      </p:sp>
      <p:sp>
        <p:nvSpPr>
          <p:cNvPr id="3" name="Retângulo 2"/>
          <p:cNvSpPr/>
          <p:nvPr/>
        </p:nvSpPr>
        <p:spPr>
          <a:xfrm>
            <a:off x="510619" y="1310907"/>
            <a:ext cx="1117076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100" dirty="0">
                <a:solidFill>
                  <a:srgbClr val="000000"/>
                </a:solidFill>
              </a:rPr>
              <a:t>Art. 18.  Fica instituído o Conselho Nacional dos Regimes Próprios de Previdência Social, com as seguintes competências: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.............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II - propor a elaboração e a revisão de normas e procedimentos relativos aos RPPS e à compensação financeira entre o RGPS e os RPPS e destes entre si;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III - examinar proposições de normas e procedimentos relativos aos RPPS e à compensação financeira entre os regimes;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.............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V - propor metas e ações que contribuam para o aprimoramento dos RPPS e da compensação financeira;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VI - participar da definição e acompanhar o desenvolvimento de sistemas relativos aos RPPS e à compensação previdenciária;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.............</a:t>
            </a:r>
          </a:p>
          <a:p>
            <a:pPr algn="just"/>
            <a:r>
              <a:rPr lang="pt-BR" sz="2100" dirty="0">
                <a:solidFill>
                  <a:srgbClr val="000000"/>
                </a:solidFill>
              </a:rPr>
              <a:t>VIII - acompanhar e avaliar a implementação de políticas, diretrizes gerais, metas, ações e a aplicação das normas e dos procedimentos relativos aos RPPS e à compensação financeira pelos entes federativos;</a:t>
            </a:r>
          </a:p>
        </p:txBody>
      </p:sp>
    </p:spTree>
    <p:extLst>
      <p:ext uri="{BB962C8B-B14F-4D97-AF65-F5344CB8AC3E}">
        <p14:creationId xmlns:p14="http://schemas.microsoft.com/office/powerpoint/2010/main" val="204191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A25A081-48BB-824C-B97D-54C410ACE38D}"/>
              </a:ext>
            </a:extLst>
          </p:cNvPr>
          <p:cNvSpPr txBox="1"/>
          <p:nvPr/>
        </p:nvSpPr>
        <p:spPr>
          <a:xfrm>
            <a:off x="779954" y="634506"/>
            <a:ext cx="110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CONSELHO NACIONAL DOS RPPS</a:t>
            </a:r>
          </a:p>
        </p:txBody>
      </p:sp>
      <p:pic>
        <p:nvPicPr>
          <p:cNvPr id="3" name="Picture 2" descr="Sociedade civil reage a decreto que limita participação em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7" y="1724026"/>
            <a:ext cx="2459038" cy="1942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D557F49-E554-1245-8975-79C0BFB204C0}"/>
              </a:ext>
            </a:extLst>
          </p:cNvPr>
          <p:cNvSpPr txBox="1"/>
          <p:nvPr/>
        </p:nvSpPr>
        <p:spPr>
          <a:xfrm>
            <a:off x="779954" y="3666594"/>
            <a:ext cx="31819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Representantes da União: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2 SPREV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SGDP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INSS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Sindicato</a:t>
            </a:r>
          </a:p>
        </p:txBody>
      </p:sp>
      <p:pic>
        <p:nvPicPr>
          <p:cNvPr id="19" name="Picture 2" descr="Sociedade civil reage a decreto que limita participação em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844" y="1724026"/>
            <a:ext cx="2459038" cy="1942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DD557F49-E554-1245-8975-79C0BFB204C0}"/>
              </a:ext>
            </a:extLst>
          </p:cNvPr>
          <p:cNvSpPr txBox="1"/>
          <p:nvPr/>
        </p:nvSpPr>
        <p:spPr>
          <a:xfrm>
            <a:off x="4071938" y="3666594"/>
            <a:ext cx="36718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Representantes dos Estados e DF: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2 RPPS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Associação Estadual Patronal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Tribunal de Contas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Sindicato</a:t>
            </a:r>
          </a:p>
        </p:txBody>
      </p:sp>
      <p:pic>
        <p:nvPicPr>
          <p:cNvPr id="23" name="Picture 2" descr="Sociedade civil reage a decreto que limita participação em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271" y="1724026"/>
            <a:ext cx="2459038" cy="1942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557F49-E554-1245-8975-79C0BFB204C0}"/>
              </a:ext>
            </a:extLst>
          </p:cNvPr>
          <p:cNvSpPr txBox="1"/>
          <p:nvPr/>
        </p:nvSpPr>
        <p:spPr>
          <a:xfrm>
            <a:off x="7866807" y="3666594"/>
            <a:ext cx="34917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Representantes dos Municípios: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2 RPPS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Associação Municipal Patronal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Associação Nac. RPPS</a:t>
            </a:r>
          </a:p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1 Sindicato</a:t>
            </a:r>
          </a:p>
        </p:txBody>
      </p:sp>
    </p:spTree>
    <p:extLst>
      <p:ext uri="{BB962C8B-B14F-4D97-AF65-F5344CB8AC3E}">
        <p14:creationId xmlns:p14="http://schemas.microsoft.com/office/powerpoint/2010/main" val="123512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9FAFD5D-1416-034F-9524-47CAA4D2BD55}"/>
              </a:ext>
            </a:extLst>
          </p:cNvPr>
          <p:cNvSpPr txBox="1"/>
          <p:nvPr/>
        </p:nvSpPr>
        <p:spPr>
          <a:xfrm>
            <a:off x="383458" y="2090172"/>
            <a:ext cx="116069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Secretaria de Previdência disponibilizará para adesão do INSS, órgão gestor do RGPS, e dos RPPS da União, Estados, Distrito Federal e Municípios sistema de compensação previdenciária, destinado a manter cadastro atualizado de todos os benefícios objeto de compensação financeira e a apurar o montante devido pelos regimes.</a:t>
            </a:r>
            <a:endParaRPr lang="pt-BR" sz="28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Regras Gerais</a:t>
            </a:r>
          </a:p>
        </p:txBody>
      </p:sp>
    </p:spTree>
    <p:extLst>
      <p:ext uri="{BB962C8B-B14F-4D97-AF65-F5344CB8AC3E}">
        <p14:creationId xmlns:p14="http://schemas.microsoft.com/office/powerpoint/2010/main" val="3008131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6A63553-05F6-AE4C-992B-5472E1DF36AB}"/>
              </a:ext>
            </a:extLst>
          </p:cNvPr>
          <p:cNvSpPr txBox="1"/>
          <p:nvPr/>
        </p:nvSpPr>
        <p:spPr>
          <a:xfrm>
            <a:off x="505170" y="1846960"/>
            <a:ext cx="11186652" cy="383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Art. 12.  Aplica-se a prescrição quinquenal, nos termos do Decreto nº 20.910, de 6 de janeiro de 1932, aos valores não pagos nem reclamados em época própria, do surgimento da pretensão, que ocorrerá: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- no primeiro dia subsequente ao registro do ato concessório de aposentadoria ou pensão pelo Tribunal de Contas competente, quando o regime instituidor for o RPPS; ou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 - no primeiro dia subsequente ao recebimento da primeira prestação, quando o regime instituidor for o RGPS.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Parágrafo único. O prazo prescricional da compensação financeira relativo ao período do estoque RPPS será contado a partir da entrada em vigor deste Decreto.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23842" cy="1325563"/>
          </a:xfrm>
        </p:spPr>
        <p:txBody>
          <a:bodyPr/>
          <a:lstStyle/>
          <a:p>
            <a:r>
              <a:rPr lang="pt-BR" dirty="0"/>
              <a:t>Decreto nº 10.188, de 2019 - Regras Gerais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9869863" y="5677176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31/12/2025</a:t>
            </a:r>
          </a:p>
        </p:txBody>
      </p:sp>
      <p:sp>
        <p:nvSpPr>
          <p:cNvPr id="3" name="Seta para a direita 2"/>
          <p:cNvSpPr/>
          <p:nvPr/>
        </p:nvSpPr>
        <p:spPr>
          <a:xfrm>
            <a:off x="8705650" y="5756183"/>
            <a:ext cx="1036949" cy="3036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640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64B71946-A5B5-7E4F-94F6-A882FD6B8570}"/>
              </a:ext>
            </a:extLst>
          </p:cNvPr>
          <p:cNvSpPr txBox="1"/>
          <p:nvPr/>
        </p:nvSpPr>
        <p:spPr>
          <a:xfrm>
            <a:off x="626879" y="1816863"/>
            <a:ext cx="1116452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Estoque RGPS</a:t>
            </a:r>
            <a:r>
              <a:rPr lang="pt-B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os valores da compensação financeira em atraso relativos ao período entre 5 de outubro de 1988 e 5 de maio de 1999, dos benefícios concedidos nesse período com contagem recíproca do tempo de contribuição do RGPS, ou do RPPS na hipótese do RGPS ser o regime instituidor, desde que em manutenção em 5 de maio de 1999;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stoque RPPS</a:t>
            </a:r>
            <a:r>
              <a:rPr lang="pt-B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os valores da compensação financeira em atraso relativos ao período entre 5 de outubro de 1988 e 5 de maio de 1999, dos benefícios concedidos nesse período com contagem recíproca de outro RPPS, desde que em manutenção em 5 de maio de 1999, ou no período de 6 de maio de 1999 até a entrada em vigor do Decreto.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Regras Gerais</a:t>
            </a:r>
          </a:p>
        </p:txBody>
      </p:sp>
    </p:spTree>
    <p:extLst>
      <p:ext uri="{BB962C8B-B14F-4D97-AF65-F5344CB8AC3E}">
        <p14:creationId xmlns:p14="http://schemas.microsoft.com/office/powerpoint/2010/main" val="2324010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6A63553-05F6-AE4C-992B-5472E1DF36AB}"/>
              </a:ext>
            </a:extLst>
          </p:cNvPr>
          <p:cNvSpPr txBox="1"/>
          <p:nvPr/>
        </p:nvSpPr>
        <p:spPr>
          <a:xfrm>
            <a:off x="571158" y="1799827"/>
            <a:ext cx="11186652" cy="4511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/>
              <a:t>Art. 25.  Os Estados, o Distrito Federal e os Municípios deverão aderir à compensação financeira de que trata este Decreto até 31 de dezembro de 2021, sob pena de incidirem as sanções de que trata o </a:t>
            </a:r>
            <a:r>
              <a:rPr lang="pt-BR" sz="2400" dirty="0">
                <a:hlinkClick r:id="rId2"/>
              </a:rPr>
              <a:t>art. 7º da Lei nº 9.717, de 27 de novembro de 1998</a:t>
            </a:r>
            <a:r>
              <a:rPr lang="pt-BR" sz="2400" dirty="0"/>
              <a:t>, e a suspensão do pagamento da compensação financeira devida pelo RGPS.</a:t>
            </a:r>
          </a:p>
          <a:p>
            <a:pPr algn="just">
              <a:lnSpc>
                <a:spcPct val="106000"/>
              </a:lnSpc>
              <a:spcAft>
                <a:spcPts val="600"/>
              </a:spcAft>
            </a:pP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11. ..........................................................</a:t>
            </a:r>
          </a:p>
          <a:p>
            <a:pPr algn="just">
              <a:lnSpc>
                <a:spcPct val="106000"/>
              </a:lnSpc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.......................................................................</a:t>
            </a:r>
          </a:p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/>
              <a:t>§ 6º  O não pagamento no prazo estabelecido no § 1º a qualquer regime resultará na suspensão do pagamento da compensação financeira devida pelo RGPS e poderá ensejar a inscrição do ente federativo do regime de origem em dívida ativa federal, estadual, distrital ou municipal.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Regras Gerais</a:t>
            </a:r>
          </a:p>
        </p:txBody>
      </p:sp>
    </p:spTree>
    <p:extLst>
      <p:ext uri="{BB962C8B-B14F-4D97-AF65-F5344CB8AC3E}">
        <p14:creationId xmlns:p14="http://schemas.microsoft.com/office/powerpoint/2010/main" val="1613798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6A63553-05F6-AE4C-992B-5472E1DF36AB}"/>
              </a:ext>
            </a:extLst>
          </p:cNvPr>
          <p:cNvSpPr txBox="1"/>
          <p:nvPr/>
        </p:nvSpPr>
        <p:spPr>
          <a:xfrm>
            <a:off x="571158" y="1997789"/>
            <a:ext cx="11186652" cy="1641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400" dirty="0"/>
              <a:t>Art. 17.  Caberá recurso administrativo da análise dos requerimentos da compensação financeira entre o RGPS e os RPPS e entre estes regimes e do pagamento dos valores relativos à compensação financeira, que será julgado pelo Conselho de Recursos da Previdência Social, na forma definida em seu regimento interno.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Regras Gerais</a:t>
            </a:r>
          </a:p>
        </p:txBody>
      </p:sp>
    </p:spTree>
    <p:extLst>
      <p:ext uri="{BB962C8B-B14F-4D97-AF65-F5344CB8AC3E}">
        <p14:creationId xmlns:p14="http://schemas.microsoft.com/office/powerpoint/2010/main" val="73440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Abertura e Análises de Requerimentos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8C22A4-790B-4025-9C37-4B3B3CD7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Regime de origem</a:t>
            </a:r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regime previdenciário ao qual o segurado ou servidor público esteve vinculado sem que dele receba aposentadoria ou tenha gerado pensão para seus dependentes</a:t>
            </a:r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pt-B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egime instituidor</a:t>
            </a:r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regime previdenciário responsável pela concessão e pagamento de benefício de aposentadoria ou pensão por morte dela decorrente a segurado ou servidor público ou a seus dependentes com cômputo de tempo de contribuição no âmbito do regime de origem.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421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m para tempo desenho">
            <a:extLst>
              <a:ext uri="{FF2B5EF4-FFF2-40B4-BE49-F238E27FC236}">
                <a16:creationId xmlns:a16="http://schemas.microsoft.com/office/drawing/2014/main" id="{F82B9951-E48A-4ED1-88B5-B82B8C1FD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166" y="626738"/>
            <a:ext cx="1182306" cy="128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8746C74-F6F1-ED47-9081-3B11559DECF1}"/>
              </a:ext>
            </a:extLst>
          </p:cNvPr>
          <p:cNvSpPr txBox="1"/>
          <p:nvPr/>
        </p:nvSpPr>
        <p:spPr>
          <a:xfrm>
            <a:off x="673559" y="2272996"/>
            <a:ext cx="2558847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pessoais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A46009-98D3-EB47-B521-D9565A9EFF80}"/>
              </a:ext>
            </a:extLst>
          </p:cNvPr>
          <p:cNvSpPr txBox="1"/>
          <p:nvPr/>
        </p:nvSpPr>
        <p:spPr>
          <a:xfrm>
            <a:off x="3657651" y="2134808"/>
            <a:ext cx="2627672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da aposentadoria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23831A-CAD8-C945-84F7-72C1CC42083C}"/>
              </a:ext>
            </a:extLst>
          </p:cNvPr>
          <p:cNvSpPr txBox="1"/>
          <p:nvPr/>
        </p:nvSpPr>
        <p:spPr>
          <a:xfrm>
            <a:off x="6634366" y="1881158"/>
            <a:ext cx="2721079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Tempo de Contribuição </a:t>
            </a:r>
            <a:r>
              <a:rPr lang="pt-BR" sz="2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(utilizado e total)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B0826C6-2363-3E45-A1EC-72DA7730E965}"/>
              </a:ext>
            </a:extLst>
          </p:cNvPr>
          <p:cNvSpPr txBox="1"/>
          <p:nvPr/>
        </p:nvSpPr>
        <p:spPr>
          <a:xfrm>
            <a:off x="9355445" y="2286303"/>
            <a:ext cx="2721079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CTC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018AB7-1DC1-9149-93C9-B6874F4118CB}"/>
              </a:ext>
            </a:extLst>
          </p:cNvPr>
          <p:cNvSpPr txBox="1"/>
          <p:nvPr/>
        </p:nvSpPr>
        <p:spPr>
          <a:xfrm>
            <a:off x="995566" y="4870811"/>
            <a:ext cx="2721079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Laudo médico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7DBCD55-FBE5-B649-8BFE-15F57AE2C09B}"/>
              </a:ext>
            </a:extLst>
          </p:cNvPr>
          <p:cNvSpPr txBox="1"/>
          <p:nvPr/>
        </p:nvSpPr>
        <p:spPr>
          <a:xfrm>
            <a:off x="4543784" y="4706854"/>
            <a:ext cx="2721079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 de concessão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862FC40-5E4A-0343-A8C3-97AE105C3C14}"/>
              </a:ext>
            </a:extLst>
          </p:cNvPr>
          <p:cNvSpPr txBox="1"/>
          <p:nvPr/>
        </p:nvSpPr>
        <p:spPr>
          <a:xfrm>
            <a:off x="7819152" y="4706854"/>
            <a:ext cx="2721079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 de registro no TCE/TCM </a:t>
            </a:r>
          </a:p>
        </p:txBody>
      </p:sp>
      <p:pic>
        <p:nvPicPr>
          <p:cNvPr id="1026" name="Picture 2" descr="Resultado de imagem para pessoas desenho">
            <a:extLst>
              <a:ext uri="{FF2B5EF4-FFF2-40B4-BE49-F238E27FC236}">
                <a16:creationId xmlns:a16="http://schemas.microsoft.com/office/drawing/2014/main" id="{CB5CCFE4-4673-4E25-B4BA-DDB070BC2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777" y="1040437"/>
            <a:ext cx="1190410" cy="13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dinheiro desenho">
            <a:extLst>
              <a:ext uri="{FF2B5EF4-FFF2-40B4-BE49-F238E27FC236}">
                <a16:creationId xmlns:a16="http://schemas.microsoft.com/office/drawing/2014/main" id="{431F90F8-D181-4B0A-A0DA-C847F00E4F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58" r="8145"/>
          <a:stretch/>
        </p:blipFill>
        <p:spPr bwMode="auto">
          <a:xfrm>
            <a:off x="4136295" y="1318085"/>
            <a:ext cx="1458467" cy="81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documento desenho">
            <a:extLst>
              <a:ext uri="{FF2B5EF4-FFF2-40B4-BE49-F238E27FC236}">
                <a16:creationId xmlns:a16="http://schemas.microsoft.com/office/drawing/2014/main" id="{5DD0F919-C9E8-459A-A869-2DBBBD1052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t="14422" r="20892" b="17674"/>
          <a:stretch/>
        </p:blipFill>
        <p:spPr bwMode="auto">
          <a:xfrm>
            <a:off x="10142997" y="1124164"/>
            <a:ext cx="1145975" cy="120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m para laudo medico desenho">
            <a:extLst>
              <a:ext uri="{FF2B5EF4-FFF2-40B4-BE49-F238E27FC236}">
                <a16:creationId xmlns:a16="http://schemas.microsoft.com/office/drawing/2014/main" id="{C9EC4C9D-00D2-45DC-B336-4801B9BEE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861" y="3880568"/>
            <a:ext cx="1614488" cy="99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m para documento desenho">
            <a:extLst>
              <a:ext uri="{FF2B5EF4-FFF2-40B4-BE49-F238E27FC236}">
                <a16:creationId xmlns:a16="http://schemas.microsoft.com/office/drawing/2014/main" id="{95E46B33-686A-4C4F-94CB-2F0992AE34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0" t="6619" r="5833" b="12737"/>
          <a:stretch/>
        </p:blipFill>
        <p:spPr bwMode="auto">
          <a:xfrm>
            <a:off x="5431691" y="3908418"/>
            <a:ext cx="777431" cy="7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m para registro desenho">
            <a:extLst>
              <a:ext uri="{FF2B5EF4-FFF2-40B4-BE49-F238E27FC236}">
                <a16:creationId xmlns:a16="http://schemas.microsoft.com/office/drawing/2014/main" id="{BD57A469-D473-43D3-8C42-E2B789AA5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464" y="3484553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239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3003CB1-B41C-994F-AD48-ACB562B746B8}"/>
              </a:ext>
            </a:extLst>
          </p:cNvPr>
          <p:cNvSpPr txBox="1"/>
          <p:nvPr/>
        </p:nvSpPr>
        <p:spPr>
          <a:xfrm>
            <a:off x="377313" y="2250696"/>
            <a:ext cx="11437374" cy="2813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Será estabelecido </a:t>
            </a:r>
            <a:r>
              <a:rPr lang="pt-BR" sz="2800" b="1" u="sng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prazo</a:t>
            </a:r>
            <a:r>
              <a:rPr lang="pt-BR" sz="2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que o regime de origem </a:t>
            </a:r>
            <a:r>
              <a:rPr lang="pt-BR" sz="28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analise os requerimentos apresentados pelos regimes instituidores</a:t>
            </a:r>
            <a:r>
              <a:rPr lang="pt-BR" sz="2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observada a ordem cronológica dos requerimentos, incidindo </a:t>
            </a:r>
            <a:r>
              <a:rPr lang="pt-BR" sz="28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mesma atualização dos valores dos recolhimentos em atraso de contribuições previdenciárias arrecadadas pelo RGPS</a:t>
            </a:r>
            <a:r>
              <a:rPr lang="pt-BR" sz="2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aos requerimentos que ultrapassarem o prazo determinado.</a:t>
            </a:r>
            <a:endParaRPr lang="pt-BR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Abertura e Análises de Requerimentos</a:t>
            </a:r>
          </a:p>
        </p:txBody>
      </p:sp>
    </p:spTree>
    <p:extLst>
      <p:ext uri="{BB962C8B-B14F-4D97-AF65-F5344CB8AC3E}">
        <p14:creationId xmlns:p14="http://schemas.microsoft.com/office/powerpoint/2010/main" val="3086297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885032" y="466608"/>
            <a:ext cx="1144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002060"/>
                </a:solidFill>
                <a:cs typeface="Gisha" panose="020B0502040204020203" pitchFamily="34" charset="-79"/>
              </a:rPr>
              <a:t>Portaria nº 15.829, de 2020.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D557F49-E554-1245-8975-79C0BFB204C0}"/>
              </a:ext>
            </a:extLst>
          </p:cNvPr>
          <p:cNvSpPr txBox="1"/>
          <p:nvPr/>
        </p:nvSpPr>
        <p:spPr>
          <a:xfrm>
            <a:off x="422763" y="4295933"/>
            <a:ext cx="3181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Prazo para análise dos requerimentos.</a:t>
            </a:r>
          </a:p>
        </p:txBody>
      </p:sp>
      <p:sp>
        <p:nvSpPr>
          <p:cNvPr id="2" name="Retângulo 1"/>
          <p:cNvSpPr/>
          <p:nvPr/>
        </p:nvSpPr>
        <p:spPr>
          <a:xfrm>
            <a:off x="3604726" y="1565355"/>
            <a:ext cx="8239611" cy="456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Art. 4º  Nos termos do § 8º do art. 11 do Decreto nº 10.188, de 2019, a partir </a:t>
            </a:r>
            <a:r>
              <a:rPr lang="pt-BR" sz="2200" b="1" spc="-1" dirty="0">
                <a:solidFill>
                  <a:srgbClr val="000000"/>
                </a:solidFill>
                <a:latin typeface="Calibri"/>
              </a:rPr>
              <a:t>de 1º de janeiro de 2022</a:t>
            </a:r>
            <a:r>
              <a:rPr lang="pt-BR" sz="2000" spc="-1" dirty="0">
                <a:solidFill>
                  <a:srgbClr val="000000"/>
                </a:solidFill>
                <a:latin typeface="Calibri"/>
              </a:rPr>
              <a:t>, os requerimentos de compensação financeira apresentados pelos regimes instituidores </a:t>
            </a:r>
            <a:r>
              <a:rPr lang="pt-BR" sz="2000" b="1" spc="-1" dirty="0">
                <a:solidFill>
                  <a:srgbClr val="000000"/>
                </a:solidFill>
                <a:latin typeface="Calibri"/>
              </a:rPr>
              <a:t>deverão ser analisados pelos regimes de origem em até 1.080 (mil e oitenta) dias</a:t>
            </a:r>
            <a:r>
              <a:rPr lang="pt-BR" sz="2000" spc="-1" dirty="0">
                <a:solidFill>
                  <a:srgbClr val="000000"/>
                </a:solidFill>
                <a:latin typeface="Calibri"/>
              </a:rPr>
              <a:t>, sob pena de incidir a mesma atualização dos valores dos recolhimentos em atraso de contribuições previdenciárias arrecadadas pelo RGPS aos requerimentos que ultrapassarem esse prazo.</a:t>
            </a:r>
          </a:p>
          <a:p>
            <a:pPr algn="just">
              <a:lnSpc>
                <a:spcPct val="100000"/>
              </a:lnSpc>
            </a:pPr>
            <a:endParaRPr lang="pt-BR" sz="20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§ 1º  O prazo para análise dos requerimentos previsto no caput será reduzido para:</a:t>
            </a:r>
          </a:p>
          <a:p>
            <a:pPr algn="just">
              <a:lnSpc>
                <a:spcPct val="100000"/>
              </a:lnSpc>
            </a:pPr>
            <a:endParaRPr lang="pt-BR" sz="105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I - 540 (quinhentos e quarenta) dias, em 2023;</a:t>
            </a: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II - 360 (trezentos e sessenta) dias, em 2024;</a:t>
            </a: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III - 180 (cento e oitenta) dias, em 2025; e</a:t>
            </a: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IV - 90 (noventa) dias, a partir de 2026. </a:t>
            </a:r>
          </a:p>
        </p:txBody>
      </p:sp>
      <p:pic>
        <p:nvPicPr>
          <p:cNvPr id="8194" name="Picture 2" descr="Personagem de relógio de prazo de desenho vetorial e um empresário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" t="17012" r="5564" b="15415"/>
          <a:stretch/>
        </p:blipFill>
        <p:spPr bwMode="auto">
          <a:xfrm>
            <a:off x="885032" y="2601338"/>
            <a:ext cx="2257425" cy="174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63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885032" y="466743"/>
            <a:ext cx="1144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002060"/>
                </a:solidFill>
                <a:cs typeface="Gisha" panose="020B0502040204020203" pitchFamily="34" charset="-79"/>
              </a:rPr>
              <a:t>Portaria nº 15.829, de 2020.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D557F49-E554-1245-8975-79C0BFB204C0}"/>
              </a:ext>
            </a:extLst>
          </p:cNvPr>
          <p:cNvSpPr txBox="1"/>
          <p:nvPr/>
        </p:nvSpPr>
        <p:spPr>
          <a:xfrm>
            <a:off x="422763" y="4295933"/>
            <a:ext cx="3181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Gisha" panose="020B0502040204020203" pitchFamily="34" charset="-79"/>
                <a:cs typeface="Gisha" panose="020B0502040204020203" pitchFamily="34" charset="-79"/>
              </a:rPr>
              <a:t>Prazo para análise dos requerimentos.</a:t>
            </a:r>
          </a:p>
        </p:txBody>
      </p:sp>
      <p:sp>
        <p:nvSpPr>
          <p:cNvPr id="2" name="Retângulo 1"/>
          <p:cNvSpPr/>
          <p:nvPr/>
        </p:nvSpPr>
        <p:spPr>
          <a:xfrm>
            <a:off x="3604726" y="2093992"/>
            <a:ext cx="8239611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§ 3º  Para efeitos do caput, serão aplicados:</a:t>
            </a:r>
          </a:p>
          <a:p>
            <a:pPr algn="just">
              <a:lnSpc>
                <a:spcPct val="100000"/>
              </a:lnSpc>
            </a:pPr>
            <a:endParaRPr lang="pt-BR" sz="105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I - a taxa referencial do Sistema Especial de Liquidação e Custódia - SELIC para títulos federais, acumulada mensalmente, calculada a partir do primeiro dia do mês subsequente ao vencimento do prazo até o mês anterior ao do pagamento; e</a:t>
            </a:r>
          </a:p>
          <a:p>
            <a:pPr algn="just">
              <a:lnSpc>
                <a:spcPct val="100000"/>
              </a:lnSpc>
            </a:pPr>
            <a:endParaRPr lang="pt-BR" sz="20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II - a taxa de um por cento no mês do pagamento.</a:t>
            </a:r>
          </a:p>
          <a:p>
            <a:pPr algn="just">
              <a:lnSpc>
                <a:spcPct val="100000"/>
              </a:lnSpc>
            </a:pPr>
            <a:endParaRPr lang="pt-BR" sz="105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lang="pt-BR" sz="20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Calibri"/>
              </a:rPr>
              <a:t>§ 4º  O previsto neste artigo se aplica à compensação financeira entre o RGPS e os RPPS e dos RPPS entre si.</a:t>
            </a:r>
          </a:p>
        </p:txBody>
      </p:sp>
      <p:pic>
        <p:nvPicPr>
          <p:cNvPr id="8194" name="Picture 2" descr="Personagem de relógio de prazo de desenho vetorial e um empresário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6" t="17012" r="5564" b="15415"/>
          <a:stretch/>
        </p:blipFill>
        <p:spPr bwMode="auto">
          <a:xfrm>
            <a:off x="885032" y="2601338"/>
            <a:ext cx="2257425" cy="174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58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Pagamentos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D34285-6C74-5F40-BB07-6EC0F14E8BAD}"/>
              </a:ext>
            </a:extLst>
          </p:cNvPr>
          <p:cNvSpPr txBox="1"/>
          <p:nvPr/>
        </p:nvSpPr>
        <p:spPr>
          <a:xfrm>
            <a:off x="428932" y="2302438"/>
            <a:ext cx="11334136" cy="2356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Até o dia trinta de cada mês</a:t>
            </a:r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será disponibilizado ao regime de origem o total a ser por ele desembolsado a cada regime instituidor referente a </a:t>
            </a:r>
            <a:r>
              <a:rPr lang="pt-B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competência do mês anterior</a:t>
            </a:r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corresponderá ao somatório do fluxo mensal, do fluxo acumulado e do estoque RGPS ou estoque RPPS, </a:t>
            </a:r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devendo tais desembolsos </a:t>
            </a:r>
            <a:r>
              <a:rPr lang="pt-B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serem feitos até o quinto dia útil do mês subsequente</a:t>
            </a:r>
            <a:r>
              <a: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32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CF5202D-A68E-454F-A6DD-CD9895F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34742" cy="1325563"/>
          </a:xfrm>
        </p:spPr>
        <p:txBody>
          <a:bodyPr/>
          <a:lstStyle/>
          <a:p>
            <a:r>
              <a:rPr lang="pt-BR" dirty="0"/>
              <a:t>Decreto nº 10.188, de 2019 - Pagamentos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D34285-6C74-5F40-BB07-6EC0F14E8BAD}"/>
              </a:ext>
            </a:extLst>
          </p:cNvPr>
          <p:cNvSpPr txBox="1"/>
          <p:nvPr/>
        </p:nvSpPr>
        <p:spPr>
          <a:xfrm>
            <a:off x="428932" y="2302438"/>
            <a:ext cx="11334136" cy="2356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pt-BR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Observado o disposto no § 2º, o pagamento da compensação financeira pelo RGPS exige a comprovação da </a:t>
            </a:r>
            <a:r>
              <a:rPr lang="pt-BR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inexistência de débitos do ente federativo do regime instituidor </a:t>
            </a:r>
            <a:r>
              <a:rPr lang="pt-BR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pelo não recolhimento de contribuições previdenciárias devidas ao RGPS e pelo disposto no art. 8º da Lei nº 9.702, de 17 de novembro de 1998.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859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A25A081-48BB-824C-B97D-54C410ACE38D}"/>
              </a:ext>
            </a:extLst>
          </p:cNvPr>
          <p:cNvSpPr txBox="1"/>
          <p:nvPr/>
        </p:nvSpPr>
        <p:spPr>
          <a:xfrm>
            <a:off x="794443" y="561621"/>
            <a:ext cx="110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CÁLCULO DOS REQUERIMENTOS</a:t>
            </a:r>
          </a:p>
        </p:txBody>
      </p:sp>
      <p:pic>
        <p:nvPicPr>
          <p:cNvPr id="3074" name="Picture 2" descr="Rapaz bonito personagem de desenho animado, calculadora brag | Vetor Premi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29"/>
          <a:stretch/>
        </p:blipFill>
        <p:spPr bwMode="auto">
          <a:xfrm>
            <a:off x="9861384" y="838236"/>
            <a:ext cx="2078216" cy="198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15" y="1509254"/>
            <a:ext cx="3836053" cy="79662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80407" y="159026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36" y="2826062"/>
            <a:ext cx="4006132" cy="74187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91227" y="296616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874147" y="296616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6235" y="3200512"/>
            <a:ext cx="3694046" cy="66516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26" y="4428294"/>
            <a:ext cx="7324056" cy="70699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4666" y="4392441"/>
            <a:ext cx="3540772" cy="770705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7961242" y="445811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612" y="5493081"/>
            <a:ext cx="9497750" cy="647790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7307791" y="5474517"/>
            <a:ext cx="1719470" cy="645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8241" y="2260125"/>
            <a:ext cx="3712040" cy="754192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068351" y="1952324"/>
            <a:ext cx="1351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RGPS x RPPS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8890253" y="2957815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RPPS x RPPS</a:t>
            </a:r>
          </a:p>
        </p:txBody>
      </p:sp>
      <p:cxnSp>
        <p:nvCxnSpPr>
          <p:cNvPr id="19" name="Conector de seta reta 18"/>
          <p:cNvCxnSpPr>
            <a:stCxn id="15" idx="0"/>
            <a:endCxn id="16" idx="1"/>
          </p:cNvCxnSpPr>
          <p:nvPr/>
        </p:nvCxnSpPr>
        <p:spPr>
          <a:xfrm flipV="1">
            <a:off x="7404261" y="2136990"/>
            <a:ext cx="664090" cy="123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>
            <a:stCxn id="7" idx="0"/>
          </p:cNvCxnSpPr>
          <p:nvPr/>
        </p:nvCxnSpPr>
        <p:spPr>
          <a:xfrm flipV="1">
            <a:off x="7413258" y="3147926"/>
            <a:ext cx="1457943" cy="52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04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4665" y="1591124"/>
            <a:ext cx="3128009" cy="51793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3300" b="0" spc="-127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r>
              <a:rPr sz="3300" b="0" spc="-120" dirty="0">
                <a:solidFill>
                  <a:srgbClr val="00AFEF"/>
                </a:solidFill>
                <a:latin typeface="Calibri"/>
                <a:cs typeface="Calibri"/>
              </a:rPr>
              <a:t>V</a:t>
            </a:r>
            <a:r>
              <a:rPr sz="3300" b="0" spc="-9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3300" b="0" spc="-22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300" b="0" spc="-251" dirty="0">
                <a:solidFill>
                  <a:srgbClr val="00AFEF"/>
                </a:solidFill>
                <a:latin typeface="Calibri"/>
                <a:cs typeface="Calibri"/>
              </a:rPr>
              <a:t>C</a:t>
            </a:r>
            <a:r>
              <a:rPr sz="3300" b="0" spc="-9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3300" b="0" spc="-225" dirty="0">
                <a:solidFill>
                  <a:srgbClr val="00AFEF"/>
                </a:solidFill>
                <a:latin typeface="Calibri"/>
                <a:cs typeface="Calibri"/>
              </a:rPr>
              <a:t>C</a:t>
            </a:r>
            <a:r>
              <a:rPr sz="3300" b="0" spc="-338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spc="-263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-9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6335" y="2248610"/>
            <a:ext cx="8479631" cy="31499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22885" marR="3810" indent="-213836" algn="just">
              <a:lnSpc>
                <a:spcPct val="114999"/>
              </a:lnSpc>
              <a:spcBef>
                <a:spcPts val="75"/>
              </a:spcBef>
              <a:buClr>
                <a:srgbClr val="000000"/>
              </a:buClr>
              <a:buSzPct val="46052"/>
              <a:buChar char="●"/>
              <a:tabLst>
                <a:tab pos="223361" algn="l"/>
              </a:tabLst>
            </a:pPr>
            <a:r>
              <a:rPr sz="3000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Adaptando-se </a:t>
            </a:r>
            <a:r>
              <a:rPr sz="3000" spc="-56" dirty="0">
                <a:solidFill>
                  <a:srgbClr val="445862"/>
                </a:solidFill>
                <a:latin typeface="Microsoft Sans Serif"/>
                <a:cs typeface="Microsoft Sans Serif"/>
              </a:rPr>
              <a:t>às </a:t>
            </a:r>
            <a:r>
              <a:rPr sz="3000" spc="-30" dirty="0">
                <a:solidFill>
                  <a:srgbClr val="445862"/>
                </a:solidFill>
                <a:latin typeface="Microsoft Sans Serif"/>
                <a:cs typeface="Microsoft Sans Serif"/>
              </a:rPr>
              <a:t>inovações </a:t>
            </a:r>
            <a:r>
              <a:rPr sz="3000" spc="-45" dirty="0">
                <a:solidFill>
                  <a:srgbClr val="445862"/>
                </a:solidFill>
                <a:latin typeface="Microsoft Sans Serif"/>
                <a:cs typeface="Microsoft Sans Serif"/>
              </a:rPr>
              <a:t>trazidas </a:t>
            </a:r>
            <a:r>
              <a:rPr sz="3000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pelo </a:t>
            </a:r>
            <a:r>
              <a:rPr sz="3000" spc="-11" dirty="0">
                <a:solidFill>
                  <a:srgbClr val="445862"/>
                </a:solidFill>
                <a:latin typeface="Microsoft Sans Serif"/>
                <a:cs typeface="Microsoft Sans Serif"/>
              </a:rPr>
              <a:t>Decreto </a:t>
            </a:r>
            <a:r>
              <a:rPr sz="3000" spc="-8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79" dirty="0">
                <a:solidFill>
                  <a:srgbClr val="445862"/>
                </a:solidFill>
                <a:latin typeface="Microsoft Sans Serif"/>
                <a:cs typeface="Microsoft Sans Serif"/>
              </a:rPr>
              <a:t>10.188/2019, </a:t>
            </a:r>
            <a:r>
              <a:rPr sz="3000" dirty="0">
                <a:solidFill>
                  <a:srgbClr val="445862"/>
                </a:solidFill>
                <a:latin typeface="Microsoft Sans Serif"/>
                <a:cs typeface="Microsoft Sans Serif"/>
              </a:rPr>
              <a:t>O</a:t>
            </a:r>
            <a:r>
              <a:rPr sz="3000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34" dirty="0">
                <a:solidFill>
                  <a:srgbClr val="445862"/>
                </a:solidFill>
                <a:latin typeface="Microsoft Sans Serif"/>
                <a:cs typeface="Microsoft Sans Serif"/>
              </a:rPr>
              <a:t>NOVO </a:t>
            </a:r>
            <a:r>
              <a:rPr sz="3000" spc="-124" dirty="0">
                <a:solidFill>
                  <a:srgbClr val="445862"/>
                </a:solidFill>
                <a:latin typeface="Microsoft Sans Serif"/>
                <a:cs typeface="Microsoft Sans Serif"/>
              </a:rPr>
              <a:t>COMPREV </a:t>
            </a:r>
            <a:r>
              <a:rPr sz="3000" spc="-34" dirty="0">
                <a:solidFill>
                  <a:srgbClr val="445862"/>
                </a:solidFill>
                <a:latin typeface="Microsoft Sans Serif"/>
                <a:cs typeface="Microsoft Sans Serif"/>
              </a:rPr>
              <a:t>nos </a:t>
            </a:r>
            <a:r>
              <a:rPr sz="3000" spc="-26" dirty="0">
                <a:solidFill>
                  <a:srgbClr val="445862"/>
                </a:solidFill>
                <a:latin typeface="Microsoft Sans Serif"/>
                <a:cs typeface="Microsoft Sans Serif"/>
              </a:rPr>
              <a:t>apresentou </a:t>
            </a:r>
            <a:r>
              <a:rPr sz="3000" spc="-23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conceitos</a:t>
            </a:r>
            <a:r>
              <a:rPr sz="3000" spc="-15" dirty="0">
                <a:solidFill>
                  <a:srgbClr val="445862"/>
                </a:solidFill>
                <a:latin typeface="Microsoft Sans Serif"/>
                <a:cs typeface="Microsoft Sans Serif"/>
              </a:rPr>
              <a:t> importantes.</a:t>
            </a:r>
            <a:r>
              <a:rPr sz="3000" spc="-11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45" dirty="0">
                <a:solidFill>
                  <a:srgbClr val="445862"/>
                </a:solidFill>
                <a:latin typeface="Microsoft Sans Serif"/>
                <a:cs typeface="Microsoft Sans Serif"/>
              </a:rPr>
              <a:t>Entre</a:t>
            </a:r>
            <a:r>
              <a:rPr sz="3000" spc="-41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53" dirty="0">
                <a:solidFill>
                  <a:srgbClr val="445862"/>
                </a:solidFill>
                <a:latin typeface="Microsoft Sans Serif"/>
                <a:cs typeface="Microsoft Sans Serif"/>
              </a:rPr>
              <a:t>eles,</a:t>
            </a:r>
            <a:r>
              <a:rPr sz="3000" spc="-49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8" dirty="0">
                <a:solidFill>
                  <a:srgbClr val="445862"/>
                </a:solidFill>
                <a:latin typeface="Microsoft Sans Serif"/>
                <a:cs typeface="Microsoft Sans Serif"/>
              </a:rPr>
              <a:t>podemos </a:t>
            </a:r>
            <a:r>
              <a:rPr sz="3000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3000" spc="-34" dirty="0">
                <a:solidFill>
                  <a:srgbClr val="445862"/>
                </a:solidFill>
                <a:latin typeface="Microsoft Sans Serif"/>
                <a:cs typeface="Microsoft Sans Serif"/>
              </a:rPr>
              <a:t>destacar </a:t>
            </a:r>
            <a:r>
              <a:rPr sz="3000" dirty="0">
                <a:solidFill>
                  <a:srgbClr val="445862"/>
                </a:solidFill>
                <a:latin typeface="Microsoft Sans Serif"/>
                <a:cs typeface="Microsoft Sans Serif"/>
              </a:rPr>
              <a:t>a </a:t>
            </a:r>
            <a:r>
              <a:rPr sz="3000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definição </a:t>
            </a:r>
            <a:r>
              <a:rPr sz="3000" spc="-11" dirty="0">
                <a:solidFill>
                  <a:srgbClr val="445862"/>
                </a:solidFill>
                <a:latin typeface="Microsoft Sans Serif"/>
                <a:cs typeface="Microsoft Sans Serif"/>
              </a:rPr>
              <a:t>de </a:t>
            </a:r>
            <a:r>
              <a:rPr sz="3000" spc="-71" dirty="0">
                <a:solidFill>
                  <a:srgbClr val="445862"/>
                </a:solidFill>
                <a:latin typeface="Microsoft Sans Serif"/>
                <a:cs typeface="Microsoft Sans Serif"/>
              </a:rPr>
              <a:t>“</a:t>
            </a:r>
            <a:r>
              <a:rPr sz="3000" b="1" spc="-71" dirty="0">
                <a:solidFill>
                  <a:srgbClr val="445862"/>
                </a:solidFill>
                <a:latin typeface="Arial"/>
                <a:cs typeface="Arial"/>
              </a:rPr>
              <a:t>solicitante 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e </a:t>
            </a:r>
            <a:r>
              <a:rPr sz="3000" b="1" spc="-86" dirty="0">
                <a:solidFill>
                  <a:srgbClr val="445862"/>
                </a:solidFill>
                <a:latin typeface="Arial"/>
                <a:cs typeface="Arial"/>
              </a:rPr>
              <a:t>destinatário”, </a:t>
            </a:r>
            <a:r>
              <a:rPr sz="3000" b="1" spc="-83" dirty="0">
                <a:solidFill>
                  <a:srgbClr val="445862"/>
                </a:solidFill>
                <a:latin typeface="Arial"/>
                <a:cs typeface="Arial"/>
              </a:rPr>
              <a:t> </a:t>
            </a:r>
            <a:r>
              <a:rPr sz="3000" b="1" spc="-109" dirty="0">
                <a:solidFill>
                  <a:srgbClr val="445862"/>
                </a:solidFill>
                <a:latin typeface="Arial"/>
                <a:cs typeface="Arial"/>
              </a:rPr>
              <a:t>“p</a:t>
            </a:r>
            <a:r>
              <a:rPr sz="3000" b="1" spc="-113" dirty="0">
                <a:solidFill>
                  <a:srgbClr val="445862"/>
                </a:solidFill>
                <a:latin typeface="Arial"/>
                <a:cs typeface="Arial"/>
              </a:rPr>
              <a:t>ra</a:t>
            </a:r>
            <a:r>
              <a:rPr sz="3000" b="1" spc="-109" dirty="0">
                <a:solidFill>
                  <a:srgbClr val="445862"/>
                </a:solidFill>
                <a:latin typeface="Arial"/>
                <a:cs typeface="Arial"/>
              </a:rPr>
              <a:t>z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o</a:t>
            </a:r>
            <a:r>
              <a:rPr sz="3000" b="1" spc="-210" dirty="0">
                <a:solidFill>
                  <a:srgbClr val="445862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e </a:t>
            </a:r>
            <a:r>
              <a:rPr sz="3000" b="1" spc="-285" dirty="0">
                <a:solidFill>
                  <a:srgbClr val="445862"/>
                </a:solidFill>
                <a:latin typeface="Arial"/>
                <a:cs typeface="Arial"/>
              </a:rPr>
              <a:t> </a:t>
            </a:r>
            <a:r>
              <a:rPr sz="3000" b="1" spc="-64" dirty="0">
                <a:solidFill>
                  <a:srgbClr val="445862"/>
                </a:solidFill>
                <a:latin typeface="Arial"/>
                <a:cs typeface="Arial"/>
              </a:rPr>
              <a:t>p</a:t>
            </a:r>
            <a:r>
              <a:rPr sz="3000" b="1" spc="-34" dirty="0">
                <a:solidFill>
                  <a:srgbClr val="445862"/>
                </a:solidFill>
                <a:latin typeface="Arial"/>
                <a:cs typeface="Arial"/>
              </a:rPr>
              <a:t>r</a:t>
            </a:r>
            <a:r>
              <a:rPr sz="3000" b="1" spc="-94" dirty="0">
                <a:solidFill>
                  <a:srgbClr val="445862"/>
                </a:solidFill>
                <a:latin typeface="Arial"/>
                <a:cs typeface="Arial"/>
              </a:rPr>
              <a:t>e</a:t>
            </a:r>
            <a:r>
              <a:rPr sz="3000" b="1" spc="-229" dirty="0">
                <a:solidFill>
                  <a:srgbClr val="445862"/>
                </a:solidFill>
                <a:latin typeface="Arial"/>
                <a:cs typeface="Arial"/>
              </a:rPr>
              <a:t>s</a:t>
            </a:r>
            <a:r>
              <a:rPr sz="3000" b="1" spc="-131" dirty="0">
                <a:solidFill>
                  <a:srgbClr val="445862"/>
                </a:solidFill>
                <a:latin typeface="Arial"/>
                <a:cs typeface="Arial"/>
              </a:rPr>
              <a:t>c</a:t>
            </a:r>
            <a:r>
              <a:rPr sz="3000" b="1" spc="-34" dirty="0">
                <a:solidFill>
                  <a:srgbClr val="445862"/>
                </a:solidFill>
                <a:latin typeface="Arial"/>
                <a:cs typeface="Arial"/>
              </a:rPr>
              <a:t>r</a:t>
            </a:r>
            <a:r>
              <a:rPr sz="3000" b="1" spc="-56" dirty="0">
                <a:solidFill>
                  <a:srgbClr val="445862"/>
                </a:solidFill>
                <a:latin typeface="Arial"/>
                <a:cs typeface="Arial"/>
              </a:rPr>
              <a:t>i</a:t>
            </a:r>
            <a:r>
              <a:rPr sz="3000" b="1" spc="-131" dirty="0">
                <a:solidFill>
                  <a:srgbClr val="445862"/>
                </a:solidFill>
                <a:latin typeface="Arial"/>
                <a:cs typeface="Arial"/>
              </a:rPr>
              <a:t>ç</a:t>
            </a:r>
            <a:r>
              <a:rPr sz="3000" b="1" spc="-105" dirty="0">
                <a:solidFill>
                  <a:srgbClr val="445862"/>
                </a:solidFill>
                <a:latin typeface="Arial"/>
                <a:cs typeface="Arial"/>
              </a:rPr>
              <a:t>ã</a:t>
            </a:r>
            <a:r>
              <a:rPr sz="3000" b="1" spc="-109" dirty="0">
                <a:solidFill>
                  <a:srgbClr val="445862"/>
                </a:solidFill>
                <a:latin typeface="Arial"/>
                <a:cs typeface="Arial"/>
              </a:rPr>
              <a:t>o</a:t>
            </a:r>
            <a:r>
              <a:rPr sz="3000" b="1" spc="-206" dirty="0">
                <a:solidFill>
                  <a:srgbClr val="445862"/>
                </a:solidFill>
                <a:latin typeface="Arial"/>
                <a:cs typeface="Arial"/>
              </a:rPr>
              <a:t>”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,</a:t>
            </a:r>
            <a:r>
              <a:rPr sz="3000" b="1" spc="-172" dirty="0">
                <a:solidFill>
                  <a:srgbClr val="445862"/>
                </a:solidFill>
                <a:latin typeface="Arial"/>
                <a:cs typeface="Arial"/>
              </a:rPr>
              <a:t> </a:t>
            </a:r>
            <a:r>
              <a:rPr sz="3000" b="1" spc="-94" dirty="0">
                <a:solidFill>
                  <a:srgbClr val="445862"/>
                </a:solidFill>
                <a:latin typeface="Arial"/>
                <a:cs typeface="Arial"/>
              </a:rPr>
              <a:t>e</a:t>
            </a:r>
            <a:r>
              <a:rPr sz="3000" b="1" spc="-116" dirty="0">
                <a:solidFill>
                  <a:srgbClr val="445862"/>
                </a:solidFill>
                <a:latin typeface="Arial"/>
                <a:cs typeface="Arial"/>
              </a:rPr>
              <a:t>n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t</a:t>
            </a:r>
            <a:r>
              <a:rPr sz="3000" b="1" spc="-34" dirty="0">
                <a:solidFill>
                  <a:srgbClr val="445862"/>
                </a:solidFill>
                <a:latin typeface="Arial"/>
                <a:cs typeface="Arial"/>
              </a:rPr>
              <a:t>r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e</a:t>
            </a:r>
            <a:r>
              <a:rPr sz="3000" b="1" spc="-221" dirty="0">
                <a:solidFill>
                  <a:srgbClr val="445862"/>
                </a:solidFill>
                <a:latin typeface="Arial"/>
                <a:cs typeface="Arial"/>
              </a:rPr>
              <a:t> </a:t>
            </a:r>
            <a:r>
              <a:rPr sz="3000" b="1" spc="-109" dirty="0">
                <a:solidFill>
                  <a:srgbClr val="445862"/>
                </a:solidFill>
                <a:latin typeface="Arial"/>
                <a:cs typeface="Arial"/>
              </a:rPr>
              <a:t>o</a:t>
            </a:r>
            <a:r>
              <a:rPr sz="3000" b="1" spc="-127" dirty="0">
                <a:solidFill>
                  <a:srgbClr val="445862"/>
                </a:solidFill>
                <a:latin typeface="Arial"/>
                <a:cs typeface="Arial"/>
              </a:rPr>
              <a:t>u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t</a:t>
            </a:r>
            <a:r>
              <a:rPr sz="3000" b="1" spc="-34" dirty="0">
                <a:solidFill>
                  <a:srgbClr val="445862"/>
                </a:solidFill>
                <a:latin typeface="Arial"/>
                <a:cs typeface="Arial"/>
              </a:rPr>
              <a:t>r</a:t>
            </a:r>
            <a:r>
              <a:rPr sz="3000" b="1" spc="-109" dirty="0">
                <a:solidFill>
                  <a:srgbClr val="445862"/>
                </a:solidFill>
                <a:latin typeface="Arial"/>
                <a:cs typeface="Arial"/>
              </a:rPr>
              <a:t>o</a:t>
            </a:r>
            <a:r>
              <a:rPr sz="3000" b="1" spc="-229" dirty="0">
                <a:solidFill>
                  <a:srgbClr val="445862"/>
                </a:solidFill>
                <a:latin typeface="Arial"/>
                <a:cs typeface="Arial"/>
              </a:rPr>
              <a:t>s</a:t>
            </a:r>
            <a:r>
              <a:rPr sz="3000" b="1" dirty="0">
                <a:solidFill>
                  <a:srgbClr val="445862"/>
                </a:solidFill>
                <a:latin typeface="Arial"/>
                <a:cs typeface="Arial"/>
              </a:rPr>
              <a:t>.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2851" y="1431009"/>
            <a:ext cx="4649153" cy="51793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sz="3300" b="0" spc="-296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3300" b="0" spc="-9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r>
              <a:rPr sz="3300" b="0" spc="-274" dirty="0">
                <a:solidFill>
                  <a:srgbClr val="00AFEF"/>
                </a:solidFill>
                <a:latin typeface="Calibri"/>
                <a:cs typeface="Calibri"/>
              </a:rPr>
              <a:t>L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spc="-225" dirty="0">
                <a:solidFill>
                  <a:srgbClr val="00AFEF"/>
                </a:solidFill>
                <a:latin typeface="Calibri"/>
                <a:cs typeface="Calibri"/>
              </a:rPr>
              <a:t>C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spc="-431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-229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3300" b="0" spc="-172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3300" b="0" spc="-25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X</a:t>
            </a:r>
            <a:r>
              <a:rPr sz="3300" b="0" spc="1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300" b="0" spc="-38" dirty="0">
                <a:solidFill>
                  <a:srgbClr val="00AFEF"/>
                </a:solidFill>
                <a:latin typeface="Calibri"/>
                <a:cs typeface="Calibri"/>
              </a:rPr>
              <a:t>D</a:t>
            </a:r>
            <a:r>
              <a:rPr sz="3300" b="0" spc="-371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3300" b="0" spc="-315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3300" b="0" spc="-172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3300" b="0" spc="-491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3300" b="0" spc="-431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-229" dirty="0">
                <a:solidFill>
                  <a:srgbClr val="00AFEF"/>
                </a:solidFill>
                <a:latin typeface="Calibri"/>
                <a:cs typeface="Calibri"/>
              </a:rPr>
              <a:t>Á</a:t>
            </a:r>
            <a:r>
              <a:rPr sz="3300" b="0" spc="-285" dirty="0">
                <a:solidFill>
                  <a:srgbClr val="00AFEF"/>
                </a:solidFill>
                <a:latin typeface="Calibri"/>
                <a:cs typeface="Calibri"/>
              </a:rPr>
              <a:t>R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9297" y="2217984"/>
            <a:ext cx="10573405" cy="2936381"/>
          </a:xfrm>
          <a:prstGeom prst="rect">
            <a:avLst/>
          </a:prstGeom>
        </p:spPr>
        <p:txBody>
          <a:bodyPr vert="horz" wrap="square" lIns="0" tIns="31433" rIns="0" bIns="0" rtlCol="0">
            <a:spAutoFit/>
          </a:bodyPr>
          <a:lstStyle/>
          <a:p>
            <a:pPr marL="261938" indent="-252889" algn="just">
              <a:spcBef>
                <a:spcPts val="248"/>
              </a:spcBef>
              <a:buClr>
                <a:srgbClr val="000000"/>
              </a:buClr>
              <a:buFont typeface="Microsoft Sans Serif"/>
              <a:buChar char="●"/>
              <a:tabLst>
                <a:tab pos="262414" algn="l"/>
              </a:tabLst>
            </a:pPr>
            <a:r>
              <a:rPr sz="2625" b="1" spc="-94" dirty="0">
                <a:solidFill>
                  <a:srgbClr val="445862"/>
                </a:solidFill>
                <a:latin typeface="Arial"/>
                <a:cs typeface="Arial"/>
              </a:rPr>
              <a:t>SOLICITANTE</a:t>
            </a:r>
            <a:endParaRPr sz="2625" dirty="0">
              <a:latin typeface="Arial"/>
              <a:cs typeface="Arial"/>
            </a:endParaRPr>
          </a:p>
          <a:p>
            <a:pPr marL="9525" algn="just">
              <a:spcBef>
                <a:spcPts val="169"/>
              </a:spcBef>
              <a:tabLst>
                <a:tab pos="411480" algn="l"/>
                <a:tab pos="812959" algn="l"/>
                <a:tab pos="1577816" algn="l"/>
              </a:tabLst>
            </a:pPr>
            <a:r>
              <a:rPr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É	o	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Ente Federativo q</a:t>
            </a:r>
            <a:r>
              <a:rPr sz="2625" dirty="0" err="1">
                <a:solidFill>
                  <a:srgbClr val="445862"/>
                </a:solidFill>
                <a:latin typeface="Microsoft Sans Serif"/>
                <a:cs typeface="Microsoft Sans Serif"/>
              </a:rPr>
              <a:t>ue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 </a:t>
            </a:r>
            <a:r>
              <a:rPr sz="2625" spc="4" dirty="0" err="1">
                <a:solidFill>
                  <a:srgbClr val="445862"/>
                </a:solidFill>
                <a:latin typeface="Microsoft Sans Serif"/>
                <a:cs typeface="Microsoft Sans Serif"/>
              </a:rPr>
              <a:t>instituiu</a:t>
            </a:r>
            <a:r>
              <a:rPr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/</a:t>
            </a:r>
            <a:r>
              <a:rPr sz="2625" spc="4" dirty="0" err="1">
                <a:solidFill>
                  <a:srgbClr val="445862"/>
                </a:solidFill>
                <a:latin typeface="Microsoft Sans Serif"/>
                <a:cs typeface="Microsoft Sans Serif"/>
              </a:rPr>
              <a:t>concedeu</a:t>
            </a: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 o benefício previdenciário mediante contagem recíproca conforme previsão na Constituição Federal CF.</a:t>
            </a:r>
          </a:p>
          <a:p>
            <a:pPr marL="9525" algn="just">
              <a:spcBef>
                <a:spcPts val="169"/>
              </a:spcBef>
              <a:tabLst>
                <a:tab pos="411480" algn="l"/>
                <a:tab pos="812959" algn="l"/>
                <a:tab pos="1577816" algn="l"/>
              </a:tabLst>
            </a:pPr>
            <a:endParaRPr lang="pt-BR" sz="2625" spc="4" dirty="0">
              <a:solidFill>
                <a:srgbClr val="445862"/>
              </a:solidFill>
              <a:latin typeface="Microsoft Sans Serif"/>
              <a:cs typeface="Microsoft Sans Serif"/>
            </a:endParaRPr>
          </a:p>
          <a:p>
            <a:pPr marL="9525" algn="just">
              <a:spcBef>
                <a:spcPts val="169"/>
              </a:spcBef>
              <a:tabLst>
                <a:tab pos="411480" algn="l"/>
                <a:tab pos="812959" algn="l"/>
                <a:tab pos="1577816" algn="l"/>
              </a:tabLst>
            </a:pP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Neste momento </a:t>
            </a:r>
            <a:r>
              <a:rPr lang="pt-BR" sz="2625" spc="-38" dirty="0">
                <a:solidFill>
                  <a:srgbClr val="445862"/>
                </a:solidFill>
                <a:latin typeface="Microsoft Sans Serif"/>
                <a:cs typeface="Microsoft Sans Serif"/>
              </a:rPr>
              <a:t>est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á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	instituindo e  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r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q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u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r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n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d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o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	a 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c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o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mp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26" dirty="0">
                <a:solidFill>
                  <a:srgbClr val="445862"/>
                </a:solidFill>
                <a:latin typeface="Microsoft Sans Serif"/>
                <a:cs typeface="Microsoft Sans Serif"/>
              </a:rPr>
              <a:t>n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sa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ç</a:t>
            </a:r>
            <a:r>
              <a:rPr lang="pt-BR" sz="2625" spc="-26" dirty="0">
                <a:solidFill>
                  <a:srgbClr val="445862"/>
                </a:solidFill>
                <a:latin typeface="Microsoft Sans Serif"/>
                <a:cs typeface="Microsoft Sans Serif"/>
              </a:rPr>
              <a:t>ã</a:t>
            </a:r>
            <a:r>
              <a:rPr lang="pt-BR" sz="2625" spc="-8" dirty="0">
                <a:solidFill>
                  <a:srgbClr val="445862"/>
                </a:solidFill>
                <a:latin typeface="Microsoft Sans Serif"/>
                <a:cs typeface="Microsoft Sans Serif"/>
              </a:rPr>
              <a:t>o financeira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.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	</a:t>
            </a:r>
            <a:endParaRPr sz="2625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2851" y="1431009"/>
            <a:ext cx="4649153" cy="51793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sz="3300" b="0" spc="-296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3300" b="0" spc="-9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r>
              <a:rPr sz="3300" b="0" spc="-274" dirty="0">
                <a:solidFill>
                  <a:srgbClr val="00AFEF"/>
                </a:solidFill>
                <a:latin typeface="Calibri"/>
                <a:cs typeface="Calibri"/>
              </a:rPr>
              <a:t>L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spc="-225" dirty="0">
                <a:solidFill>
                  <a:srgbClr val="00AFEF"/>
                </a:solidFill>
                <a:latin typeface="Calibri"/>
                <a:cs typeface="Calibri"/>
              </a:rPr>
              <a:t>C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spc="-431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-229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3300" b="0" spc="-172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3300" b="0" spc="-25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X</a:t>
            </a:r>
            <a:r>
              <a:rPr sz="3300" b="0" spc="1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300" b="0" spc="-38" dirty="0">
                <a:solidFill>
                  <a:srgbClr val="00AFEF"/>
                </a:solidFill>
                <a:latin typeface="Calibri"/>
                <a:cs typeface="Calibri"/>
              </a:rPr>
              <a:t>D</a:t>
            </a:r>
            <a:r>
              <a:rPr sz="3300" b="0" spc="-371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3300" b="0" spc="-315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3300" b="0" spc="-172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3300" b="0" spc="-491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3300" b="0" spc="-431" dirty="0">
                <a:solidFill>
                  <a:srgbClr val="00AFEF"/>
                </a:solidFill>
                <a:latin typeface="Calibri"/>
                <a:cs typeface="Calibri"/>
              </a:rPr>
              <a:t>T</a:t>
            </a:r>
            <a:r>
              <a:rPr sz="3300" b="0" spc="-229" dirty="0">
                <a:solidFill>
                  <a:srgbClr val="00AFEF"/>
                </a:solidFill>
                <a:latin typeface="Calibri"/>
                <a:cs typeface="Calibri"/>
              </a:rPr>
              <a:t>Á</a:t>
            </a:r>
            <a:r>
              <a:rPr sz="3300" b="0" spc="-285" dirty="0">
                <a:solidFill>
                  <a:srgbClr val="00AFEF"/>
                </a:solidFill>
                <a:latin typeface="Calibri"/>
                <a:cs typeface="Calibri"/>
              </a:rPr>
              <a:t>R</a:t>
            </a:r>
            <a:r>
              <a:rPr sz="3300" b="0" spc="30" dirty="0">
                <a:solidFill>
                  <a:srgbClr val="00AFEF"/>
                </a:solidFill>
                <a:latin typeface="Calibri"/>
                <a:cs typeface="Calibri"/>
              </a:rPr>
              <a:t>I</a:t>
            </a:r>
            <a:r>
              <a:rPr sz="3300" b="0" dirty="0">
                <a:solidFill>
                  <a:srgbClr val="00AFEF"/>
                </a:solidFill>
                <a:latin typeface="Calibri"/>
                <a:cs typeface="Calibri"/>
              </a:rPr>
              <a:t>O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2566" y="2114550"/>
            <a:ext cx="10005848" cy="2128468"/>
          </a:xfrm>
          <a:prstGeom prst="rect">
            <a:avLst/>
          </a:prstGeom>
        </p:spPr>
        <p:txBody>
          <a:bodyPr vert="horz" wrap="square" lIns="0" tIns="31433" rIns="0" bIns="0" rtlCol="0">
            <a:spAutoFit/>
          </a:bodyPr>
          <a:lstStyle/>
          <a:p>
            <a:pPr marL="261938" indent="-252889" algn="just">
              <a:spcBef>
                <a:spcPts val="248"/>
              </a:spcBef>
              <a:buClr>
                <a:srgbClr val="000000"/>
              </a:buClr>
              <a:buFont typeface="Microsoft Sans Serif"/>
              <a:buChar char="●"/>
              <a:tabLst>
                <a:tab pos="262414" algn="l"/>
              </a:tabLst>
            </a:pPr>
            <a:r>
              <a:rPr lang="pt-BR" sz="2625" b="1" spc="-94" dirty="0">
                <a:solidFill>
                  <a:srgbClr val="445862"/>
                </a:solidFill>
                <a:latin typeface="Arial"/>
                <a:cs typeface="Arial"/>
              </a:rPr>
              <a:t>DESTINATÁRIO</a:t>
            </a:r>
            <a:endParaRPr sz="2625" dirty="0">
              <a:latin typeface="Arial"/>
              <a:cs typeface="Arial"/>
            </a:endParaRPr>
          </a:p>
          <a:p>
            <a:pPr marL="9525" algn="just">
              <a:spcBef>
                <a:spcPts val="169"/>
              </a:spcBef>
              <a:tabLst>
                <a:tab pos="411480" algn="l"/>
                <a:tab pos="812959" algn="l"/>
                <a:tab pos="1577816" algn="l"/>
              </a:tabLst>
            </a:pPr>
            <a:r>
              <a:rPr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É	o	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Ente Federativo que 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vai 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r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c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b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r o </a:t>
            </a:r>
            <a:r>
              <a:rPr lang="pt-BR" sz="2625" spc="15" dirty="0">
                <a:solidFill>
                  <a:srgbClr val="445862"/>
                </a:solidFill>
                <a:latin typeface="Microsoft Sans Serif"/>
                <a:cs typeface="Microsoft Sans Serif"/>
              </a:rPr>
              <a:t>ped</a:t>
            </a: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i</a:t>
            </a:r>
            <a:r>
              <a:rPr lang="pt-BR" sz="2625" spc="23" dirty="0">
                <a:solidFill>
                  <a:srgbClr val="445862"/>
                </a:solidFill>
                <a:latin typeface="Microsoft Sans Serif"/>
                <a:cs typeface="Microsoft Sans Serif"/>
              </a:rPr>
              <a:t>d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o 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d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e 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co</a:t>
            </a:r>
            <a:r>
              <a:rPr lang="pt-BR" sz="2625" spc="-15" dirty="0">
                <a:solidFill>
                  <a:srgbClr val="445862"/>
                </a:solidFill>
                <a:latin typeface="Microsoft Sans Serif"/>
                <a:cs typeface="Microsoft Sans Serif"/>
              </a:rPr>
              <a:t>m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p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26" dirty="0">
                <a:solidFill>
                  <a:srgbClr val="445862"/>
                </a:solidFill>
                <a:latin typeface="Microsoft Sans Serif"/>
                <a:cs typeface="Microsoft Sans Serif"/>
              </a:rPr>
              <a:t>n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sa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ção</a:t>
            </a: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.</a:t>
            </a:r>
          </a:p>
          <a:p>
            <a:pPr marL="9525" algn="just">
              <a:spcBef>
                <a:spcPts val="169"/>
              </a:spcBef>
              <a:tabLst>
                <a:tab pos="411480" algn="l"/>
                <a:tab pos="812959" algn="l"/>
                <a:tab pos="1577816" algn="l"/>
              </a:tabLst>
            </a:pPr>
            <a:endParaRPr lang="pt-BR" sz="2625" spc="4" dirty="0">
              <a:solidFill>
                <a:srgbClr val="445862"/>
              </a:solidFill>
              <a:latin typeface="Microsoft Sans Serif"/>
              <a:cs typeface="Microsoft Sans Serif"/>
            </a:endParaRPr>
          </a:p>
          <a:p>
            <a:pPr marL="9525" algn="just">
              <a:spcBef>
                <a:spcPts val="169"/>
              </a:spcBef>
              <a:tabLst>
                <a:tab pos="411480" algn="l"/>
                <a:tab pos="812959" algn="l"/>
                <a:tab pos="1577816" algn="l"/>
              </a:tabLst>
            </a:pP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Será o Ente Federativo 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que 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fo</a:t>
            </a: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r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n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c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u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	 a 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certidão na forma prevista da c</a:t>
            </a:r>
            <a:r>
              <a:rPr lang="pt-BR" sz="2625" spc="-15" dirty="0">
                <a:solidFill>
                  <a:srgbClr val="445862"/>
                </a:solidFill>
                <a:latin typeface="Microsoft Sans Serif"/>
                <a:cs typeface="Microsoft Sans Serif"/>
              </a:rPr>
              <a:t>o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n</a:t>
            </a:r>
            <a:r>
              <a:rPr lang="pt-BR" sz="2625" spc="-19" dirty="0">
                <a:solidFill>
                  <a:srgbClr val="445862"/>
                </a:solidFill>
                <a:latin typeface="Microsoft Sans Serif"/>
                <a:cs typeface="Microsoft Sans Serif"/>
              </a:rPr>
              <a:t>t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a</a:t>
            </a:r>
            <a:r>
              <a:rPr lang="pt-BR" sz="2625" spc="-15" dirty="0">
                <a:solidFill>
                  <a:srgbClr val="445862"/>
                </a:solidFill>
                <a:latin typeface="Microsoft Sans Serif"/>
                <a:cs typeface="Microsoft Sans Serif"/>
              </a:rPr>
              <a:t>g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em r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e</a:t>
            </a:r>
            <a:r>
              <a:rPr lang="pt-BR" sz="2625" spc="11" dirty="0">
                <a:solidFill>
                  <a:srgbClr val="445862"/>
                </a:solidFill>
                <a:latin typeface="Microsoft Sans Serif"/>
                <a:cs typeface="Microsoft Sans Serif"/>
              </a:rPr>
              <a:t>cíproca para seu </a:t>
            </a:r>
            <a:r>
              <a:rPr lang="pt-BR" sz="2625" spc="8" dirty="0" err="1">
                <a:solidFill>
                  <a:srgbClr val="445862"/>
                </a:solidFill>
                <a:latin typeface="Microsoft Sans Serif"/>
                <a:cs typeface="Microsoft Sans Serif"/>
              </a:rPr>
              <a:t>ex</a:t>
            </a:r>
            <a:r>
              <a:rPr lang="pt-BR" sz="2625" spc="-4" dirty="0">
                <a:solidFill>
                  <a:srgbClr val="445862"/>
                </a:solidFill>
                <a:latin typeface="Microsoft Sans Serif"/>
                <a:cs typeface="Microsoft Sans Serif"/>
              </a:rPr>
              <a:t>- </a:t>
            </a:r>
            <a:r>
              <a:rPr lang="pt-BR" sz="2625" spc="4" dirty="0">
                <a:solidFill>
                  <a:srgbClr val="445862"/>
                </a:solidFill>
                <a:latin typeface="Microsoft Sans Serif"/>
                <a:cs typeface="Microsoft Sans Serif"/>
              </a:rPr>
              <a:t>servidor/segurado.</a:t>
            </a:r>
            <a:r>
              <a:rPr lang="pt-BR" sz="2625" dirty="0">
                <a:solidFill>
                  <a:srgbClr val="445862"/>
                </a:solidFill>
                <a:latin typeface="Microsoft Sans Serif"/>
                <a:cs typeface="Microsoft Sans Serif"/>
              </a:rPr>
              <a:t>	</a:t>
            </a:r>
            <a:endParaRPr sz="2625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8049236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5705" y="220986"/>
            <a:ext cx="6008904" cy="806759"/>
          </a:xfrm>
          <a:prstGeom prst="rect">
            <a:avLst/>
          </a:prstGeom>
        </p:spPr>
        <p:txBody>
          <a:bodyPr vert="horz" wrap="square" lIns="0" tIns="3810" rIns="0" bIns="0" rtlCol="0" anchor="ctr">
            <a:spAutoFit/>
          </a:bodyPr>
          <a:lstStyle/>
          <a:p>
            <a:pPr marL="394335" marR="3810" indent="-385286">
              <a:lnSpc>
                <a:spcPct val="101200"/>
              </a:lnSpc>
              <a:spcBef>
                <a:spcPts val="30"/>
              </a:spcBef>
            </a:pPr>
            <a:r>
              <a:rPr sz="2625" b="0" spc="-71" dirty="0">
                <a:solidFill>
                  <a:srgbClr val="00AFEF"/>
                </a:solidFill>
              </a:rPr>
              <a:t>N</a:t>
            </a:r>
            <a:r>
              <a:rPr sz="2625" b="0" dirty="0">
                <a:solidFill>
                  <a:srgbClr val="00AFEF"/>
                </a:solidFill>
              </a:rPr>
              <a:t>o</a:t>
            </a:r>
            <a:r>
              <a:rPr sz="2625" b="0" spc="-150" dirty="0">
                <a:solidFill>
                  <a:srgbClr val="00AFEF"/>
                </a:solidFill>
              </a:rPr>
              <a:t> </a:t>
            </a:r>
            <a:r>
              <a:rPr sz="2625" b="0" spc="-146" dirty="0">
                <a:solidFill>
                  <a:srgbClr val="00AFEF"/>
                </a:solidFill>
              </a:rPr>
              <a:t>m</a:t>
            </a:r>
            <a:r>
              <a:rPr sz="2625" b="0" spc="-143" dirty="0">
                <a:solidFill>
                  <a:srgbClr val="00AFEF"/>
                </a:solidFill>
              </a:rPr>
              <a:t>e</a:t>
            </a:r>
            <a:r>
              <a:rPr sz="2625" b="0" spc="-146" dirty="0">
                <a:solidFill>
                  <a:srgbClr val="00AFEF"/>
                </a:solidFill>
              </a:rPr>
              <a:t>n</a:t>
            </a:r>
            <a:r>
              <a:rPr sz="2625" b="0" dirty="0">
                <a:solidFill>
                  <a:srgbClr val="00AFEF"/>
                </a:solidFill>
              </a:rPr>
              <a:t>u</a:t>
            </a:r>
            <a:r>
              <a:rPr sz="2625" b="0" spc="-233" dirty="0">
                <a:solidFill>
                  <a:srgbClr val="00AFEF"/>
                </a:solidFill>
              </a:rPr>
              <a:t> </a:t>
            </a:r>
            <a:r>
              <a:rPr sz="2625" b="0" spc="-165" dirty="0">
                <a:solidFill>
                  <a:srgbClr val="00AFEF"/>
                </a:solidFill>
              </a:rPr>
              <a:t>c</a:t>
            </a:r>
            <a:r>
              <a:rPr sz="2625" b="0" spc="-131" dirty="0">
                <a:solidFill>
                  <a:srgbClr val="00AFEF"/>
                </a:solidFill>
              </a:rPr>
              <a:t>o</a:t>
            </a:r>
            <a:r>
              <a:rPr sz="2625" b="0" spc="-135" dirty="0">
                <a:solidFill>
                  <a:srgbClr val="00AFEF"/>
                </a:solidFill>
              </a:rPr>
              <a:t>nsu</a:t>
            </a:r>
            <a:r>
              <a:rPr sz="2625" b="0" spc="-139" dirty="0">
                <a:solidFill>
                  <a:srgbClr val="00AFEF"/>
                </a:solidFill>
              </a:rPr>
              <a:t>l</a:t>
            </a:r>
            <a:r>
              <a:rPr sz="2625" b="0" spc="-180" dirty="0">
                <a:solidFill>
                  <a:srgbClr val="00AFEF"/>
                </a:solidFill>
              </a:rPr>
              <a:t>t</a:t>
            </a:r>
            <a:r>
              <a:rPr sz="2625" b="0" dirty="0">
                <a:solidFill>
                  <a:srgbClr val="00AFEF"/>
                </a:solidFill>
              </a:rPr>
              <a:t>a</a:t>
            </a:r>
            <a:r>
              <a:rPr sz="2625" b="0" spc="-225" dirty="0">
                <a:solidFill>
                  <a:srgbClr val="00AFEF"/>
                </a:solidFill>
              </a:rPr>
              <a:t> </a:t>
            </a:r>
            <a:r>
              <a:rPr sz="2625" b="0" dirty="0">
                <a:solidFill>
                  <a:srgbClr val="00AFEF"/>
                </a:solidFill>
              </a:rPr>
              <a:t>é</a:t>
            </a:r>
            <a:r>
              <a:rPr sz="2625" b="0" spc="-203" dirty="0">
                <a:solidFill>
                  <a:srgbClr val="00AFEF"/>
                </a:solidFill>
              </a:rPr>
              <a:t> </a:t>
            </a:r>
            <a:r>
              <a:rPr sz="2625" b="0" spc="-146" dirty="0">
                <a:solidFill>
                  <a:srgbClr val="00AFEF"/>
                </a:solidFill>
              </a:rPr>
              <a:t>p</a:t>
            </a:r>
            <a:r>
              <a:rPr sz="2625" b="0" spc="-143" dirty="0">
                <a:solidFill>
                  <a:srgbClr val="00AFEF"/>
                </a:solidFill>
              </a:rPr>
              <a:t>oss</a:t>
            </a:r>
            <a:r>
              <a:rPr sz="2625" b="0" spc="-150" dirty="0">
                <a:solidFill>
                  <a:srgbClr val="00AFEF"/>
                </a:solidFill>
              </a:rPr>
              <a:t>í</a:t>
            </a:r>
            <a:r>
              <a:rPr sz="2625" b="0" spc="-180" dirty="0">
                <a:solidFill>
                  <a:srgbClr val="00AFEF"/>
                </a:solidFill>
              </a:rPr>
              <a:t>v</a:t>
            </a:r>
            <a:r>
              <a:rPr sz="2625" b="0" spc="-143" dirty="0">
                <a:solidFill>
                  <a:srgbClr val="00AFEF"/>
                </a:solidFill>
              </a:rPr>
              <a:t>e</a:t>
            </a:r>
            <a:r>
              <a:rPr sz="2625" b="0" dirty="0">
                <a:solidFill>
                  <a:srgbClr val="00AFEF"/>
                </a:solidFill>
              </a:rPr>
              <a:t>l</a:t>
            </a:r>
            <a:r>
              <a:rPr sz="2625" b="0" spc="-203" dirty="0">
                <a:solidFill>
                  <a:srgbClr val="00AFEF"/>
                </a:solidFill>
              </a:rPr>
              <a:t> </a:t>
            </a:r>
            <a:r>
              <a:rPr sz="2625" b="0" spc="-131" dirty="0">
                <a:solidFill>
                  <a:srgbClr val="00AFEF"/>
                </a:solidFill>
              </a:rPr>
              <a:t>e</a:t>
            </a:r>
            <a:r>
              <a:rPr sz="2625" b="0" spc="-135" dirty="0">
                <a:solidFill>
                  <a:srgbClr val="00AFEF"/>
                </a:solidFill>
              </a:rPr>
              <a:t>s</a:t>
            </a:r>
            <a:r>
              <a:rPr sz="2625" b="0" spc="-165" dirty="0">
                <a:solidFill>
                  <a:srgbClr val="00AFEF"/>
                </a:solidFill>
              </a:rPr>
              <a:t>c</a:t>
            </a:r>
            <a:r>
              <a:rPr sz="2625" b="0" spc="-131" dirty="0">
                <a:solidFill>
                  <a:srgbClr val="00AFEF"/>
                </a:solidFill>
              </a:rPr>
              <a:t>o</a:t>
            </a:r>
            <a:r>
              <a:rPr sz="2625" b="0" spc="-139" dirty="0">
                <a:solidFill>
                  <a:srgbClr val="00AFEF"/>
                </a:solidFill>
              </a:rPr>
              <a:t>l</a:t>
            </a:r>
            <a:r>
              <a:rPr sz="2625" b="0" spc="-135" dirty="0">
                <a:solidFill>
                  <a:srgbClr val="00AFEF"/>
                </a:solidFill>
              </a:rPr>
              <a:t>h</a:t>
            </a:r>
            <a:r>
              <a:rPr sz="2625" b="0" spc="-131" dirty="0">
                <a:solidFill>
                  <a:srgbClr val="00AFEF"/>
                </a:solidFill>
              </a:rPr>
              <a:t>e</a:t>
            </a:r>
            <a:r>
              <a:rPr sz="2625" b="0" dirty="0">
                <a:solidFill>
                  <a:srgbClr val="00AFEF"/>
                </a:solidFill>
              </a:rPr>
              <a:t>r</a:t>
            </a:r>
            <a:r>
              <a:rPr sz="2625" b="0" spc="-195" dirty="0">
                <a:solidFill>
                  <a:srgbClr val="00AFEF"/>
                </a:solidFill>
              </a:rPr>
              <a:t> </a:t>
            </a:r>
            <a:r>
              <a:rPr sz="2625" b="0" dirty="0">
                <a:solidFill>
                  <a:srgbClr val="00AFEF"/>
                </a:solidFill>
              </a:rPr>
              <a:t>o</a:t>
            </a:r>
            <a:r>
              <a:rPr sz="2625" b="0" spc="-214" dirty="0">
                <a:solidFill>
                  <a:srgbClr val="00AFEF"/>
                </a:solidFill>
              </a:rPr>
              <a:t> </a:t>
            </a:r>
            <a:r>
              <a:rPr sz="2625" b="0" spc="-83" dirty="0">
                <a:solidFill>
                  <a:srgbClr val="00AFEF"/>
                </a:solidFill>
              </a:rPr>
              <a:t>t</a:t>
            </a:r>
            <a:r>
              <a:rPr sz="2625" b="0" spc="-86" dirty="0">
                <a:solidFill>
                  <a:srgbClr val="00AFEF"/>
                </a:solidFill>
              </a:rPr>
              <a:t>i</a:t>
            </a:r>
            <a:r>
              <a:rPr sz="2625" b="0" spc="-83" dirty="0">
                <a:solidFill>
                  <a:srgbClr val="00AFEF"/>
                </a:solidFill>
              </a:rPr>
              <a:t>p</a:t>
            </a:r>
            <a:r>
              <a:rPr sz="2625" b="0" dirty="0">
                <a:solidFill>
                  <a:srgbClr val="00AFEF"/>
                </a:solidFill>
              </a:rPr>
              <a:t>o</a:t>
            </a:r>
            <a:r>
              <a:rPr sz="2625" b="0" spc="-139" dirty="0">
                <a:solidFill>
                  <a:srgbClr val="00AFEF"/>
                </a:solidFill>
              </a:rPr>
              <a:t> </a:t>
            </a:r>
            <a:r>
              <a:rPr sz="2625" b="0" spc="-109" dirty="0">
                <a:solidFill>
                  <a:srgbClr val="00AFEF"/>
                </a:solidFill>
              </a:rPr>
              <a:t>d</a:t>
            </a:r>
            <a:r>
              <a:rPr sz="2625" b="0" dirty="0">
                <a:solidFill>
                  <a:srgbClr val="00AFEF"/>
                </a:solidFill>
              </a:rPr>
              <a:t>e  </a:t>
            </a:r>
            <a:r>
              <a:rPr sz="2625" b="0" spc="-98" dirty="0">
                <a:solidFill>
                  <a:srgbClr val="00AFEF"/>
                </a:solidFill>
              </a:rPr>
              <a:t>participação</a:t>
            </a:r>
            <a:r>
              <a:rPr sz="2625" b="0" spc="-41" dirty="0">
                <a:solidFill>
                  <a:srgbClr val="00AFEF"/>
                </a:solidFill>
              </a:rPr>
              <a:t> </a:t>
            </a:r>
            <a:r>
              <a:rPr sz="2625" b="0" spc="-101" dirty="0">
                <a:solidFill>
                  <a:srgbClr val="00AFEF"/>
                </a:solidFill>
              </a:rPr>
              <a:t>(se</a:t>
            </a:r>
            <a:r>
              <a:rPr sz="2625" b="0" spc="-49" dirty="0">
                <a:solidFill>
                  <a:srgbClr val="00AFEF"/>
                </a:solidFill>
              </a:rPr>
              <a:t> </a:t>
            </a:r>
            <a:r>
              <a:rPr sz="2625" b="0" spc="-109" dirty="0">
                <a:solidFill>
                  <a:srgbClr val="00AFEF"/>
                </a:solidFill>
              </a:rPr>
              <a:t>solicitante</a:t>
            </a:r>
            <a:r>
              <a:rPr sz="2625" b="0" spc="-41" dirty="0">
                <a:solidFill>
                  <a:srgbClr val="00AFEF"/>
                </a:solidFill>
              </a:rPr>
              <a:t> </a:t>
            </a:r>
            <a:r>
              <a:rPr sz="2625" b="0" spc="-75" dirty="0">
                <a:solidFill>
                  <a:srgbClr val="00AFEF"/>
                </a:solidFill>
              </a:rPr>
              <a:t>ou</a:t>
            </a:r>
            <a:r>
              <a:rPr sz="2625" b="0" spc="-94" dirty="0">
                <a:solidFill>
                  <a:srgbClr val="00AFEF"/>
                </a:solidFill>
              </a:rPr>
              <a:t> </a:t>
            </a:r>
            <a:r>
              <a:rPr sz="2625" b="0" spc="-109" dirty="0">
                <a:solidFill>
                  <a:srgbClr val="00AFEF"/>
                </a:solidFill>
              </a:rPr>
              <a:t>destinatário)</a:t>
            </a:r>
            <a:endParaRPr sz="2625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45" y="1107440"/>
            <a:ext cx="8601710" cy="528859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9900" y="1330738"/>
            <a:ext cx="6115050" cy="51793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pt-BR" sz="3300" spc="-330" dirty="0">
                <a:solidFill>
                  <a:srgbClr val="00AFEF"/>
                </a:solidFill>
              </a:rPr>
              <a:t>PRAZO  X  PRESCRIÇÃO  X  INDEFERIDOS 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2152651" y="2343151"/>
            <a:ext cx="8058151" cy="26445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87179" indent="-278130">
              <a:spcBef>
                <a:spcPts val="210"/>
              </a:spcBef>
              <a:buClr>
                <a:srgbClr val="445862"/>
              </a:buClr>
              <a:buFont typeface="Microsoft Sans Serif"/>
              <a:buChar char="●"/>
              <a:tabLst>
                <a:tab pos="287179" algn="l"/>
                <a:tab pos="287655" algn="l"/>
              </a:tabLst>
            </a:pPr>
            <a:r>
              <a:rPr sz="2625" b="1" spc="-131" dirty="0">
                <a:latin typeface="Arial"/>
                <a:cs typeface="Arial"/>
              </a:rPr>
              <a:t>PRAZO</a:t>
            </a:r>
            <a:endParaRPr sz="2625" b="1" dirty="0">
              <a:latin typeface="Arial"/>
              <a:cs typeface="Arial"/>
            </a:endParaRPr>
          </a:p>
          <a:p>
            <a:pPr marL="9525" marR="3810" algn="just">
              <a:lnSpc>
                <a:spcPct val="111800"/>
              </a:lnSpc>
            </a:pPr>
            <a:r>
              <a:rPr lang="pt-BR" sz="2625" spc="-45" dirty="0">
                <a:latin typeface="Microsoft Sans Serif"/>
                <a:cs typeface="Microsoft Sans Serif"/>
              </a:rPr>
              <a:t>São exigências manuais ou automáticas feitas nos requerimentos após o envio. Incluem nesses requerimentos, os que foram migrados do antigo sistema.</a:t>
            </a:r>
            <a:endParaRPr lang="pt-BR" sz="2625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2625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47630" y="1330738"/>
            <a:ext cx="3415665" cy="51793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pt-BR" sz="3300" spc="-330" dirty="0">
                <a:solidFill>
                  <a:srgbClr val="00AFEF"/>
                </a:solidFill>
              </a:rPr>
              <a:t>PRESCRIÇÃO </a:t>
            </a:r>
            <a:endParaRPr lang="pt-BR"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1981201" y="1991221"/>
            <a:ext cx="8343900" cy="297491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87179" indent="-278130">
              <a:buClr>
                <a:srgbClr val="445862"/>
              </a:buClr>
              <a:buFont typeface="Microsoft Sans Serif"/>
              <a:buChar char="●"/>
              <a:tabLst>
                <a:tab pos="287179" algn="l"/>
                <a:tab pos="287655" algn="l"/>
              </a:tabLst>
            </a:pPr>
            <a:r>
              <a:rPr sz="3000" b="1" spc="-161" dirty="0">
                <a:latin typeface="Arial"/>
                <a:cs typeface="Arial"/>
              </a:rPr>
              <a:t>PRESCRIÇÃO</a:t>
            </a:r>
            <a:endParaRPr sz="3000" dirty="0">
              <a:latin typeface="Arial"/>
              <a:cs typeface="Arial"/>
            </a:endParaRPr>
          </a:p>
          <a:p>
            <a:pPr marL="9525" marR="3810" algn="just">
              <a:lnSpc>
                <a:spcPct val="111800"/>
              </a:lnSpc>
            </a:pPr>
            <a:r>
              <a:rPr lang="pt-BR" sz="3000" spc="-45" dirty="0">
                <a:latin typeface="Microsoft Sans Serif"/>
                <a:cs typeface="Microsoft Sans Serif"/>
              </a:rPr>
              <a:t>São exigências manuais ou automáticas necessárias para que os requerimentos sejam disponibilizados para analise e interrompem o prazo prescricional.</a:t>
            </a:r>
            <a:endParaRPr sz="3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930993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47630" y="1330738"/>
            <a:ext cx="3415665" cy="51793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pt-BR" sz="3300" spc="-330" dirty="0">
                <a:solidFill>
                  <a:srgbClr val="00AFEF"/>
                </a:solidFill>
              </a:rPr>
              <a:t>INDEFERIDOS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851339" y="2200074"/>
            <a:ext cx="10741571" cy="245785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87179" indent="-278130">
              <a:buClr>
                <a:srgbClr val="445862"/>
              </a:buClr>
              <a:buFont typeface="Microsoft Sans Serif"/>
              <a:buChar char="●"/>
              <a:tabLst>
                <a:tab pos="287179" algn="l"/>
                <a:tab pos="287655" algn="l"/>
              </a:tabLst>
            </a:pPr>
            <a:r>
              <a:rPr lang="pt-BR" sz="3000" b="1" spc="-161" dirty="0">
                <a:latin typeface="Arial"/>
                <a:cs typeface="Arial"/>
              </a:rPr>
              <a:t>INDEFERIDOS</a:t>
            </a:r>
            <a:endParaRPr sz="3000" dirty="0">
              <a:latin typeface="Arial"/>
              <a:cs typeface="Arial"/>
            </a:endParaRPr>
          </a:p>
          <a:p>
            <a:pPr marL="9525" marR="3810" algn="just">
              <a:lnSpc>
                <a:spcPct val="111800"/>
              </a:lnSpc>
            </a:pPr>
            <a:r>
              <a:rPr sz="3000" spc="-45" dirty="0">
                <a:latin typeface="Microsoft Sans Serif"/>
                <a:cs typeface="Microsoft Sans Serif"/>
              </a:rPr>
              <a:t>Nesta </a:t>
            </a:r>
            <a:r>
              <a:rPr sz="3000" spc="-15" dirty="0">
                <a:latin typeface="Microsoft Sans Serif"/>
                <a:cs typeface="Microsoft Sans Serif"/>
              </a:rPr>
              <a:t>opção, </a:t>
            </a:r>
            <a:r>
              <a:rPr sz="3000" spc="-26" dirty="0" err="1">
                <a:latin typeface="Microsoft Sans Serif"/>
                <a:cs typeface="Microsoft Sans Serif"/>
              </a:rPr>
              <a:t>constarão</a:t>
            </a:r>
            <a:r>
              <a:rPr sz="3000" spc="-26" dirty="0">
                <a:latin typeface="Microsoft Sans Serif"/>
                <a:cs typeface="Microsoft Sans Serif"/>
              </a:rPr>
              <a:t> </a:t>
            </a:r>
            <a:r>
              <a:rPr sz="3000" dirty="0" err="1">
                <a:latin typeface="Microsoft Sans Serif"/>
                <a:cs typeface="Microsoft Sans Serif"/>
              </a:rPr>
              <a:t>todos</a:t>
            </a:r>
            <a:r>
              <a:rPr sz="3000" dirty="0">
                <a:latin typeface="Microsoft Sans Serif"/>
                <a:cs typeface="Microsoft Sans Serif"/>
              </a:rPr>
              <a:t> </a:t>
            </a:r>
            <a:r>
              <a:rPr sz="3000" spc="-26" dirty="0" err="1">
                <a:latin typeface="Microsoft Sans Serif"/>
                <a:cs typeface="Microsoft Sans Serif"/>
              </a:rPr>
              <a:t>os</a:t>
            </a:r>
            <a:r>
              <a:rPr sz="3000" spc="-26" dirty="0">
                <a:latin typeface="Microsoft Sans Serif"/>
                <a:cs typeface="Microsoft Sans Serif"/>
              </a:rPr>
              <a:t> </a:t>
            </a:r>
            <a:r>
              <a:rPr sz="3000" spc="-11" dirty="0" err="1">
                <a:latin typeface="Microsoft Sans Serif"/>
                <a:cs typeface="Microsoft Sans Serif"/>
              </a:rPr>
              <a:t>requerimentos</a:t>
            </a:r>
            <a:r>
              <a:rPr lang="pt-BR" sz="3000" spc="-11" dirty="0">
                <a:latin typeface="Microsoft Sans Serif"/>
                <a:cs typeface="Microsoft Sans Serif"/>
              </a:rPr>
              <a:t> </a:t>
            </a:r>
            <a:r>
              <a:rPr lang="pt-BR" sz="3000" spc="11" dirty="0">
                <a:latin typeface="Microsoft Sans Serif"/>
                <a:cs typeface="Microsoft Sans Serif"/>
              </a:rPr>
              <a:t>com </a:t>
            </a:r>
            <a:r>
              <a:rPr lang="pt-BR" sz="3000" spc="-23" dirty="0">
                <a:latin typeface="Microsoft Sans Serif"/>
                <a:cs typeface="Microsoft Sans Serif"/>
              </a:rPr>
              <a:t>data </a:t>
            </a:r>
            <a:r>
              <a:rPr lang="pt-BR" sz="3000" spc="-11" dirty="0">
                <a:latin typeface="Microsoft Sans Serif"/>
                <a:cs typeface="Microsoft Sans Serif"/>
              </a:rPr>
              <a:t>de </a:t>
            </a:r>
            <a:r>
              <a:rPr lang="pt-BR" sz="3000" spc="-15" dirty="0">
                <a:latin typeface="Microsoft Sans Serif"/>
                <a:cs typeface="Microsoft Sans Serif"/>
              </a:rPr>
              <a:t>abertura anterior à migração do antigo sistema.</a:t>
            </a:r>
          </a:p>
          <a:p>
            <a:pPr marL="9525" marR="3810" algn="just">
              <a:lnSpc>
                <a:spcPct val="111800"/>
              </a:lnSpc>
            </a:pPr>
            <a:r>
              <a:rPr lang="pt-BR" sz="3000" spc="-15" dirty="0">
                <a:latin typeface="Microsoft Sans Serif"/>
                <a:cs typeface="Microsoft Sans Serif"/>
              </a:rPr>
              <a:t>Verificar o item ALERTAS! </a:t>
            </a:r>
            <a:endParaRPr sz="3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477700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3189" y="155616"/>
            <a:ext cx="6457950" cy="701635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sz="2250" spc="86" dirty="0">
                <a:solidFill>
                  <a:srgbClr val="00AFEF"/>
                </a:solidFill>
              </a:rPr>
              <a:t>MENU:</a:t>
            </a:r>
            <a:r>
              <a:rPr sz="2250" spc="225" dirty="0">
                <a:solidFill>
                  <a:srgbClr val="00AFEF"/>
                </a:solidFill>
              </a:rPr>
              <a:t> </a:t>
            </a:r>
            <a:r>
              <a:rPr sz="2250" spc="98" dirty="0">
                <a:solidFill>
                  <a:srgbClr val="00AFEF"/>
                </a:solidFill>
              </a:rPr>
              <a:t>EXIGENCIAS</a:t>
            </a:r>
            <a:r>
              <a:rPr lang="pt-BR" sz="2250" spc="98" dirty="0">
                <a:solidFill>
                  <a:srgbClr val="00AFEF"/>
                </a:solidFill>
              </a:rPr>
              <a:t> É POSSÍVEL VER </a:t>
            </a:r>
            <a:br>
              <a:rPr lang="pt-BR" sz="2250" spc="98" dirty="0">
                <a:solidFill>
                  <a:srgbClr val="00AFEF"/>
                </a:solidFill>
              </a:rPr>
            </a:br>
            <a:r>
              <a:rPr lang="pt-BR" sz="2250" spc="98" dirty="0">
                <a:solidFill>
                  <a:srgbClr val="00AFEF"/>
                </a:solidFill>
              </a:rPr>
              <a:t>PRAZO – PRESCRIÇÃO - INDEFERIDOS</a:t>
            </a:r>
            <a:endParaRPr sz="225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4F1E2A-C1C1-4EE3-9CDE-67E112C93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944881"/>
            <a:ext cx="9143999" cy="591311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4573" y="2657465"/>
            <a:ext cx="1180758" cy="11030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90091" y="3062822"/>
            <a:ext cx="481489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solidFill>
                  <a:srgbClr val="073847"/>
                </a:solidFill>
                <a:latin typeface="Calibri"/>
                <a:cs typeface="Calibri"/>
              </a:rPr>
              <a:t>C</a:t>
            </a:r>
            <a:r>
              <a:rPr sz="1350" b="1" spc="-4" dirty="0">
                <a:solidFill>
                  <a:srgbClr val="073847"/>
                </a:solidFill>
                <a:latin typeface="Calibri"/>
                <a:cs typeface="Calibri"/>
              </a:rPr>
              <a:t>ri</a:t>
            </a:r>
            <a:r>
              <a:rPr sz="1350" b="1" spc="-8" dirty="0">
                <a:solidFill>
                  <a:srgbClr val="073847"/>
                </a:solidFill>
                <a:latin typeface="Calibri"/>
                <a:cs typeface="Calibri"/>
              </a:rPr>
              <a:t>a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do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6036" y="2668895"/>
            <a:ext cx="1180758" cy="11030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75238" y="3074766"/>
            <a:ext cx="63531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Al</a:t>
            </a:r>
            <a:r>
              <a:rPr sz="1350" b="1" spc="-19" dirty="0">
                <a:solidFill>
                  <a:srgbClr val="073847"/>
                </a:solidFill>
                <a:latin typeface="Calibri"/>
                <a:cs typeface="Calibri"/>
              </a:rPr>
              <a:t>t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e</a:t>
            </a:r>
            <a:r>
              <a:rPr sz="1350" b="1" spc="-34" dirty="0">
                <a:solidFill>
                  <a:srgbClr val="073847"/>
                </a:solidFill>
                <a:latin typeface="Calibri"/>
                <a:cs typeface="Calibri"/>
              </a:rPr>
              <a:t>r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ado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3331" y="2668895"/>
            <a:ext cx="1179575" cy="110301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259836" y="3074766"/>
            <a:ext cx="67960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Exi</a:t>
            </a:r>
            <a:r>
              <a:rPr sz="1350" b="1" spc="-19" dirty="0">
                <a:solidFill>
                  <a:srgbClr val="073847"/>
                </a:solidFill>
                <a:latin typeface="Calibri"/>
                <a:cs typeface="Calibri"/>
              </a:rPr>
              <a:t>g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ên</a:t>
            </a:r>
            <a:r>
              <a:rPr sz="1350" b="1" spc="-4" dirty="0">
                <a:solidFill>
                  <a:srgbClr val="073847"/>
                </a:solidFill>
                <a:latin typeface="Calibri"/>
                <a:cs typeface="Calibri"/>
              </a:rPr>
              <a:t>c</a:t>
            </a:r>
            <a:r>
              <a:rPr sz="1350" b="1" spc="-8" dirty="0">
                <a:solidFill>
                  <a:srgbClr val="073847"/>
                </a:solidFill>
                <a:latin typeface="Calibri"/>
                <a:cs typeface="Calibri"/>
              </a:rPr>
              <a:t>i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5622" y="2672314"/>
            <a:ext cx="1180758" cy="11018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821490" y="2908078"/>
            <a:ext cx="662939" cy="56313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049" marR="3810" indent="953" algn="ctr">
              <a:spcBef>
                <a:spcPts val="71"/>
              </a:spcBef>
            </a:pPr>
            <a:r>
              <a:rPr sz="1200" b="1" spc="-8" dirty="0">
                <a:solidFill>
                  <a:srgbClr val="073847"/>
                </a:solidFill>
                <a:latin typeface="Calibri"/>
                <a:cs typeface="Calibri"/>
              </a:rPr>
              <a:t>Aguardan </a:t>
            </a:r>
            <a:r>
              <a:rPr sz="1200" b="1" spc="-263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73847"/>
                </a:solidFill>
                <a:latin typeface="Calibri"/>
                <a:cs typeface="Calibri"/>
              </a:rPr>
              <a:t>do</a:t>
            </a:r>
            <a:r>
              <a:rPr sz="1200" b="1" spc="-38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073847"/>
                </a:solidFill>
                <a:latin typeface="Calibri"/>
                <a:cs typeface="Calibri"/>
              </a:rPr>
              <a:t>análise </a:t>
            </a:r>
            <a:r>
              <a:rPr sz="1200" b="1" spc="-259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73847"/>
                </a:solidFill>
                <a:latin typeface="Calibri"/>
                <a:cs typeface="Calibri"/>
              </a:rPr>
              <a:t>médica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2922" y="2657465"/>
            <a:ext cx="1180758" cy="110301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078598" y="2985136"/>
            <a:ext cx="661988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indent="17145">
              <a:spcBef>
                <a:spcPts val="71"/>
              </a:spcBef>
            </a:pPr>
            <a:r>
              <a:rPr sz="1200" b="1" spc="-8" dirty="0">
                <a:solidFill>
                  <a:srgbClr val="073847"/>
                </a:solidFill>
                <a:latin typeface="Calibri"/>
                <a:cs typeface="Calibri"/>
              </a:rPr>
              <a:t>Aguardan </a:t>
            </a:r>
            <a:r>
              <a:rPr sz="1200" b="1" spc="-263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073847"/>
                </a:solidFill>
                <a:latin typeface="Calibri"/>
                <a:cs typeface="Calibri"/>
              </a:rPr>
              <a:t>do</a:t>
            </a:r>
            <a:r>
              <a:rPr sz="1200" b="1" spc="-49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200" b="1" spc="-4" dirty="0">
                <a:solidFill>
                  <a:srgbClr val="073847"/>
                </a:solidFill>
                <a:latin typeface="Calibri"/>
                <a:cs typeface="Calibri"/>
              </a:rPr>
              <a:t>análise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88223" y="2659750"/>
            <a:ext cx="1180758" cy="110301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408099" y="2859214"/>
            <a:ext cx="53578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46209">
              <a:spcBef>
                <a:spcPts val="75"/>
              </a:spcBef>
            </a:pP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Em </a:t>
            </a:r>
            <a:r>
              <a:rPr sz="1350" b="1" spc="4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análise </a:t>
            </a:r>
            <a:r>
              <a:rPr sz="1350" b="1" spc="-296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350" b="1" spc="-4" dirty="0">
                <a:solidFill>
                  <a:srgbClr val="073847"/>
                </a:solidFill>
                <a:latin typeface="Calibri"/>
                <a:cs typeface="Calibri"/>
              </a:rPr>
              <a:t>m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édi</a:t>
            </a:r>
            <a:r>
              <a:rPr sz="1350" b="1" spc="-8" dirty="0">
                <a:solidFill>
                  <a:srgbClr val="073847"/>
                </a:solidFill>
                <a:latin typeface="Calibri"/>
                <a:cs typeface="Calibri"/>
              </a:rPr>
              <a:t>c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36407" y="2668895"/>
            <a:ext cx="1179575" cy="110301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663876" y="2971895"/>
            <a:ext cx="520065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38113">
              <a:spcBef>
                <a:spcPts val="75"/>
              </a:spcBef>
            </a:pP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Em </a:t>
            </a:r>
            <a:r>
              <a:rPr sz="1350" b="1" spc="4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análise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41221" y="3765041"/>
            <a:ext cx="1201293" cy="112014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405101" y="4078281"/>
            <a:ext cx="671513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5724">
              <a:spcBef>
                <a:spcPts val="75"/>
              </a:spcBef>
            </a:pP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Análise</a:t>
            </a:r>
            <a:endParaRPr sz="1350">
              <a:latin typeface="Calibri"/>
              <a:cs typeface="Calibri"/>
            </a:endParaRPr>
          </a:p>
          <a:p>
            <a:pPr marL="9525"/>
            <a:r>
              <a:rPr sz="1350" b="1" spc="-4" dirty="0">
                <a:solidFill>
                  <a:srgbClr val="073847"/>
                </a:solidFill>
                <a:latin typeface="Calibri"/>
                <a:cs typeface="Calibri"/>
              </a:rPr>
              <a:t>suspensa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18535" y="3760469"/>
            <a:ext cx="1201292" cy="112014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800285" y="4176618"/>
            <a:ext cx="63722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D</a:t>
            </a:r>
            <a:r>
              <a:rPr sz="1350" b="1" spc="-8" dirty="0">
                <a:solidFill>
                  <a:srgbClr val="073847"/>
                </a:solidFill>
                <a:latin typeface="Calibri"/>
                <a:cs typeface="Calibri"/>
              </a:rPr>
              <a:t>e</a:t>
            </a:r>
            <a:r>
              <a:rPr sz="1350" b="1" spc="-34" dirty="0">
                <a:solidFill>
                  <a:srgbClr val="073847"/>
                </a:solidFill>
                <a:latin typeface="Calibri"/>
                <a:cs typeface="Calibri"/>
              </a:rPr>
              <a:t>f</a:t>
            </a:r>
            <a:r>
              <a:rPr sz="1350" b="1" dirty="0">
                <a:solidFill>
                  <a:srgbClr val="073847"/>
                </a:solidFill>
                <a:latin typeface="Calibri"/>
                <a:cs typeface="Calibri"/>
              </a:rPr>
              <a:t>e</a:t>
            </a:r>
            <a:r>
              <a:rPr sz="1350" b="1" spc="-4" dirty="0">
                <a:solidFill>
                  <a:srgbClr val="073847"/>
                </a:solidFill>
                <a:latin typeface="Calibri"/>
                <a:cs typeface="Calibri"/>
              </a:rPr>
              <a:t>rido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32986" y="3771900"/>
            <a:ext cx="1248155" cy="110871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110353" y="4147089"/>
            <a:ext cx="694373" cy="29780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indent="260509">
              <a:spcBef>
                <a:spcPts val="71"/>
              </a:spcBef>
            </a:pPr>
            <a:r>
              <a:rPr sz="938" b="1" spc="-4" dirty="0">
                <a:solidFill>
                  <a:srgbClr val="073847"/>
                </a:solidFill>
                <a:latin typeface="Calibri"/>
                <a:cs typeface="Calibri"/>
              </a:rPr>
              <a:t>Em </a:t>
            </a:r>
            <a:r>
              <a:rPr sz="938" b="1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938" b="1" spc="-4" dirty="0">
                <a:solidFill>
                  <a:srgbClr val="073847"/>
                </a:solidFill>
                <a:latin typeface="Calibri"/>
                <a:cs typeface="Calibri"/>
              </a:rPr>
              <a:t>co</a:t>
            </a:r>
            <a:r>
              <a:rPr sz="938" b="1" dirty="0">
                <a:solidFill>
                  <a:srgbClr val="073847"/>
                </a:solidFill>
                <a:latin typeface="Calibri"/>
                <a:cs typeface="Calibri"/>
              </a:rPr>
              <a:t>m</a:t>
            </a:r>
            <a:r>
              <a:rPr sz="938" b="1" spc="-4" dirty="0">
                <a:solidFill>
                  <a:srgbClr val="073847"/>
                </a:solidFill>
                <a:latin typeface="Calibri"/>
                <a:cs typeface="Calibri"/>
              </a:rPr>
              <a:t>pen</a:t>
            </a:r>
            <a:r>
              <a:rPr sz="938" b="1" spc="-11" dirty="0">
                <a:solidFill>
                  <a:srgbClr val="073847"/>
                </a:solidFill>
                <a:latin typeface="Calibri"/>
                <a:cs typeface="Calibri"/>
              </a:rPr>
              <a:t>s</a:t>
            </a:r>
            <a:r>
              <a:rPr sz="938" b="1" spc="-8" dirty="0">
                <a:solidFill>
                  <a:srgbClr val="073847"/>
                </a:solidFill>
                <a:latin typeface="Calibri"/>
                <a:cs typeface="Calibri"/>
              </a:rPr>
              <a:t>a</a:t>
            </a:r>
            <a:r>
              <a:rPr sz="938" b="1" spc="-11" dirty="0">
                <a:solidFill>
                  <a:srgbClr val="073847"/>
                </a:solidFill>
                <a:latin typeface="Calibri"/>
                <a:cs typeface="Calibri"/>
              </a:rPr>
              <a:t>ç</a:t>
            </a:r>
            <a:r>
              <a:rPr sz="938" b="1" spc="-8" dirty="0">
                <a:solidFill>
                  <a:srgbClr val="073847"/>
                </a:solidFill>
                <a:latin typeface="Calibri"/>
                <a:cs typeface="Calibri"/>
              </a:rPr>
              <a:t>ã</a:t>
            </a:r>
            <a:r>
              <a:rPr sz="938" b="1" spc="-4" dirty="0">
                <a:solidFill>
                  <a:srgbClr val="073847"/>
                </a:solidFill>
                <a:latin typeface="Calibri"/>
                <a:cs typeface="Calibri"/>
              </a:rPr>
              <a:t>o</a:t>
            </a:r>
            <a:endParaRPr sz="938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92012" y="3765041"/>
            <a:ext cx="1201293" cy="112014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461570" y="4217289"/>
            <a:ext cx="663416" cy="15347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938" b="1" spc="-8" dirty="0">
                <a:solidFill>
                  <a:srgbClr val="073847"/>
                </a:solidFill>
                <a:latin typeface="Calibri"/>
                <a:cs typeface="Calibri"/>
              </a:rPr>
              <a:t>Co</a:t>
            </a:r>
            <a:r>
              <a:rPr sz="938" b="1" spc="-4" dirty="0">
                <a:solidFill>
                  <a:srgbClr val="073847"/>
                </a:solidFill>
                <a:latin typeface="Calibri"/>
                <a:cs typeface="Calibri"/>
              </a:rPr>
              <a:t>mpen</a:t>
            </a:r>
            <a:r>
              <a:rPr sz="938" b="1" spc="-11" dirty="0">
                <a:solidFill>
                  <a:srgbClr val="073847"/>
                </a:solidFill>
                <a:latin typeface="Calibri"/>
                <a:cs typeface="Calibri"/>
              </a:rPr>
              <a:t>s</a:t>
            </a:r>
            <a:r>
              <a:rPr sz="938" b="1" spc="-8" dirty="0">
                <a:solidFill>
                  <a:srgbClr val="073847"/>
                </a:solidFill>
                <a:latin typeface="Calibri"/>
                <a:cs typeface="Calibri"/>
              </a:rPr>
              <a:t>a</a:t>
            </a:r>
            <a:r>
              <a:rPr sz="938" b="1" spc="-4" dirty="0">
                <a:solidFill>
                  <a:srgbClr val="073847"/>
                </a:solidFill>
                <a:latin typeface="Calibri"/>
                <a:cs typeface="Calibri"/>
              </a:rPr>
              <a:t>do</a:t>
            </a:r>
            <a:endParaRPr sz="938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29880" y="3757041"/>
            <a:ext cx="1200150" cy="112014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693056" y="4186677"/>
            <a:ext cx="673418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spc="-11" dirty="0">
                <a:solidFill>
                  <a:srgbClr val="073847"/>
                </a:solidFill>
                <a:latin typeface="Calibri"/>
                <a:cs typeface="Calibri"/>
              </a:rPr>
              <a:t>Indeferido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94625" y="3727324"/>
            <a:ext cx="1250441" cy="1157859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066753" y="4064126"/>
            <a:ext cx="706755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51435" algn="just">
              <a:spcBef>
                <a:spcPts val="75"/>
              </a:spcBef>
            </a:pPr>
            <a:r>
              <a:rPr sz="900" b="1" spc="-4" dirty="0">
                <a:solidFill>
                  <a:srgbClr val="073847"/>
                </a:solidFill>
                <a:latin typeface="Calibri"/>
                <a:cs typeface="Calibri"/>
              </a:rPr>
              <a:t>Aguardando </a:t>
            </a:r>
            <a:r>
              <a:rPr sz="900" b="1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900" b="1" spc="-4" dirty="0">
                <a:solidFill>
                  <a:srgbClr val="073847"/>
                </a:solidFill>
                <a:latin typeface="Calibri"/>
                <a:cs typeface="Calibri"/>
              </a:rPr>
              <a:t>compensação </a:t>
            </a:r>
            <a:r>
              <a:rPr sz="900" b="1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900" b="1" spc="-8" dirty="0">
                <a:solidFill>
                  <a:srgbClr val="073847"/>
                </a:solidFill>
                <a:latin typeface="Calibri"/>
                <a:cs typeface="Calibri"/>
              </a:rPr>
              <a:t>a</a:t>
            </a:r>
            <a:r>
              <a:rPr sz="900" b="1" dirty="0">
                <a:solidFill>
                  <a:srgbClr val="073847"/>
                </a:solidFill>
                <a:latin typeface="Calibri"/>
                <a:cs typeface="Calibri"/>
              </a:rPr>
              <a:t>pos</a:t>
            </a:r>
            <a:r>
              <a:rPr sz="900" b="1" spc="-8" dirty="0">
                <a:solidFill>
                  <a:srgbClr val="073847"/>
                </a:solidFill>
                <a:latin typeface="Calibri"/>
                <a:cs typeface="Calibri"/>
              </a:rPr>
              <a:t>enta</a:t>
            </a:r>
            <a:r>
              <a:rPr sz="900" b="1" dirty="0">
                <a:solidFill>
                  <a:srgbClr val="073847"/>
                </a:solidFill>
                <a:latin typeface="Calibri"/>
                <a:cs typeface="Calibri"/>
              </a:rPr>
              <a:t>do</a:t>
            </a:r>
            <a:r>
              <a:rPr sz="900" b="1" spc="4" dirty="0">
                <a:solidFill>
                  <a:srgbClr val="073847"/>
                </a:solidFill>
                <a:latin typeface="Calibri"/>
                <a:cs typeface="Calibri"/>
              </a:rPr>
              <a:t>r</a:t>
            </a:r>
            <a:r>
              <a:rPr sz="900" b="1" dirty="0">
                <a:solidFill>
                  <a:srgbClr val="073847"/>
                </a:solidFill>
                <a:latin typeface="Calibri"/>
                <a:cs typeface="Calibri"/>
              </a:rPr>
              <a:t>ia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18690" y="1518082"/>
            <a:ext cx="5057299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3300" b="1" spc="-4" dirty="0">
                <a:solidFill>
                  <a:srgbClr val="073847"/>
                </a:solidFill>
                <a:latin typeface="Calibri"/>
                <a:cs typeface="Calibri"/>
              </a:rPr>
              <a:t>Situações</a:t>
            </a:r>
            <a:r>
              <a:rPr sz="3300" b="1" spc="-38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073847"/>
                </a:solidFill>
                <a:latin typeface="Calibri"/>
                <a:cs typeface="Calibri"/>
              </a:rPr>
              <a:t>dos</a:t>
            </a:r>
            <a:r>
              <a:rPr sz="3300" b="1" spc="-15" dirty="0">
                <a:solidFill>
                  <a:srgbClr val="073847"/>
                </a:solidFill>
                <a:latin typeface="Calibri"/>
                <a:cs typeface="Calibri"/>
              </a:rPr>
              <a:t> </a:t>
            </a:r>
            <a:r>
              <a:rPr sz="3300" b="1" spc="-11" dirty="0">
                <a:solidFill>
                  <a:srgbClr val="073847"/>
                </a:solidFill>
                <a:latin typeface="Calibri"/>
                <a:cs typeface="Calibri"/>
              </a:rPr>
              <a:t>requerimentos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584" y="3494121"/>
            <a:ext cx="6948305" cy="9715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81261" y="3654267"/>
            <a:ext cx="5339715" cy="59952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2314"/>
              </a:lnSpc>
              <a:spcBef>
                <a:spcPts val="75"/>
              </a:spcBef>
            </a:pP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1ª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situação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logo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 após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50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sua criação.</a:t>
            </a:r>
            <a:endParaRPr sz="1950">
              <a:latin typeface="Calibri"/>
              <a:cs typeface="Calibri"/>
            </a:endParaRPr>
          </a:p>
          <a:p>
            <a:pPr marR="279559" algn="ctr">
              <a:lnSpc>
                <a:spcPts val="2314"/>
              </a:lnSpc>
            </a:pPr>
            <a:r>
              <a:rPr sz="1950" spc="-26" dirty="0">
                <a:solidFill>
                  <a:srgbClr val="FFFFFF"/>
                </a:solidFill>
                <a:latin typeface="Calibri"/>
                <a:cs typeface="Calibri"/>
              </a:rPr>
              <a:t>Trata-se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estado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transitório.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869" y="3473576"/>
            <a:ext cx="998982" cy="100812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994017" y="2001394"/>
            <a:ext cx="4318635" cy="1022033"/>
            <a:chOff x="3293354" y="1525524"/>
            <a:chExt cx="5758180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3354" y="1682496"/>
              <a:ext cx="5757686" cy="9646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2144" y="1525524"/>
              <a:ext cx="2449068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522975" y="2118322"/>
            <a:ext cx="1252538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Criado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239520" y="2775205"/>
            <a:ext cx="7229951" cy="690563"/>
            <a:chOff x="954024" y="2557272"/>
            <a:chExt cx="9639935" cy="920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2306" y="2557272"/>
              <a:ext cx="9621056" cy="8915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024" y="2563368"/>
              <a:ext cx="912876" cy="91440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239519" y="3547872"/>
            <a:ext cx="7228523" cy="685800"/>
            <a:chOff x="954024" y="3587496"/>
            <a:chExt cx="9638030" cy="9144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884" y="3588885"/>
              <a:ext cx="9614916" cy="8889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024" y="3587496"/>
              <a:ext cx="912876" cy="91439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8949" y="4323970"/>
            <a:ext cx="7207758" cy="6652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849308" y="2917221"/>
            <a:ext cx="6469380" cy="19588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2388" algn="ctr">
              <a:spcBef>
                <a:spcPts val="75"/>
              </a:spcBef>
            </a:pP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Aponta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 que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há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inconsistências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criado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analisado.</a:t>
            </a:r>
            <a:endParaRPr>
              <a:latin typeface="Calibri"/>
              <a:cs typeface="Calibri"/>
            </a:endParaRPr>
          </a:p>
          <a:p>
            <a:pPr>
              <a:spcBef>
                <a:spcPts val="23"/>
              </a:spcBef>
            </a:pPr>
            <a:endParaRPr sz="2475">
              <a:latin typeface="Calibri"/>
              <a:cs typeface="Calibri"/>
            </a:endParaRPr>
          </a:p>
          <a:p>
            <a:pPr marL="568643">
              <a:lnSpc>
                <a:spcPts val="1988"/>
              </a:lnSpc>
            </a:pP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Essas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divergências</a:t>
            </a:r>
            <a:r>
              <a:rPr sz="1725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podem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725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imagens,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725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alguma</a:t>
            </a:r>
            <a:r>
              <a:rPr sz="172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11" dirty="0">
                <a:solidFill>
                  <a:srgbClr val="FFFFFF"/>
                </a:solidFill>
                <a:latin typeface="Calibri"/>
                <a:cs typeface="Calibri"/>
              </a:rPr>
              <a:t>informação</a:t>
            </a:r>
            <a:endParaRPr sz="1725">
              <a:latin typeface="Calibri"/>
              <a:cs typeface="Calibri"/>
            </a:endParaRPr>
          </a:p>
          <a:p>
            <a:pPr marR="139065" algn="ctr">
              <a:lnSpc>
                <a:spcPts val="1988"/>
              </a:lnSpc>
            </a:pP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ausente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ou inserida</a:t>
            </a:r>
            <a:r>
              <a:rPr sz="1725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11" dirty="0">
                <a:solidFill>
                  <a:srgbClr val="FFFFFF"/>
                </a:solidFill>
                <a:latin typeface="Calibri"/>
                <a:cs typeface="Calibri"/>
              </a:rPr>
              <a:t>incorretamente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próprio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requerimento.</a:t>
            </a:r>
            <a:endParaRPr sz="1725">
              <a:latin typeface="Calibri"/>
              <a:cs typeface="Calibri"/>
            </a:endParaRPr>
          </a:p>
          <a:p>
            <a:pPr>
              <a:spcBef>
                <a:spcPts val="23"/>
              </a:spcBef>
            </a:pPr>
            <a:endParaRPr sz="1725">
              <a:latin typeface="Calibri"/>
              <a:cs typeface="Calibri"/>
            </a:endParaRPr>
          </a:p>
          <a:p>
            <a:pPr algn="ctr">
              <a:lnSpc>
                <a:spcPts val="1984"/>
              </a:lnSpc>
            </a:pP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exigências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 precisam</a:t>
            </a:r>
            <a:r>
              <a:rPr sz="1725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172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11" dirty="0">
                <a:solidFill>
                  <a:srgbClr val="FFFFFF"/>
                </a:solidFill>
                <a:latin typeface="Calibri"/>
                <a:cs typeface="Calibri"/>
              </a:rPr>
              <a:t>tratadas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1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725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processo</a:t>
            </a:r>
            <a:r>
              <a:rPr sz="1725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esteja</a:t>
            </a:r>
            <a:r>
              <a:rPr sz="1725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8" dirty="0">
                <a:solidFill>
                  <a:srgbClr val="FFFFFF"/>
                </a:solidFill>
                <a:latin typeface="Calibri"/>
                <a:cs typeface="Calibri"/>
              </a:rPr>
              <a:t>apto</a:t>
            </a: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spc="-1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endParaRPr sz="1725">
              <a:latin typeface="Calibri"/>
              <a:cs typeface="Calibri"/>
            </a:endParaRPr>
          </a:p>
          <a:p>
            <a:pPr marR="140494" algn="ctr">
              <a:lnSpc>
                <a:spcPts val="1984"/>
              </a:lnSpc>
            </a:pPr>
            <a:r>
              <a:rPr sz="1725" dirty="0">
                <a:solidFill>
                  <a:srgbClr val="FFFFFF"/>
                </a:solidFill>
                <a:latin typeface="Calibri"/>
                <a:cs typeface="Calibri"/>
              </a:rPr>
              <a:t>análise.</a:t>
            </a:r>
            <a:endParaRPr sz="1725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39519" y="4314826"/>
            <a:ext cx="645795" cy="68465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093988" y="1363510"/>
            <a:ext cx="3980021" cy="1007269"/>
            <a:chOff x="2973323" y="1353311"/>
            <a:chExt cx="5306695" cy="134302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3323" y="1353311"/>
              <a:ext cx="5306568" cy="13426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6887" y="1353311"/>
              <a:ext cx="3140964" cy="134111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205413" y="1510145"/>
            <a:ext cx="178117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Exi</a:t>
            </a:r>
            <a:r>
              <a:rPr sz="3600" b="1" spc="-38" dirty="0">
                <a:solidFill>
                  <a:srgbClr val="205868"/>
                </a:solidFill>
                <a:latin typeface="Calibri"/>
                <a:cs typeface="Calibri"/>
              </a:rPr>
              <a:t>g</a:t>
            </a: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ência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584" y="3494121"/>
            <a:ext cx="6948305" cy="9715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82722" y="3635979"/>
            <a:ext cx="6090761" cy="578524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1634966" marR="3810" indent="-1625918">
              <a:lnSpc>
                <a:spcPts val="2145"/>
              </a:lnSpc>
              <a:spcBef>
                <a:spcPts val="311"/>
              </a:spcBef>
              <a:tabLst>
                <a:tab pos="408146" algn="l"/>
              </a:tabLst>
            </a:pP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I	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Indica que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houve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uma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alteração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requerimento. </a:t>
            </a:r>
            <a:r>
              <a:rPr sz="1950" spc="-34" dirty="0">
                <a:solidFill>
                  <a:srgbClr val="FFFFFF"/>
                </a:solidFill>
                <a:latin typeface="Calibri"/>
                <a:cs typeface="Calibri"/>
              </a:rPr>
              <a:t>Trata- </a:t>
            </a:r>
            <a:r>
              <a:rPr sz="1950" spc="-4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se de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estado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transitório.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869" y="3473576"/>
            <a:ext cx="998982" cy="100812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994017" y="2001394"/>
            <a:ext cx="4318635" cy="1022033"/>
            <a:chOff x="3293354" y="1525524"/>
            <a:chExt cx="5758180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3354" y="1682496"/>
              <a:ext cx="5757686" cy="9646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0872" y="1525524"/>
              <a:ext cx="2991612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19522" y="2118322"/>
            <a:ext cx="1660208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Al</a:t>
            </a:r>
            <a:r>
              <a:rPr sz="3600" b="1" spc="-56" dirty="0">
                <a:solidFill>
                  <a:srgbClr val="205868"/>
                </a:solidFill>
                <a:latin typeface="Calibri"/>
                <a:cs typeface="Calibri"/>
              </a:rPr>
              <a:t>t</a:t>
            </a: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e</a:t>
            </a:r>
            <a:r>
              <a:rPr sz="3600" b="1" spc="-86" dirty="0">
                <a:solidFill>
                  <a:srgbClr val="205868"/>
                </a:solidFill>
                <a:latin typeface="Calibri"/>
                <a:cs typeface="Calibri"/>
              </a:rPr>
              <a:t>r</a:t>
            </a: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ado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9855" y="3490712"/>
            <a:ext cx="7483226" cy="10344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68471" y="3547492"/>
            <a:ext cx="6127432" cy="833081"/>
          </a:xfrm>
          <a:prstGeom prst="rect">
            <a:avLst/>
          </a:prstGeom>
        </p:spPr>
        <p:txBody>
          <a:bodyPr vert="horz" wrap="square" lIns="0" tIns="37624" rIns="0" bIns="0" rtlCol="0">
            <a:spAutoFit/>
          </a:bodyPr>
          <a:lstStyle/>
          <a:p>
            <a:pPr marL="164783" marR="3810" indent="-155734">
              <a:lnSpc>
                <a:spcPts val="2063"/>
              </a:lnSpc>
              <a:spcBef>
                <a:spcPts val="296"/>
              </a:spcBef>
            </a:pP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Sinaliza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75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8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considerado</a:t>
            </a:r>
            <a:r>
              <a:rPr sz="1875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apto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 análise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15" dirty="0">
                <a:solidFill>
                  <a:srgbClr val="FFFFFF"/>
                </a:solidFill>
                <a:latin typeface="Calibri"/>
                <a:cs typeface="Calibri"/>
              </a:rPr>
              <a:t>está </a:t>
            </a:r>
            <a:r>
              <a:rPr sz="1875" spc="-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na fila</a:t>
            </a:r>
            <a:r>
              <a:rPr sz="18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aguardando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avaliação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 do</a:t>
            </a:r>
            <a:r>
              <a:rPr sz="18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médico</a:t>
            </a:r>
            <a:r>
              <a:rPr sz="1875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perito 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Regime</a:t>
            </a:r>
            <a:endParaRPr sz="1875">
              <a:latin typeface="Calibri"/>
              <a:cs typeface="Calibri"/>
            </a:endParaRPr>
          </a:p>
          <a:p>
            <a:pPr marL="2412206">
              <a:lnSpc>
                <a:spcPts val="2025"/>
              </a:lnSpc>
            </a:pPr>
            <a:r>
              <a:rPr sz="1875" spc="-19" dirty="0">
                <a:solidFill>
                  <a:srgbClr val="FFFFFF"/>
                </a:solidFill>
                <a:latin typeface="Calibri"/>
                <a:cs typeface="Calibri"/>
              </a:rPr>
              <a:t>Instituidor.</a:t>
            </a:r>
            <a:endParaRPr sz="1875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7570" y="3473578"/>
            <a:ext cx="1058417" cy="106756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590545" y="2034540"/>
            <a:ext cx="5846444" cy="1022033"/>
            <a:chOff x="2755392" y="1569719"/>
            <a:chExt cx="7795259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2260" y="1690115"/>
              <a:ext cx="7594092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5392" y="1569719"/>
              <a:ext cx="7795259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868389" y="2151469"/>
            <a:ext cx="526256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8" dirty="0">
                <a:solidFill>
                  <a:srgbClr val="205868"/>
                </a:solidFill>
                <a:latin typeface="Calibri"/>
                <a:cs typeface="Calibri"/>
              </a:rPr>
              <a:t>Aguardando</a:t>
            </a:r>
            <a:r>
              <a:rPr sz="3600" b="1" spc="-11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8" dirty="0">
                <a:solidFill>
                  <a:srgbClr val="205868"/>
                </a:solidFill>
                <a:latin typeface="Calibri"/>
                <a:cs typeface="Calibri"/>
              </a:rPr>
              <a:t>análise</a:t>
            </a: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8" dirty="0">
                <a:solidFill>
                  <a:srgbClr val="205868"/>
                </a:solidFill>
                <a:latin typeface="Calibri"/>
                <a:cs typeface="Calibri"/>
              </a:rPr>
              <a:t>médica</a:t>
            </a:r>
            <a:endParaRPr sz="3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79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584" y="3491838"/>
            <a:ext cx="7003169" cy="10711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83249" y="3549111"/>
            <a:ext cx="5632609" cy="847829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28575" marR="3810" indent="-19526">
              <a:lnSpc>
                <a:spcPts val="2145"/>
              </a:lnSpc>
              <a:spcBef>
                <a:spcPts val="311"/>
              </a:spcBef>
            </a:pP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Situação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em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 considerado apto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1950" spc="-4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análise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está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na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fila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ordem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cronológica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aguardando</a:t>
            </a:r>
            <a:endParaRPr sz="1950">
              <a:latin typeface="Calibri"/>
              <a:cs typeface="Calibri"/>
            </a:endParaRPr>
          </a:p>
          <a:p>
            <a:pPr marL="1635919">
              <a:lnSpc>
                <a:spcPts val="2100"/>
              </a:lnSpc>
            </a:pP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avaliação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analista.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870" y="3473576"/>
            <a:ext cx="1096137" cy="110642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9895" y="1569719"/>
              <a:ext cx="5824728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06767" y="2151469"/>
            <a:ext cx="378523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8" dirty="0">
                <a:solidFill>
                  <a:srgbClr val="205868"/>
                </a:solidFill>
                <a:latin typeface="Calibri"/>
                <a:cs typeface="Calibri"/>
              </a:rPr>
              <a:t>Aguardando</a:t>
            </a:r>
            <a:r>
              <a:rPr sz="3600" b="1" spc="-23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8" dirty="0">
                <a:solidFill>
                  <a:srgbClr val="205868"/>
                </a:solidFill>
                <a:latin typeface="Calibri"/>
                <a:cs typeface="Calibri"/>
              </a:rPr>
              <a:t>análise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587" y="3494136"/>
            <a:ext cx="6699127" cy="95214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14610" y="3626549"/>
            <a:ext cx="4842034" cy="5738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2243"/>
              </a:lnSpc>
              <a:spcBef>
                <a:spcPts val="75"/>
              </a:spcBef>
            </a:pP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Indica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950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9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está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950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avaliação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endParaRPr sz="1950">
              <a:latin typeface="Calibri"/>
              <a:cs typeface="Calibri"/>
            </a:endParaRPr>
          </a:p>
          <a:p>
            <a:pPr marR="273844" algn="ctr">
              <a:lnSpc>
                <a:spcPts val="2243"/>
              </a:lnSpc>
            </a:pP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médico</a:t>
            </a:r>
            <a:r>
              <a:rPr sz="1950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perito.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869" y="3473578"/>
            <a:ext cx="980694" cy="98983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2107" y="1569719"/>
              <a:ext cx="5481828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735925" y="2151469"/>
            <a:ext cx="3528536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Em</a:t>
            </a:r>
            <a:r>
              <a:rPr sz="3600" b="1" spc="-19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análise</a:t>
            </a:r>
            <a:r>
              <a:rPr sz="3600" b="1" spc="-15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11" dirty="0">
                <a:solidFill>
                  <a:srgbClr val="205868"/>
                </a:solidFill>
                <a:latin typeface="Calibri"/>
                <a:cs typeface="Calibri"/>
              </a:rPr>
              <a:t>médica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587" y="3494151"/>
            <a:ext cx="6699127" cy="9498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47733" y="3653123"/>
            <a:ext cx="5152549" cy="6097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Aponta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950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9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está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avaliação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pelo</a:t>
            </a:r>
            <a:endParaRPr sz="1950">
              <a:latin typeface="Calibri"/>
              <a:cs typeface="Calibri"/>
            </a:endParaRPr>
          </a:p>
          <a:p>
            <a:pPr marR="303848" algn="ctr">
              <a:spcBef>
                <a:spcPts val="4"/>
              </a:spcBef>
            </a:pP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analista.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869" y="3473578"/>
            <a:ext cx="980694" cy="98983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6611" y="1569719"/>
              <a:ext cx="3512820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474495" y="2151469"/>
            <a:ext cx="2052161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Em</a:t>
            </a:r>
            <a:r>
              <a:rPr sz="3600" b="1" spc="-53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análise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198" y="3527298"/>
            <a:ext cx="8098157" cy="11452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89529" y="3688557"/>
            <a:ext cx="6686550" cy="828592"/>
          </a:xfrm>
          <a:prstGeom prst="rect">
            <a:avLst/>
          </a:prstGeom>
        </p:spPr>
        <p:txBody>
          <a:bodyPr vert="horz" wrap="square" lIns="0" tIns="1429" rIns="0" bIns="0" rtlCol="0">
            <a:spAutoFit/>
          </a:bodyPr>
          <a:lstStyle/>
          <a:p>
            <a:pPr marL="9525" marR="3810" indent="40005">
              <a:lnSpc>
                <a:spcPct val="102899"/>
              </a:lnSpc>
              <a:spcBef>
                <a:spcPts val="11"/>
              </a:spcBef>
            </a:pP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Situação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que indica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suspensão da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análise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de um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requerimento, caso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pc="-3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analista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identifique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necessidade de</a:t>
            </a:r>
            <a:r>
              <a:rPr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obter</a:t>
            </a:r>
            <a:r>
              <a:rPr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mais </a:t>
            </a:r>
            <a:r>
              <a:rPr spc="-11" dirty="0">
                <a:solidFill>
                  <a:srgbClr val="FFFFFF"/>
                </a:solidFill>
                <a:latin typeface="Calibri"/>
                <a:cs typeface="Calibri"/>
              </a:rPr>
              <a:t>informações sobre</a:t>
            </a:r>
            <a:r>
              <a:rPr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>
              <a:latin typeface="Calibri"/>
              <a:cs typeface="Calibri"/>
            </a:endParaRPr>
          </a:p>
          <a:p>
            <a:pPr marL="1174909">
              <a:lnSpc>
                <a:spcPts val="1973"/>
              </a:lnSpc>
            </a:pPr>
            <a:r>
              <a:rPr spc="-11" dirty="0">
                <a:solidFill>
                  <a:srgbClr val="FFFFFF"/>
                </a:solidFill>
                <a:latin typeface="Calibri"/>
                <a:cs typeface="Calibri"/>
              </a:rPr>
              <a:t>processo,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exemplo,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4" dirty="0">
                <a:solidFill>
                  <a:srgbClr val="FFFFFF"/>
                </a:solidFill>
                <a:latin typeface="Calibri"/>
                <a:cs typeface="Calibri"/>
              </a:rPr>
              <a:t>um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parecer</a:t>
            </a:r>
            <a:r>
              <a:rPr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jurídico.</a:t>
            </a:r>
            <a:endParaRPr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480" y="3509010"/>
            <a:ext cx="1169289" cy="118071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8035" y="1569719"/>
              <a:ext cx="5109971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875562" y="2151469"/>
            <a:ext cx="324802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Análise</a:t>
            </a:r>
            <a:r>
              <a:rPr sz="3600" b="1" spc="-49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suspensa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197" y="3527298"/>
            <a:ext cx="8238746" cy="11452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44977" y="3770375"/>
            <a:ext cx="6408896" cy="576600"/>
          </a:xfrm>
          <a:prstGeom prst="rect">
            <a:avLst/>
          </a:prstGeom>
        </p:spPr>
        <p:txBody>
          <a:bodyPr vert="horz" wrap="square" lIns="0" tIns="37624" rIns="0" bIns="0" rtlCol="0">
            <a:spAutoFit/>
          </a:bodyPr>
          <a:lstStyle/>
          <a:p>
            <a:pPr marL="1124903" marR="3810" indent="-1115854">
              <a:lnSpc>
                <a:spcPts val="2063"/>
              </a:lnSpc>
              <a:spcBef>
                <a:spcPts val="296"/>
              </a:spcBef>
            </a:pP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875" spc="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concedido</a:t>
            </a:r>
            <a:r>
              <a:rPr sz="1875" spc="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aguarda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realização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cálculo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pelo </a:t>
            </a:r>
            <a:r>
              <a:rPr sz="1875" spc="-4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sistema.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26" dirty="0">
                <a:solidFill>
                  <a:srgbClr val="FFFFFF"/>
                </a:solidFill>
                <a:latin typeface="Calibri"/>
                <a:cs typeface="Calibri"/>
              </a:rPr>
              <a:t>Trata-se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75" spc="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r>
              <a:rPr sz="1875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75" spc="-11" dirty="0">
                <a:solidFill>
                  <a:srgbClr val="FFFFFF"/>
                </a:solidFill>
                <a:latin typeface="Calibri"/>
                <a:cs typeface="Calibri"/>
              </a:rPr>
              <a:t>estado</a:t>
            </a:r>
            <a:r>
              <a:rPr sz="1875" spc="-8" dirty="0">
                <a:solidFill>
                  <a:srgbClr val="FFFFFF"/>
                </a:solidFill>
                <a:latin typeface="Calibri"/>
                <a:cs typeface="Calibri"/>
              </a:rPr>
              <a:t> transitório</a:t>
            </a:r>
            <a:endParaRPr sz="1875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480" y="3509010"/>
            <a:ext cx="1169289" cy="118071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2643" y="1569719"/>
              <a:ext cx="3000755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666519" y="2151469"/>
            <a:ext cx="1666399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D</a:t>
            </a:r>
            <a:r>
              <a:rPr sz="3600" b="1" spc="-34" dirty="0">
                <a:solidFill>
                  <a:srgbClr val="205868"/>
                </a:solidFill>
                <a:latin typeface="Calibri"/>
                <a:cs typeface="Calibri"/>
              </a:rPr>
              <a:t>e</a:t>
            </a:r>
            <a:r>
              <a:rPr sz="3600" b="1" spc="-60" dirty="0">
                <a:solidFill>
                  <a:srgbClr val="205868"/>
                </a:solidFill>
                <a:latin typeface="Calibri"/>
                <a:cs typeface="Calibri"/>
              </a:rPr>
              <a:t>f</a:t>
            </a: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erido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197" y="3527298"/>
            <a:ext cx="8238746" cy="11452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39503" y="3784055"/>
            <a:ext cx="5769293" cy="61026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Indica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950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tornou-se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objeto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está</a:t>
            </a:r>
            <a:r>
              <a:rPr sz="1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com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950">
              <a:latin typeface="Calibri"/>
              <a:cs typeface="Calibri"/>
            </a:endParaRPr>
          </a:p>
          <a:p>
            <a:pPr marR="305753" algn="ctr"/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pagamento</a:t>
            </a:r>
            <a:r>
              <a:rPr sz="1950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ativo.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480" y="3509010"/>
            <a:ext cx="1169289" cy="118071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5363" y="1569719"/>
              <a:ext cx="5195316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843558" y="2151469"/>
            <a:ext cx="3315176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dirty="0">
                <a:solidFill>
                  <a:srgbClr val="205868"/>
                </a:solidFill>
                <a:latin typeface="Calibri"/>
                <a:cs typeface="Calibri"/>
              </a:rPr>
              <a:t>Em</a:t>
            </a:r>
            <a:r>
              <a:rPr sz="3600" b="1" spc="-38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600" b="1" spc="-8" dirty="0">
                <a:solidFill>
                  <a:srgbClr val="205868"/>
                </a:solidFill>
                <a:latin typeface="Calibri"/>
                <a:cs typeface="Calibri"/>
              </a:rPr>
              <a:t>compensação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197" y="3527298"/>
            <a:ext cx="8238746" cy="11452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04973" y="3784055"/>
            <a:ext cx="6635591" cy="61026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536383" marR="3810" indent="-1527334">
              <a:spcBef>
                <a:spcPts val="79"/>
              </a:spcBef>
            </a:pP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Sinaliza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que o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objeto 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foi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cessado,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e que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todos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os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valores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devidos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950" spc="-4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esse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</a:t>
            </a:r>
            <a:r>
              <a:rPr sz="19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foram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pagos.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480" y="3509010"/>
            <a:ext cx="1169289" cy="118071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6383" y="1569719"/>
              <a:ext cx="4111752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49322" y="2151469"/>
            <a:ext cx="2498884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4" dirty="0">
                <a:solidFill>
                  <a:srgbClr val="205868"/>
                </a:solidFill>
                <a:latin typeface="Calibri"/>
                <a:cs typeface="Calibri"/>
              </a:rPr>
              <a:t>Compensado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195" y="3527298"/>
            <a:ext cx="8241035" cy="11452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194685" y="3757575"/>
            <a:ext cx="6793706" cy="578524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1646396" marR="3810" indent="-1637348">
              <a:lnSpc>
                <a:spcPts val="2145"/>
              </a:lnSpc>
              <a:spcBef>
                <a:spcPts val="311"/>
              </a:spcBef>
            </a:pP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Indica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que após análise o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 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foi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considerado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inapto 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1950" spc="-4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compensação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previdenciária.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480" y="3509010"/>
            <a:ext cx="1169289" cy="118071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981" y="2034540"/>
            <a:ext cx="5688806" cy="1022033"/>
            <a:chOff x="2845307" y="1569719"/>
            <a:chExt cx="7585075" cy="13627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5307" y="1690115"/>
              <a:ext cx="7584948" cy="1028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4711" y="1569719"/>
              <a:ext cx="3435095" cy="13624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503069" y="2151469"/>
            <a:ext cx="1992630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11" dirty="0">
                <a:solidFill>
                  <a:srgbClr val="205868"/>
                </a:solidFill>
                <a:latin typeface="Calibri"/>
                <a:cs typeface="Calibri"/>
              </a:rPr>
              <a:t>Indeferido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194" y="3533014"/>
            <a:ext cx="7887848" cy="1045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37905" y="3563018"/>
            <a:ext cx="6292691" cy="916629"/>
          </a:xfrm>
          <a:prstGeom prst="rect">
            <a:avLst/>
          </a:prstGeom>
        </p:spPr>
        <p:txBody>
          <a:bodyPr vert="horz" wrap="square" lIns="0" tIns="4286" rIns="0" bIns="0" rtlCol="0">
            <a:spAutoFit/>
          </a:bodyPr>
          <a:lstStyle/>
          <a:p>
            <a:pPr marL="9525" marR="3810" algn="ctr">
              <a:lnSpc>
                <a:spcPct val="101899"/>
              </a:lnSpc>
              <a:spcBef>
                <a:spcPts val="34"/>
              </a:spcBef>
            </a:pP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Aponta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um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requerimento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de pensão 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foi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aberto,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mas ainda </a:t>
            </a:r>
            <a:r>
              <a:rPr sz="1950" spc="-43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aguarda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concessão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da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compensação</a:t>
            </a: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da aposentadoria</a:t>
            </a:r>
            <a:endParaRPr sz="1950">
              <a:latin typeface="Calibri"/>
              <a:cs typeface="Calibri"/>
            </a:endParaRPr>
          </a:p>
          <a:p>
            <a:pPr algn="ctr">
              <a:spcBef>
                <a:spcPts val="38"/>
              </a:spcBef>
            </a:pPr>
            <a:r>
              <a:rPr sz="1950" spc="-1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950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entrar</a:t>
            </a:r>
            <a:r>
              <a:rPr sz="1950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na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fila</a:t>
            </a:r>
            <a:r>
              <a:rPr sz="195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spc="-4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950" spc="-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50" dirty="0">
                <a:solidFill>
                  <a:srgbClr val="FFFFFF"/>
                </a:solidFill>
                <a:latin typeface="Calibri"/>
                <a:cs typeface="Calibri"/>
              </a:rPr>
              <a:t>análise.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7480" y="3517010"/>
            <a:ext cx="1075563" cy="107899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44266" y="1738504"/>
            <a:ext cx="5709285" cy="1530667"/>
            <a:chOff x="2827020" y="1175003"/>
            <a:chExt cx="7612380" cy="204088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27020" y="1175003"/>
              <a:ext cx="7612380" cy="20406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2572" y="1193291"/>
              <a:ext cx="7328916" cy="13060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6804" y="1834895"/>
              <a:ext cx="5007863" cy="13060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079367" y="1863375"/>
            <a:ext cx="4839653" cy="1036662"/>
          </a:xfrm>
          <a:prstGeom prst="rect">
            <a:avLst/>
          </a:prstGeom>
        </p:spPr>
        <p:txBody>
          <a:bodyPr vert="horz" wrap="square" lIns="0" tIns="61436" rIns="0" bIns="0" rtlCol="0">
            <a:spAutoFit/>
          </a:bodyPr>
          <a:lstStyle/>
          <a:p>
            <a:pPr marL="830104" marR="3810" indent="-821055">
              <a:lnSpc>
                <a:spcPts val="3795"/>
              </a:lnSpc>
              <a:spcBef>
                <a:spcPts val="484"/>
              </a:spcBef>
            </a:pPr>
            <a:r>
              <a:rPr sz="3450" b="1" spc="-8" dirty="0">
                <a:solidFill>
                  <a:srgbClr val="205868"/>
                </a:solidFill>
                <a:latin typeface="Calibri"/>
                <a:cs typeface="Calibri"/>
              </a:rPr>
              <a:t>Aguardando compensação </a:t>
            </a:r>
            <a:r>
              <a:rPr sz="3450" b="1" spc="-769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3450" b="1" spc="-4" dirty="0">
                <a:solidFill>
                  <a:srgbClr val="205868"/>
                </a:solidFill>
                <a:latin typeface="Calibri"/>
                <a:cs typeface="Calibri"/>
              </a:rPr>
              <a:t>da</a:t>
            </a:r>
            <a:r>
              <a:rPr sz="3450" b="1" spc="-8" dirty="0">
                <a:solidFill>
                  <a:srgbClr val="205868"/>
                </a:solidFill>
                <a:latin typeface="Calibri"/>
                <a:cs typeface="Calibri"/>
              </a:rPr>
              <a:t> aposentadoria</a:t>
            </a:r>
            <a:endParaRPr sz="3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A25A081-48BB-824C-B97D-54C410ACE38D}"/>
              </a:ext>
            </a:extLst>
          </p:cNvPr>
          <p:cNvSpPr txBox="1"/>
          <p:nvPr/>
        </p:nvSpPr>
        <p:spPr>
          <a:xfrm>
            <a:off x="846866" y="507890"/>
            <a:ext cx="110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EFETIVAÇÃO DOS PAGAMENTOS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66" y="2393296"/>
            <a:ext cx="10484601" cy="332433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46866" y="1512148"/>
            <a:ext cx="3672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Ofício Circular nº 3.053, de 2021:</a:t>
            </a:r>
          </a:p>
        </p:txBody>
      </p:sp>
    </p:spTree>
    <p:extLst>
      <p:ext uri="{BB962C8B-B14F-4D97-AF65-F5344CB8AC3E}">
        <p14:creationId xmlns:p14="http://schemas.microsoft.com/office/powerpoint/2010/main" val="20169145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D43706-F721-4286-A79A-879B224119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46841" y="493993"/>
            <a:ext cx="11382705" cy="5644055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pt-BR" sz="3000" b="1" dirty="0">
                <a:solidFill>
                  <a:srgbClr val="2F5597"/>
                </a:solidFill>
              </a:rPr>
              <a:t>NECESSIDADE DE TER UM SETOR ESPECÍFICO PARA O COMPREV</a:t>
            </a:r>
          </a:p>
          <a:p>
            <a:pPr marL="0" indent="0">
              <a:lnSpc>
                <a:spcPct val="100000"/>
              </a:lnSpc>
              <a:buNone/>
            </a:pPr>
            <a:endParaRPr lang="pt-BR" sz="2000" b="1" dirty="0">
              <a:solidFill>
                <a:schemeClr val="tx1"/>
              </a:solidFill>
            </a:endParaRP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r>
              <a:rPr lang="pt-BR" sz="1900" b="1" dirty="0">
                <a:solidFill>
                  <a:schemeClr val="tx1"/>
                </a:solidFill>
              </a:rPr>
              <a:t>AUMENTO DOS RECURSOS ORIUNDOS DO COMPREV E CONSEQUENTEMENTE A REDUÇÃO DO DÉFICIT ATUARIAL</a:t>
            </a:r>
            <a:r>
              <a:rPr lang="pt-BR" sz="1900" dirty="0">
                <a:solidFill>
                  <a:schemeClr val="tx1"/>
                </a:solidFill>
              </a:rPr>
              <a:t>.</a:t>
            </a: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endParaRPr lang="pt-BR" sz="1900" dirty="0">
              <a:solidFill>
                <a:schemeClr val="tx1"/>
              </a:solidFill>
            </a:endParaRP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r>
              <a:rPr lang="pt-BR" sz="1900" dirty="0">
                <a:solidFill>
                  <a:schemeClr val="tx1"/>
                </a:solidFill>
              </a:rPr>
              <a:t>ATENDIMENTO AO </a:t>
            </a:r>
            <a:r>
              <a:rPr lang="pt-BR" sz="1900" b="1" dirty="0">
                <a:solidFill>
                  <a:schemeClr val="tx1"/>
                </a:solidFill>
              </a:rPr>
              <a:t>DECRETO N° 10.188/19</a:t>
            </a:r>
            <a:r>
              <a:rPr lang="pt-BR" sz="1900" dirty="0">
                <a:solidFill>
                  <a:schemeClr val="tx1"/>
                </a:solidFill>
              </a:rPr>
              <a:t>, QUE REGULAMENTA A </a:t>
            </a:r>
            <a:r>
              <a:rPr lang="pt-BR" sz="1900" b="1" dirty="0">
                <a:solidFill>
                  <a:schemeClr val="tx1"/>
                </a:solidFill>
              </a:rPr>
              <a:t>COMPENSAÇÃO ENTRE OS REGIMES PRÓPRIOS</a:t>
            </a:r>
            <a:r>
              <a:rPr lang="pt-BR" sz="1900" dirty="0">
                <a:solidFill>
                  <a:schemeClr val="tx1"/>
                </a:solidFill>
              </a:rPr>
              <a:t>, AUMENTANDO A DEMANDA DE TRABALHO, ANTES </a:t>
            </a:r>
            <a:r>
              <a:rPr lang="pt-BR" sz="1900" cap="all" dirty="0">
                <a:solidFill>
                  <a:schemeClr val="tx1"/>
                </a:solidFill>
              </a:rPr>
              <a:t>servidores públicos com tempo de contribuição NA FORMA DE CONTAGEM RECÍPROCA DE OUTROS RPPS não tinham norma disciplinando a compensação.</a:t>
            </a: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endParaRPr lang="pt-BR" sz="1900" cap="all" dirty="0">
              <a:solidFill>
                <a:schemeClr val="tx1"/>
              </a:solidFill>
            </a:endParaRP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r>
              <a:rPr lang="pt-BR" sz="1900" cap="all" dirty="0">
                <a:solidFill>
                  <a:schemeClr val="tx1"/>
                </a:solidFill>
              </a:rPr>
              <a:t>META: ANÁLISE E ENVIO DOS PROCESSOS DE APOSENTADORIAS E PENSÕES (2015 A 2019)  JÁ NO SETOR ESPECIFICO DO COMPREV.</a:t>
            </a: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endParaRPr lang="pt-BR" sz="1900" cap="all" dirty="0">
              <a:solidFill>
                <a:schemeClr val="tx1"/>
              </a:solidFill>
            </a:endParaRP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r>
              <a:rPr lang="pt-BR" sz="1900" cap="all" dirty="0">
                <a:solidFill>
                  <a:schemeClr val="tx1"/>
                </a:solidFill>
              </a:rPr>
              <a:t>AUMENTO NO ENVIO DE REQUERIMENTOS, IMAGENS E ACOMPANHAMENTO DOS RELATÓRIOS ESPECÍFICOS DO COMPREV.</a:t>
            </a: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endParaRPr lang="pt-BR" sz="1900" cap="all" dirty="0">
              <a:solidFill>
                <a:schemeClr val="tx1"/>
              </a:solidFill>
            </a:endParaRPr>
          </a:p>
          <a:p>
            <a:pPr marL="311079" indent="-311079" algn="just">
              <a:lnSpc>
                <a:spcPct val="100000"/>
              </a:lnSpc>
              <a:spcBef>
                <a:spcPts val="272"/>
              </a:spcBef>
              <a:buSzPct val="100000"/>
              <a:buFont typeface="Wingdings" pitchFamily="2"/>
              <a:buChar char="Ø"/>
            </a:pPr>
            <a:r>
              <a:rPr lang="pt-BR" sz="1900" cap="all" dirty="0">
                <a:solidFill>
                  <a:schemeClr val="tx1"/>
                </a:solidFill>
              </a:rPr>
              <a:t>ESTREITAR RELACIONAMENTO COM A </a:t>
            </a:r>
            <a:r>
              <a:rPr lang="pt-BR" sz="1900" b="1" cap="all" dirty="0">
                <a:solidFill>
                  <a:schemeClr val="tx1"/>
                </a:solidFill>
              </a:rPr>
              <a:t>DATAPREV </a:t>
            </a:r>
            <a:r>
              <a:rPr lang="pt-BR" sz="1900" cap="all" dirty="0">
                <a:solidFill>
                  <a:schemeClr val="tx1"/>
                </a:solidFill>
              </a:rPr>
              <a:t>(SISTEMA DO COMPREV) E COM O </a:t>
            </a:r>
            <a:r>
              <a:rPr lang="pt-BR" sz="1900" b="1" cap="all" dirty="0">
                <a:solidFill>
                  <a:schemeClr val="tx1"/>
                </a:solidFill>
              </a:rPr>
              <a:t>INSS</a:t>
            </a:r>
            <a:r>
              <a:rPr lang="pt-BR" sz="1900" cap="all" dirty="0">
                <a:solidFill>
                  <a:schemeClr val="tx1"/>
                </a:solidFill>
              </a:rPr>
              <a:t> </a:t>
            </a:r>
            <a:r>
              <a:rPr lang="pt-BR" sz="1900" b="1" cap="all" dirty="0">
                <a:solidFill>
                  <a:schemeClr val="tx1"/>
                </a:solidFill>
              </a:rPr>
              <a:t>JUNTO À </a:t>
            </a:r>
            <a:r>
              <a:rPr lang="pt-BR" sz="1900" b="1" cap="all" dirty="0" err="1">
                <a:solidFill>
                  <a:schemeClr val="tx1"/>
                </a:solidFill>
              </a:rPr>
              <a:t>gex</a:t>
            </a:r>
            <a:r>
              <a:rPr lang="pt-BR" sz="1900" b="1" cap="all" dirty="0">
                <a:solidFill>
                  <a:schemeClr val="tx1"/>
                </a:solidFill>
              </a:rPr>
              <a:t>.</a:t>
            </a:r>
            <a:endParaRPr lang="pt-BR" sz="19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AA20F-EEDF-42EE-BF3C-9A7F79E8FAC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sz="3000" dirty="0">
                <a:solidFill>
                  <a:srgbClr val="2F5597"/>
                </a:solidFill>
              </a:rPr>
              <a:t>COM A CRIAÇÃO DO SETOR ESPECÍFICO PARA O COMPREV, TEREMOS: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9EBA57-E29C-4E37-BC78-6D479808136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1"/>
          <a:lstStyle/>
          <a:p>
            <a:pPr lvl="0"/>
            <a:endParaRPr lang="pt-BR">
              <a:solidFill>
                <a:srgbClr val="2F5597"/>
              </a:solidFill>
            </a:endParaRPr>
          </a:p>
          <a:p>
            <a:pPr lvl="0"/>
            <a:endParaRPr lang="pt-BR">
              <a:solidFill>
                <a:srgbClr val="2F5597"/>
              </a:solidFill>
            </a:endParaRPr>
          </a:p>
          <a:p>
            <a:pPr lvl="0"/>
            <a:endParaRPr lang="pt-BR">
              <a:solidFill>
                <a:srgbClr val="2F5597"/>
              </a:solidFill>
            </a:endParaRPr>
          </a:p>
          <a:p>
            <a:pPr lvl="0"/>
            <a:endParaRPr lang="pt-BR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09CD7EA-1D08-4029-8A1D-1EB52E0E37D0}"/>
              </a:ext>
            </a:extLst>
          </p:cNvPr>
          <p:cNvSpPr/>
          <p:nvPr/>
        </p:nvSpPr>
        <p:spPr>
          <a:xfrm>
            <a:off x="1975156" y="3848376"/>
            <a:ext cx="4004533" cy="18689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val 3900"/>
              <a:gd name="f8" fmla="val 14370"/>
              <a:gd name="f9" fmla="val 3899"/>
              <a:gd name="f10" fmla="val 3858"/>
              <a:gd name="f11" fmla="val 13959"/>
              <a:gd name="f12" fmla="val 3838"/>
              <a:gd name="f13" fmla="val 13545"/>
              <a:gd name="f14" fmla="val 13131"/>
              <a:gd name="f15" fmla="val 8055"/>
              <a:gd name="f16" fmla="val 6861"/>
              <a:gd name="f17" fmla="val 3941"/>
              <a:gd name="f18" fmla="val 10591"/>
              <a:gd name="f19" fmla="val 11791"/>
              <a:gd name="f20" fmla="val 12969"/>
              <a:gd name="f21" fmla="val 4376"/>
              <a:gd name="f22" fmla="val 14005"/>
              <a:gd name="f23" fmla="val 5201"/>
              <a:gd name="f24" fmla="val 5202"/>
              <a:gd name="f25" fmla="val 14930"/>
              <a:gd name="f26" fmla="val 2828"/>
              <a:gd name="f27" fmla="val 16742"/>
              <a:gd name="f28" fmla="val 1344"/>
              <a:gd name="f29" fmla="val 18715"/>
              <a:gd name="f30" fmla="val 20114"/>
              <a:gd name="f31" fmla="val 21458"/>
              <a:gd name="f32" fmla="val 2093"/>
              <a:gd name="f33" fmla="val 22456"/>
              <a:gd name="f34" fmla="val 3431"/>
              <a:gd name="f35" fmla="val 3432"/>
              <a:gd name="f36" fmla="val 23194"/>
              <a:gd name="f37" fmla="val 1415"/>
              <a:gd name="f38" fmla="val 24707"/>
              <a:gd name="f39" fmla="val 141"/>
              <a:gd name="f40" fmla="val 26362"/>
              <a:gd name="f41" fmla="val 27723"/>
              <a:gd name="f42" fmla="val 29007"/>
              <a:gd name="f43" fmla="val 1006"/>
              <a:gd name="f44" fmla="val 29832"/>
              <a:gd name="f45" fmla="val 2481"/>
              <a:gd name="f46" fmla="val 2480"/>
              <a:gd name="f47" fmla="val 30755"/>
              <a:gd name="f48" fmla="val 1002"/>
              <a:gd name="f49" fmla="val 32110"/>
              <a:gd name="f50" fmla="val 150"/>
              <a:gd name="f51" fmla="val 33538"/>
              <a:gd name="f52" fmla="val 35888"/>
              <a:gd name="f53" fmla="val 37901"/>
              <a:gd name="f54" fmla="val 2435"/>
              <a:gd name="f55" fmla="val 38318"/>
              <a:gd name="f56" fmla="val 5575"/>
              <a:gd name="f57" fmla="val 38317"/>
              <a:gd name="f58" fmla="val 5576"/>
              <a:gd name="f59" fmla="val 40639"/>
              <a:gd name="f60" fmla="val 6438"/>
              <a:gd name="f61" fmla="val 42250"/>
              <a:gd name="f62" fmla="val 9313"/>
              <a:gd name="f63" fmla="val 12594"/>
              <a:gd name="f64" fmla="val 13579"/>
              <a:gd name="f65" fmla="val 42103"/>
              <a:gd name="f66" fmla="val 14554"/>
              <a:gd name="f67" fmla="val 41818"/>
              <a:gd name="f68" fmla="val 15460"/>
              <a:gd name="f69" fmla="val 15459"/>
              <a:gd name="f70" fmla="val 42727"/>
              <a:gd name="f71" fmla="val 17070"/>
              <a:gd name="f72" fmla="val 43220"/>
              <a:gd name="f73" fmla="val 19044"/>
              <a:gd name="f74" fmla="val 21076"/>
              <a:gd name="f75" fmla="val 25663"/>
              <a:gd name="f76" fmla="val 40741"/>
              <a:gd name="f77" fmla="val 29553"/>
              <a:gd name="f78" fmla="val 37404"/>
              <a:gd name="f79" fmla="val 30203"/>
              <a:gd name="f80" fmla="val 37403"/>
              <a:gd name="f81" fmla="val 30202"/>
              <a:gd name="f82" fmla="val 37378"/>
              <a:gd name="f83" fmla="val 34523"/>
              <a:gd name="f84" fmla="val 34795"/>
              <a:gd name="f85" fmla="val 38006"/>
              <a:gd name="f86" fmla="val 31619"/>
              <a:gd name="f87" fmla="val 30535"/>
              <a:gd name="f88" fmla="val 29474"/>
              <a:gd name="f89" fmla="val 37593"/>
              <a:gd name="f90" fmla="val 28555"/>
              <a:gd name="f91" fmla="val 36813"/>
              <a:gd name="f92" fmla="val 28556"/>
              <a:gd name="f93" fmla="val 27694"/>
              <a:gd name="f94" fmla="val 40699"/>
              <a:gd name="f95" fmla="val 25069"/>
              <a:gd name="f96" fmla="val 43357"/>
              <a:gd name="f97" fmla="val 22094"/>
              <a:gd name="f98" fmla="val 19839"/>
              <a:gd name="f99" fmla="val 17733"/>
              <a:gd name="f100" fmla="val 41821"/>
              <a:gd name="f101" fmla="val 16480"/>
              <a:gd name="f102" fmla="val 39263"/>
              <a:gd name="f103" fmla="val 39264"/>
              <a:gd name="f104" fmla="val 15279"/>
              <a:gd name="f105" fmla="val 40250"/>
              <a:gd name="f106" fmla="val 13904"/>
              <a:gd name="f107" fmla="val 40770"/>
              <a:gd name="f108" fmla="val 12503"/>
              <a:gd name="f109" fmla="val 9735"/>
              <a:gd name="f110" fmla="val 7180"/>
              <a:gd name="f111" fmla="val 38748"/>
              <a:gd name="f112" fmla="val 5804"/>
              <a:gd name="f113" fmla="val 35469"/>
              <a:gd name="f114" fmla="val 5803"/>
              <a:gd name="f115" fmla="val 5635"/>
              <a:gd name="f116" fmla="val 35496"/>
              <a:gd name="f117" fmla="val 5465"/>
              <a:gd name="f118" fmla="val 35509"/>
              <a:gd name="f119" fmla="val 5296"/>
              <a:gd name="f120" fmla="val 2888"/>
              <a:gd name="f121" fmla="val 35510"/>
              <a:gd name="f122" fmla="val 936"/>
              <a:gd name="f123" fmla="val 32860"/>
              <a:gd name="f124" fmla="val 29592"/>
              <a:gd name="f125" fmla="val 28090"/>
              <a:gd name="f126" fmla="val 1356"/>
              <a:gd name="f127" fmla="val 26644"/>
              <a:gd name="f128" fmla="val 2112"/>
              <a:gd name="f129" fmla="val 25547"/>
              <a:gd name="f130" fmla="val 2113"/>
              <a:gd name="f131" fmla="val 781"/>
              <a:gd name="f132" fmla="val 24481"/>
              <a:gd name="f133" fmla="+- 0 0 36"/>
              <a:gd name="f134" fmla="val 22528"/>
              <a:gd name="f135" fmla="val 20418"/>
              <a:gd name="f136" fmla="val 17370"/>
              <a:gd name="f137" fmla="val 1647"/>
              <a:gd name="f138" fmla="val 14817"/>
              <a:gd name="f139" fmla="val 3863"/>
              <a:gd name="f140" fmla="val 14504"/>
              <a:gd name="f141" fmla="val 4693"/>
              <a:gd name="f142" fmla="val 26177"/>
              <a:gd name="f143" fmla="val 4580"/>
              <a:gd name="f144" fmla="val 26189"/>
              <a:gd name="f145" fmla="val 4468"/>
              <a:gd name="f146" fmla="val 26194"/>
              <a:gd name="f147" fmla="val 4356"/>
              <a:gd name="f148" fmla="val 3584"/>
              <a:gd name="f149" fmla="val 2826"/>
              <a:gd name="f150" fmla="val 25913"/>
              <a:gd name="f151" fmla="val 2160"/>
              <a:gd name="f152" fmla="val 25379"/>
              <a:gd name="f153" fmla="val 6928"/>
              <a:gd name="f154" fmla="val 34899"/>
              <a:gd name="f155" fmla="val 6927"/>
              <a:gd name="f156" fmla="val 34898"/>
              <a:gd name="f157" fmla="val 6572"/>
              <a:gd name="f158" fmla="val 35091"/>
              <a:gd name="f159" fmla="val 6200"/>
              <a:gd name="f160" fmla="val 35219"/>
              <a:gd name="f161" fmla="val 5820"/>
              <a:gd name="f162" fmla="val 35280"/>
              <a:gd name="f163" fmla="val 16478"/>
              <a:gd name="f164" fmla="val 39090"/>
              <a:gd name="f165" fmla="val 16477"/>
              <a:gd name="f166" fmla="val 16210"/>
              <a:gd name="f167" fmla="val 38544"/>
              <a:gd name="f168" fmla="val 15986"/>
              <a:gd name="f169" fmla="val 37960"/>
              <a:gd name="f170" fmla="val 15809"/>
              <a:gd name="f171" fmla="val 37350"/>
              <a:gd name="f172" fmla="val 28827"/>
              <a:gd name="f173" fmla="val 34751"/>
              <a:gd name="f174" fmla="val 28826"/>
              <a:gd name="f175" fmla="val 34750"/>
              <a:gd name="f176" fmla="val 28787"/>
              <a:gd name="f177" fmla="val 35398"/>
              <a:gd name="f178" fmla="val 28698"/>
              <a:gd name="f179" fmla="val 36038"/>
              <a:gd name="f180" fmla="val 28560"/>
              <a:gd name="f181" fmla="val 36660"/>
              <a:gd name="f182" fmla="val 34129"/>
              <a:gd name="f183" fmla="val 22954"/>
              <a:gd name="f184" fmla="val 34128"/>
              <a:gd name="f185" fmla="val 36118"/>
              <a:gd name="f186" fmla="val 24271"/>
              <a:gd name="f187" fmla="val 37381"/>
              <a:gd name="f188" fmla="val 27017"/>
              <a:gd name="f189" fmla="val 30027"/>
              <a:gd name="f190" fmla="val 30048"/>
              <a:gd name="f191" fmla="val 37380"/>
              <a:gd name="f192" fmla="val 30069"/>
              <a:gd name="f193" fmla="val 30090"/>
              <a:gd name="f194" fmla="val 41798"/>
              <a:gd name="f195" fmla="val 15354"/>
              <a:gd name="f196" fmla="val 41473"/>
              <a:gd name="f197" fmla="val 16386"/>
              <a:gd name="f198" fmla="val 40978"/>
              <a:gd name="f199" fmla="val 17302"/>
              <a:gd name="f200" fmla="val 40350"/>
              <a:gd name="f201" fmla="val 18030"/>
              <a:gd name="f202" fmla="val 38324"/>
              <a:gd name="f203" fmla="val 5426"/>
              <a:gd name="f204" fmla="val 5425"/>
              <a:gd name="f205" fmla="val 38375"/>
              <a:gd name="f206" fmla="val 5811"/>
              <a:gd name="f207" fmla="val 38401"/>
              <a:gd name="f208" fmla="val 6202"/>
              <a:gd name="f209" fmla="val 6595"/>
              <a:gd name="f210" fmla="val 6626"/>
              <a:gd name="f211" fmla="val 38400"/>
              <a:gd name="f212" fmla="val 6658"/>
              <a:gd name="f213" fmla="val 6690"/>
              <a:gd name="f214" fmla="val 29078"/>
              <a:gd name="f215" fmla="val 3952"/>
              <a:gd name="f216" fmla="val 29266"/>
              <a:gd name="f217" fmla="val 3369"/>
              <a:gd name="f218" fmla="val 29516"/>
              <a:gd name="f219" fmla="val 29820"/>
              <a:gd name="f220" fmla="val 2340"/>
              <a:gd name="f221" fmla="val 22141"/>
              <a:gd name="f222" fmla="val 4720"/>
              <a:gd name="f223" fmla="val 22140"/>
              <a:gd name="f224" fmla="val 4719"/>
              <a:gd name="f225" fmla="val 22217"/>
              <a:gd name="f226" fmla="val 4238"/>
              <a:gd name="f227" fmla="val 22338"/>
              <a:gd name="f228" fmla="val 3771"/>
              <a:gd name="f229" fmla="val 22500"/>
              <a:gd name="f230" fmla="val 3330"/>
              <a:gd name="f231" fmla="val 14000"/>
              <a:gd name="f232" fmla="val 5192"/>
              <a:gd name="f233" fmla="val 5191"/>
              <a:gd name="f234" fmla="val 14471"/>
              <a:gd name="f235" fmla="val 5568"/>
              <a:gd name="f236" fmla="val 14908"/>
              <a:gd name="f237" fmla="val 6020"/>
              <a:gd name="f238" fmla="val 15299"/>
              <a:gd name="f239" fmla="val 6540"/>
              <a:gd name="f240" fmla="val 4127"/>
              <a:gd name="f241" fmla="val 15789"/>
              <a:gd name="f242" fmla="val 15788"/>
              <a:gd name="f243" fmla="val 4024"/>
              <a:gd name="f244" fmla="val 15324"/>
              <a:gd name="f245" fmla="val 3948"/>
              <a:gd name="f246" fmla="val 14850"/>
              <a:gd name="f247" fmla="val 14369"/>
              <a:gd name="f248" fmla="+- 0 0 -90"/>
              <a:gd name="f249" fmla="*/ f3 1 43200"/>
              <a:gd name="f250" fmla="*/ f4 1 43200"/>
              <a:gd name="f251" fmla="+- f6 0 f5"/>
              <a:gd name="f252" fmla="*/ f248 f0 1"/>
              <a:gd name="f253" fmla="*/ f251 1 43200"/>
              <a:gd name="f254" fmla="*/ 4315987 f251 1"/>
              <a:gd name="f255" fmla="*/ 936625 f251 1"/>
              <a:gd name="f256" fmla="*/ 2159794 f251 1"/>
              <a:gd name="f257" fmla="*/ 1871255 f251 1"/>
              <a:gd name="f258" fmla="*/ 13399 f251 1"/>
              <a:gd name="f259" fmla="*/ 107105 f251 1"/>
              <a:gd name="f260" fmla="*/ 5954 f251 1"/>
              <a:gd name="f261" fmla="*/ 6524 f251 1"/>
              <a:gd name="f262" fmla="*/ 34174 f251 1"/>
              <a:gd name="f263" fmla="*/ 34674 f251 1"/>
              <a:gd name="f264" fmla="*/ f252 1 f2"/>
              <a:gd name="f265" fmla="*/ f254 1 43200"/>
              <a:gd name="f266" fmla="*/ f255 1 43200"/>
              <a:gd name="f267" fmla="*/ f256 1 43200"/>
              <a:gd name="f268" fmla="*/ f257 1 43200"/>
              <a:gd name="f269" fmla="*/ f258 1 43200"/>
              <a:gd name="f270" fmla="*/ f259 1 43200"/>
              <a:gd name="f271" fmla="*/ f260 1 43200"/>
              <a:gd name="f272" fmla="*/ f261 1 43200"/>
              <a:gd name="f273" fmla="*/ f262 1 43200"/>
              <a:gd name="f274" fmla="*/ f263 1 43200"/>
              <a:gd name="f275" fmla="+- f264 0 f1"/>
              <a:gd name="f276" fmla="*/ f265 1 f253"/>
              <a:gd name="f277" fmla="*/ f266 1 f253"/>
              <a:gd name="f278" fmla="*/ f267 1 f253"/>
              <a:gd name="f279" fmla="*/ f268 1 f253"/>
              <a:gd name="f280" fmla="*/ f269 1 f253"/>
              <a:gd name="f281" fmla="*/ f270 1 f253"/>
              <a:gd name="f282" fmla="*/ f271 1 f253"/>
              <a:gd name="f283" fmla="*/ f273 1 f253"/>
              <a:gd name="f284" fmla="*/ f272 1 f253"/>
              <a:gd name="f285" fmla="*/ f274 1 f253"/>
              <a:gd name="f286" fmla="*/ f282 f249 1"/>
              <a:gd name="f287" fmla="*/ f283 f249 1"/>
              <a:gd name="f288" fmla="*/ f285 f250 1"/>
              <a:gd name="f289" fmla="*/ f284 f250 1"/>
              <a:gd name="f290" fmla="*/ f276 f249 1"/>
              <a:gd name="f291" fmla="*/ f277 f250 1"/>
              <a:gd name="f292" fmla="*/ f278 f249 1"/>
              <a:gd name="f293" fmla="*/ f279 f250 1"/>
              <a:gd name="f294" fmla="*/ f280 f249 1"/>
              <a:gd name="f295" fmla="*/ f281 f2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5">
                <a:pos x="f290" y="f291"/>
              </a:cxn>
              <a:cxn ang="f275">
                <a:pos x="f292" y="f293"/>
              </a:cxn>
              <a:cxn ang="f275">
                <a:pos x="f294" y="f291"/>
              </a:cxn>
              <a:cxn ang="f275">
                <a:pos x="f292" y="f295"/>
              </a:cxn>
            </a:cxnLst>
            <a:rect l="f286" t="f289" r="f287" b="f288"/>
            <a:pathLst>
              <a:path w="43200" h="43200">
                <a:moveTo>
                  <a:pt x="f7" y="f8"/>
                </a:moveTo>
                <a:lnTo>
                  <a:pt x="f9" y="f8"/>
                </a:lnTo>
                <a:cubicBezTo>
                  <a:pt x="f10" y="f11"/>
                  <a:pt x="f12" y="f13"/>
                  <a:pt x="f12" y="f14"/>
                </a:cubicBezTo>
                <a:cubicBezTo>
                  <a:pt x="f12" y="f15"/>
                  <a:pt x="f16" y="f17"/>
                  <a:pt x="f18" y="f17"/>
                </a:cubicBezTo>
                <a:cubicBezTo>
                  <a:pt x="f19" y="f17"/>
                  <a:pt x="f20" y="f21"/>
                  <a:pt x="f22" y="f23"/>
                </a:cubicBezTo>
                <a:lnTo>
                  <a:pt x="f22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3" y="f35"/>
                </a:lnTo>
                <a:cubicBezTo>
                  <a:pt x="f36" y="f37"/>
                  <a:pt x="f38" y="f39"/>
                  <a:pt x="f40" y="f39"/>
                </a:cubicBezTo>
                <a:cubicBezTo>
                  <a:pt x="f41" y="f39"/>
                  <a:pt x="f42" y="f43"/>
                  <a:pt x="f44" y="f45"/>
                </a:cubicBezTo>
                <a:lnTo>
                  <a:pt x="f44" y="f46"/>
                </a:lnTo>
                <a:cubicBezTo>
                  <a:pt x="f47" y="f48"/>
                  <a:pt x="f49" y="f50"/>
                  <a:pt x="f51" y="f50"/>
                </a:cubicBezTo>
                <a:cubicBezTo>
                  <a:pt x="f52" y="f50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61" y="f63"/>
                </a:cubicBezTo>
                <a:cubicBezTo>
                  <a:pt x="f61" y="f64"/>
                  <a:pt x="f65" y="f66"/>
                  <a:pt x="f67" y="f68"/>
                </a:cubicBezTo>
                <a:lnTo>
                  <a:pt x="f67" y="f69"/>
                </a:lnTo>
                <a:cubicBezTo>
                  <a:pt x="f70" y="f71"/>
                  <a:pt x="f72" y="f73"/>
                  <a:pt x="f72" y="f74"/>
                </a:cubicBezTo>
                <a:cubicBezTo>
                  <a:pt x="f72" y="f75"/>
                  <a:pt x="f76" y="f77"/>
                  <a:pt x="f78" y="f79"/>
                </a:cubicBezTo>
                <a:lnTo>
                  <a:pt x="f80" y="f81"/>
                </a:lnTo>
                <a:cubicBezTo>
                  <a:pt x="f82" y="f83"/>
                  <a:pt x="f84" y="f85"/>
                  <a:pt x="f86" y="f85"/>
                </a:cubicBezTo>
                <a:cubicBezTo>
                  <a:pt x="f87" y="f85"/>
                  <a:pt x="f88" y="f89"/>
                  <a:pt x="f90" y="f91"/>
                </a:cubicBezTo>
                <a:lnTo>
                  <a:pt x="f92" y="f91"/>
                </a:lnTo>
                <a:cubicBezTo>
                  <a:pt x="f93" y="f94"/>
                  <a:pt x="f95" y="f96"/>
                  <a:pt x="f97" y="f96"/>
                </a:cubicBezTo>
                <a:cubicBezTo>
                  <a:pt x="f98" y="f96"/>
                  <a:pt x="f99" y="f100"/>
                  <a:pt x="f101" y="f102"/>
                </a:cubicBezTo>
                <a:lnTo>
                  <a:pt x="f101" y="f103"/>
                </a:lnTo>
                <a:cubicBezTo>
                  <a:pt x="f104" y="f105"/>
                  <a:pt x="f106" y="f107"/>
                  <a:pt x="f108" y="f107"/>
                </a:cubicBezTo>
                <a:cubicBezTo>
                  <a:pt x="f109" y="f107"/>
                  <a:pt x="f110" y="f111"/>
                  <a:pt x="f112" y="f113"/>
                </a:cubicBezTo>
                <a:lnTo>
                  <a:pt x="f114" y="f113"/>
                </a:lnTo>
                <a:cubicBezTo>
                  <a:pt x="f115" y="f116"/>
                  <a:pt x="f117" y="f118"/>
                  <a:pt x="f119" y="f118"/>
                </a:cubicBezTo>
                <a:cubicBezTo>
                  <a:pt x="f120" y="f121"/>
                  <a:pt x="f122" y="f123"/>
                  <a:pt x="f122" y="f124"/>
                </a:cubicBezTo>
                <a:cubicBezTo>
                  <a:pt x="f122" y="f125"/>
                  <a:pt x="f126" y="f127"/>
                  <a:pt x="f128" y="f129"/>
                </a:cubicBezTo>
                <a:lnTo>
                  <a:pt x="f130" y="f129"/>
                </a:lnTo>
                <a:cubicBezTo>
                  <a:pt x="f131" y="f132"/>
                  <a:pt x="f133" y="f134"/>
                  <a:pt x="f133" y="f135"/>
                </a:cubicBezTo>
                <a:cubicBezTo>
                  <a:pt x="f133" y="f136"/>
                  <a:pt x="f137" y="f138"/>
                  <a:pt x="f139" y="f140"/>
                </a:cubicBezTo>
                <a:close/>
              </a:path>
              <a:path w="43200" h="43200" fill="none">
                <a:moveTo>
                  <a:pt x="f141" y="f142"/>
                </a:moveTo>
                <a:lnTo>
                  <a:pt x="f141" y="f142"/>
                </a:lnTo>
                <a:cubicBezTo>
                  <a:pt x="f143" y="f144"/>
                  <a:pt x="f145" y="f146"/>
                  <a:pt x="f147" y="f146"/>
                </a:cubicBezTo>
                <a:cubicBezTo>
                  <a:pt x="f148" y="f146"/>
                  <a:pt x="f149" y="f150"/>
                  <a:pt x="f151" y="f152"/>
                </a:cubicBezTo>
                <a:moveTo>
                  <a:pt x="f153" y="f154"/>
                </a:moveTo>
                <a:lnTo>
                  <a:pt x="f155" y="f156"/>
                </a:lnTo>
                <a:cubicBezTo>
                  <a:pt x="f157" y="f158"/>
                  <a:pt x="f159" y="f160"/>
                  <a:pt x="f161" y="f162"/>
                </a:cubicBezTo>
                <a:moveTo>
                  <a:pt x="f163" y="f164"/>
                </a:moveTo>
                <a:lnTo>
                  <a:pt x="f165" y="f164"/>
                </a:lnTo>
                <a:cubicBezTo>
                  <a:pt x="f166" y="f167"/>
                  <a:pt x="f168" y="f169"/>
                  <a:pt x="f170" y="f171"/>
                </a:cubicBezTo>
                <a:moveTo>
                  <a:pt x="f172" y="f173"/>
                </a:moveTo>
                <a:lnTo>
                  <a:pt x="f174" y="f175"/>
                </a:lnTo>
                <a:cubicBezTo>
                  <a:pt x="f176" y="f177"/>
                  <a:pt x="f178" y="f179"/>
                  <a:pt x="f180" y="f181"/>
                </a:cubicBezTo>
                <a:moveTo>
                  <a:pt x="f182" y="f183"/>
                </a:moveTo>
                <a:lnTo>
                  <a:pt x="f184" y="f183"/>
                </a:lnTo>
                <a:cubicBezTo>
                  <a:pt x="f185" y="f186"/>
                  <a:pt x="f187" y="f188"/>
                  <a:pt x="f187" y="f189"/>
                </a:cubicBezTo>
                <a:cubicBezTo>
                  <a:pt x="f187" y="f190"/>
                  <a:pt x="f191" y="f192"/>
                  <a:pt x="f191" y="f193"/>
                </a:cubicBezTo>
                <a:moveTo>
                  <a:pt x="f194" y="f195"/>
                </a:moveTo>
                <a:lnTo>
                  <a:pt x="f194" y="f195"/>
                </a:lnTo>
                <a:cubicBezTo>
                  <a:pt x="f196" y="f197"/>
                  <a:pt x="f198" y="f199"/>
                  <a:pt x="f200" y="f201"/>
                </a:cubicBezTo>
                <a:moveTo>
                  <a:pt x="f202" y="f203"/>
                </a:moveTo>
                <a:lnTo>
                  <a:pt x="f202" y="f204"/>
                </a:lnTo>
                <a:cubicBezTo>
                  <a:pt x="f205" y="f206"/>
                  <a:pt x="f207" y="f208"/>
                  <a:pt x="f207" y="f209"/>
                </a:cubicBezTo>
                <a:cubicBezTo>
                  <a:pt x="f207" y="f210"/>
                  <a:pt x="f211" y="f212"/>
                  <a:pt x="f211" y="f213"/>
                </a:cubicBezTo>
                <a:moveTo>
                  <a:pt x="f214" y="f215"/>
                </a:moveTo>
                <a:lnTo>
                  <a:pt x="f214" y="f215"/>
                </a:lnTo>
                <a:cubicBezTo>
                  <a:pt x="f216" y="f217"/>
                  <a:pt x="f218" y="f149"/>
                  <a:pt x="f219" y="f220"/>
                </a:cubicBezTo>
                <a:moveTo>
                  <a:pt x="f221" y="f222"/>
                </a:moveTo>
                <a:lnTo>
                  <a:pt x="f223" y="f224"/>
                </a:lnTo>
                <a:cubicBezTo>
                  <a:pt x="f225" y="f226"/>
                  <a:pt x="f227" y="f228"/>
                  <a:pt x="f229" y="f230"/>
                </a:cubicBezTo>
                <a:moveTo>
                  <a:pt x="f231" y="f232"/>
                </a:moveTo>
                <a:lnTo>
                  <a:pt x="f231" y="f233"/>
                </a:lnTo>
                <a:cubicBezTo>
                  <a:pt x="f234" y="f235"/>
                  <a:pt x="f236" y="f237"/>
                  <a:pt x="f238" y="f239"/>
                </a:cubicBezTo>
                <a:moveTo>
                  <a:pt x="f240" y="f241"/>
                </a:moveTo>
                <a:lnTo>
                  <a:pt x="f240" y="f242"/>
                </a:lnTo>
                <a:cubicBezTo>
                  <a:pt x="f243" y="f244"/>
                  <a:pt x="f245" y="f246"/>
                  <a:pt x="f7" y="f247"/>
                </a:cubicBezTo>
              </a:path>
            </a:pathLst>
          </a:custGeom>
          <a:gradFill>
            <a:gsLst>
              <a:gs pos="0">
                <a:srgbClr val="E1EBFF"/>
              </a:gs>
              <a:gs pos="100000">
                <a:srgbClr val="93B8FF"/>
              </a:gs>
            </a:gsLst>
            <a:lin ang="5400000"/>
          </a:gradFill>
          <a:ln w="9363" cap="sq">
            <a:solidFill>
              <a:srgbClr val="0A6DC6"/>
            </a:solidFill>
            <a:prstDash val="solid"/>
            <a:miter/>
          </a:ln>
          <a:effectLst>
            <a:outerShdw dist="20162" dir="5400000" algn="tl">
              <a:srgbClr val="000000">
                <a:alpha val="38034"/>
              </a:srgbClr>
            </a:outerShdw>
          </a:effectLst>
        </p:spPr>
        <p:txBody>
          <a:bodyPr vert="horz" wrap="square" lIns="81650" tIns="42454" rIns="81650" bIns="42454" anchor="ctr" anchorCtr="1" compatLnSpc="1">
            <a:noAutofit/>
          </a:bodyPr>
          <a:lstStyle/>
          <a:p>
            <a:pPr algn="ctr" defTabSz="829544">
              <a:tabLst>
                <a:tab pos="0" algn="l"/>
                <a:tab pos="406127" algn="l"/>
                <a:tab pos="813699" algn="l"/>
                <a:tab pos="1221270" algn="l"/>
                <a:tab pos="1628841" algn="l"/>
                <a:tab pos="2036413" algn="l"/>
                <a:tab pos="2443984" algn="l"/>
                <a:tab pos="2851556" algn="l"/>
                <a:tab pos="3259128" algn="l"/>
                <a:tab pos="3666699" algn="l"/>
                <a:tab pos="4074271" algn="l"/>
                <a:tab pos="4481842" algn="l"/>
                <a:tab pos="4889413" algn="l"/>
                <a:tab pos="5296985" algn="l"/>
                <a:tab pos="5704556" algn="l"/>
                <a:tab pos="6112128" algn="l"/>
                <a:tab pos="6519699" algn="l"/>
                <a:tab pos="6927261" algn="l"/>
                <a:tab pos="7334833" algn="l"/>
                <a:tab pos="7742404" algn="l"/>
                <a:tab pos="814997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14" b="1">
                <a:solidFill>
                  <a:srgbClr val="002060"/>
                </a:solidFill>
                <a:latin typeface="Times New Roman" pitchFamily="18"/>
                <a:cs typeface="Lucida Sans Unicode" pitchFamily="34"/>
              </a:rPr>
              <a:t>AUMENTO NO ENVIO DE </a:t>
            </a:r>
            <a:r>
              <a:rPr lang="pt-BR" sz="1633" b="1">
                <a:solidFill>
                  <a:srgbClr val="002060"/>
                </a:solidFill>
                <a:latin typeface="Times New Roman" pitchFamily="18"/>
                <a:cs typeface="Lucida Sans Unicode" pitchFamily="34"/>
              </a:rPr>
              <a:t>REQUERIMENTOS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71B68CE9-0801-4CDC-B348-2C835AAE76A6}"/>
              </a:ext>
            </a:extLst>
          </p:cNvPr>
          <p:cNvSpPr/>
          <p:nvPr/>
        </p:nvSpPr>
        <p:spPr>
          <a:xfrm>
            <a:off x="2336224" y="2540220"/>
            <a:ext cx="3643465" cy="8887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val 3900"/>
              <a:gd name="f8" fmla="val 14370"/>
              <a:gd name="f9" fmla="val 3899"/>
              <a:gd name="f10" fmla="val 3858"/>
              <a:gd name="f11" fmla="val 13959"/>
              <a:gd name="f12" fmla="val 3838"/>
              <a:gd name="f13" fmla="val 13545"/>
              <a:gd name="f14" fmla="val 13131"/>
              <a:gd name="f15" fmla="val 8055"/>
              <a:gd name="f16" fmla="val 6861"/>
              <a:gd name="f17" fmla="val 3941"/>
              <a:gd name="f18" fmla="val 10591"/>
              <a:gd name="f19" fmla="val 11791"/>
              <a:gd name="f20" fmla="val 12969"/>
              <a:gd name="f21" fmla="val 4376"/>
              <a:gd name="f22" fmla="val 14005"/>
              <a:gd name="f23" fmla="val 5201"/>
              <a:gd name="f24" fmla="val 5202"/>
              <a:gd name="f25" fmla="val 14930"/>
              <a:gd name="f26" fmla="val 2828"/>
              <a:gd name="f27" fmla="val 16742"/>
              <a:gd name="f28" fmla="val 1344"/>
              <a:gd name="f29" fmla="val 18715"/>
              <a:gd name="f30" fmla="val 20114"/>
              <a:gd name="f31" fmla="val 21458"/>
              <a:gd name="f32" fmla="val 2093"/>
              <a:gd name="f33" fmla="val 22456"/>
              <a:gd name="f34" fmla="val 3431"/>
              <a:gd name="f35" fmla="val 3432"/>
              <a:gd name="f36" fmla="val 23194"/>
              <a:gd name="f37" fmla="val 1415"/>
              <a:gd name="f38" fmla="val 24707"/>
              <a:gd name="f39" fmla="val 141"/>
              <a:gd name="f40" fmla="val 26362"/>
              <a:gd name="f41" fmla="val 27723"/>
              <a:gd name="f42" fmla="val 29007"/>
              <a:gd name="f43" fmla="val 1006"/>
              <a:gd name="f44" fmla="val 29832"/>
              <a:gd name="f45" fmla="val 2481"/>
              <a:gd name="f46" fmla="val 2480"/>
              <a:gd name="f47" fmla="val 30755"/>
              <a:gd name="f48" fmla="val 1002"/>
              <a:gd name="f49" fmla="val 32110"/>
              <a:gd name="f50" fmla="val 150"/>
              <a:gd name="f51" fmla="val 33538"/>
              <a:gd name="f52" fmla="val 35888"/>
              <a:gd name="f53" fmla="val 37901"/>
              <a:gd name="f54" fmla="val 2435"/>
              <a:gd name="f55" fmla="val 38318"/>
              <a:gd name="f56" fmla="val 5575"/>
              <a:gd name="f57" fmla="val 38317"/>
              <a:gd name="f58" fmla="val 5576"/>
              <a:gd name="f59" fmla="val 40639"/>
              <a:gd name="f60" fmla="val 6438"/>
              <a:gd name="f61" fmla="val 42250"/>
              <a:gd name="f62" fmla="val 9313"/>
              <a:gd name="f63" fmla="val 12594"/>
              <a:gd name="f64" fmla="val 13579"/>
              <a:gd name="f65" fmla="val 42103"/>
              <a:gd name="f66" fmla="val 14554"/>
              <a:gd name="f67" fmla="val 41818"/>
              <a:gd name="f68" fmla="val 15460"/>
              <a:gd name="f69" fmla="val 15459"/>
              <a:gd name="f70" fmla="val 42727"/>
              <a:gd name="f71" fmla="val 17070"/>
              <a:gd name="f72" fmla="val 43220"/>
              <a:gd name="f73" fmla="val 19044"/>
              <a:gd name="f74" fmla="val 21076"/>
              <a:gd name="f75" fmla="val 25663"/>
              <a:gd name="f76" fmla="val 40741"/>
              <a:gd name="f77" fmla="val 29553"/>
              <a:gd name="f78" fmla="val 37404"/>
              <a:gd name="f79" fmla="val 30203"/>
              <a:gd name="f80" fmla="val 37403"/>
              <a:gd name="f81" fmla="val 30202"/>
              <a:gd name="f82" fmla="val 37378"/>
              <a:gd name="f83" fmla="val 34523"/>
              <a:gd name="f84" fmla="val 34795"/>
              <a:gd name="f85" fmla="val 38006"/>
              <a:gd name="f86" fmla="val 31619"/>
              <a:gd name="f87" fmla="val 30535"/>
              <a:gd name="f88" fmla="val 29474"/>
              <a:gd name="f89" fmla="val 37593"/>
              <a:gd name="f90" fmla="val 28555"/>
              <a:gd name="f91" fmla="val 36813"/>
              <a:gd name="f92" fmla="val 28556"/>
              <a:gd name="f93" fmla="val 27694"/>
              <a:gd name="f94" fmla="val 40699"/>
              <a:gd name="f95" fmla="val 25069"/>
              <a:gd name="f96" fmla="val 43357"/>
              <a:gd name="f97" fmla="val 22094"/>
              <a:gd name="f98" fmla="val 19839"/>
              <a:gd name="f99" fmla="val 17733"/>
              <a:gd name="f100" fmla="val 41821"/>
              <a:gd name="f101" fmla="val 16480"/>
              <a:gd name="f102" fmla="val 39263"/>
              <a:gd name="f103" fmla="val 39264"/>
              <a:gd name="f104" fmla="val 15279"/>
              <a:gd name="f105" fmla="val 40250"/>
              <a:gd name="f106" fmla="val 13904"/>
              <a:gd name="f107" fmla="val 40770"/>
              <a:gd name="f108" fmla="val 12503"/>
              <a:gd name="f109" fmla="val 9735"/>
              <a:gd name="f110" fmla="val 7180"/>
              <a:gd name="f111" fmla="val 38748"/>
              <a:gd name="f112" fmla="val 5804"/>
              <a:gd name="f113" fmla="val 35469"/>
              <a:gd name="f114" fmla="val 5803"/>
              <a:gd name="f115" fmla="val 5635"/>
              <a:gd name="f116" fmla="val 35496"/>
              <a:gd name="f117" fmla="val 5465"/>
              <a:gd name="f118" fmla="val 35509"/>
              <a:gd name="f119" fmla="val 5296"/>
              <a:gd name="f120" fmla="val 2888"/>
              <a:gd name="f121" fmla="val 35510"/>
              <a:gd name="f122" fmla="val 936"/>
              <a:gd name="f123" fmla="val 32860"/>
              <a:gd name="f124" fmla="val 29592"/>
              <a:gd name="f125" fmla="val 28090"/>
              <a:gd name="f126" fmla="val 1356"/>
              <a:gd name="f127" fmla="val 26644"/>
              <a:gd name="f128" fmla="val 2112"/>
              <a:gd name="f129" fmla="val 25547"/>
              <a:gd name="f130" fmla="val 2113"/>
              <a:gd name="f131" fmla="val 781"/>
              <a:gd name="f132" fmla="val 24481"/>
              <a:gd name="f133" fmla="+- 0 0 36"/>
              <a:gd name="f134" fmla="val 22528"/>
              <a:gd name="f135" fmla="val 20418"/>
              <a:gd name="f136" fmla="val 17370"/>
              <a:gd name="f137" fmla="val 1647"/>
              <a:gd name="f138" fmla="val 14817"/>
              <a:gd name="f139" fmla="val 3863"/>
              <a:gd name="f140" fmla="val 14504"/>
              <a:gd name="f141" fmla="val 4693"/>
              <a:gd name="f142" fmla="val 26177"/>
              <a:gd name="f143" fmla="val 4580"/>
              <a:gd name="f144" fmla="val 26189"/>
              <a:gd name="f145" fmla="val 4468"/>
              <a:gd name="f146" fmla="val 26194"/>
              <a:gd name="f147" fmla="val 4356"/>
              <a:gd name="f148" fmla="val 3584"/>
              <a:gd name="f149" fmla="val 2826"/>
              <a:gd name="f150" fmla="val 25913"/>
              <a:gd name="f151" fmla="val 2160"/>
              <a:gd name="f152" fmla="val 25379"/>
              <a:gd name="f153" fmla="val 6928"/>
              <a:gd name="f154" fmla="val 34899"/>
              <a:gd name="f155" fmla="val 6927"/>
              <a:gd name="f156" fmla="val 34898"/>
              <a:gd name="f157" fmla="val 6572"/>
              <a:gd name="f158" fmla="val 35091"/>
              <a:gd name="f159" fmla="val 6200"/>
              <a:gd name="f160" fmla="val 35219"/>
              <a:gd name="f161" fmla="val 5820"/>
              <a:gd name="f162" fmla="val 35280"/>
              <a:gd name="f163" fmla="val 16478"/>
              <a:gd name="f164" fmla="val 39090"/>
              <a:gd name="f165" fmla="val 16477"/>
              <a:gd name="f166" fmla="val 16210"/>
              <a:gd name="f167" fmla="val 38544"/>
              <a:gd name="f168" fmla="val 15986"/>
              <a:gd name="f169" fmla="val 37960"/>
              <a:gd name="f170" fmla="val 15809"/>
              <a:gd name="f171" fmla="val 37350"/>
              <a:gd name="f172" fmla="val 28827"/>
              <a:gd name="f173" fmla="val 34751"/>
              <a:gd name="f174" fmla="val 28826"/>
              <a:gd name="f175" fmla="val 34750"/>
              <a:gd name="f176" fmla="val 28787"/>
              <a:gd name="f177" fmla="val 35398"/>
              <a:gd name="f178" fmla="val 28698"/>
              <a:gd name="f179" fmla="val 36038"/>
              <a:gd name="f180" fmla="val 28560"/>
              <a:gd name="f181" fmla="val 36660"/>
              <a:gd name="f182" fmla="val 34129"/>
              <a:gd name="f183" fmla="val 22954"/>
              <a:gd name="f184" fmla="val 34128"/>
              <a:gd name="f185" fmla="val 36118"/>
              <a:gd name="f186" fmla="val 24271"/>
              <a:gd name="f187" fmla="val 37381"/>
              <a:gd name="f188" fmla="val 27017"/>
              <a:gd name="f189" fmla="val 30027"/>
              <a:gd name="f190" fmla="val 30048"/>
              <a:gd name="f191" fmla="val 37380"/>
              <a:gd name="f192" fmla="val 30069"/>
              <a:gd name="f193" fmla="val 30090"/>
              <a:gd name="f194" fmla="val 41798"/>
              <a:gd name="f195" fmla="val 15354"/>
              <a:gd name="f196" fmla="val 41473"/>
              <a:gd name="f197" fmla="val 16386"/>
              <a:gd name="f198" fmla="val 40978"/>
              <a:gd name="f199" fmla="val 17302"/>
              <a:gd name="f200" fmla="val 40350"/>
              <a:gd name="f201" fmla="val 18030"/>
              <a:gd name="f202" fmla="val 38324"/>
              <a:gd name="f203" fmla="val 5426"/>
              <a:gd name="f204" fmla="val 5425"/>
              <a:gd name="f205" fmla="val 38375"/>
              <a:gd name="f206" fmla="val 5811"/>
              <a:gd name="f207" fmla="val 38401"/>
              <a:gd name="f208" fmla="val 6202"/>
              <a:gd name="f209" fmla="val 6595"/>
              <a:gd name="f210" fmla="val 6626"/>
              <a:gd name="f211" fmla="val 38400"/>
              <a:gd name="f212" fmla="val 6658"/>
              <a:gd name="f213" fmla="val 6690"/>
              <a:gd name="f214" fmla="val 29078"/>
              <a:gd name="f215" fmla="val 3952"/>
              <a:gd name="f216" fmla="val 29266"/>
              <a:gd name="f217" fmla="val 3369"/>
              <a:gd name="f218" fmla="val 29516"/>
              <a:gd name="f219" fmla="val 29820"/>
              <a:gd name="f220" fmla="val 2340"/>
              <a:gd name="f221" fmla="val 22141"/>
              <a:gd name="f222" fmla="val 4720"/>
              <a:gd name="f223" fmla="val 22140"/>
              <a:gd name="f224" fmla="val 4719"/>
              <a:gd name="f225" fmla="val 22217"/>
              <a:gd name="f226" fmla="val 4238"/>
              <a:gd name="f227" fmla="val 22338"/>
              <a:gd name="f228" fmla="val 3771"/>
              <a:gd name="f229" fmla="val 22500"/>
              <a:gd name="f230" fmla="val 3330"/>
              <a:gd name="f231" fmla="val 14000"/>
              <a:gd name="f232" fmla="val 5192"/>
              <a:gd name="f233" fmla="val 5191"/>
              <a:gd name="f234" fmla="val 14471"/>
              <a:gd name="f235" fmla="val 5568"/>
              <a:gd name="f236" fmla="val 14908"/>
              <a:gd name="f237" fmla="val 6020"/>
              <a:gd name="f238" fmla="val 15299"/>
              <a:gd name="f239" fmla="val 6540"/>
              <a:gd name="f240" fmla="val 4127"/>
              <a:gd name="f241" fmla="val 15789"/>
              <a:gd name="f242" fmla="val 15788"/>
              <a:gd name="f243" fmla="val 4024"/>
              <a:gd name="f244" fmla="val 15324"/>
              <a:gd name="f245" fmla="val 3948"/>
              <a:gd name="f246" fmla="val 14850"/>
              <a:gd name="f247" fmla="val 14369"/>
              <a:gd name="f248" fmla="+- 0 0 -90"/>
              <a:gd name="f249" fmla="*/ f3 1 43200"/>
              <a:gd name="f250" fmla="*/ f4 1 43200"/>
              <a:gd name="f251" fmla="+- f6 0 f5"/>
              <a:gd name="f252" fmla="*/ f248 f0 1"/>
              <a:gd name="f253" fmla="*/ f251 1 43200"/>
              <a:gd name="f254" fmla="*/ 4388951 f251 1"/>
              <a:gd name="f255" fmla="*/ 708819 f251 1"/>
              <a:gd name="f256" fmla="*/ 2196306 f251 1"/>
              <a:gd name="f257" fmla="*/ 1416127 f251 1"/>
              <a:gd name="f258" fmla="*/ 13625 f251 1"/>
              <a:gd name="f259" fmla="*/ 81055 f251 1"/>
              <a:gd name="f260" fmla="*/ 5954 f251 1"/>
              <a:gd name="f261" fmla="*/ 6524 f251 1"/>
              <a:gd name="f262" fmla="*/ 34174 f251 1"/>
              <a:gd name="f263" fmla="*/ 34674 f251 1"/>
              <a:gd name="f264" fmla="*/ f252 1 f2"/>
              <a:gd name="f265" fmla="*/ f254 1 43200"/>
              <a:gd name="f266" fmla="*/ f255 1 43200"/>
              <a:gd name="f267" fmla="*/ f256 1 43200"/>
              <a:gd name="f268" fmla="*/ f257 1 43200"/>
              <a:gd name="f269" fmla="*/ f258 1 43200"/>
              <a:gd name="f270" fmla="*/ f259 1 43200"/>
              <a:gd name="f271" fmla="*/ f260 1 43200"/>
              <a:gd name="f272" fmla="*/ f261 1 43200"/>
              <a:gd name="f273" fmla="*/ f262 1 43200"/>
              <a:gd name="f274" fmla="*/ f263 1 43200"/>
              <a:gd name="f275" fmla="+- f264 0 f1"/>
              <a:gd name="f276" fmla="*/ f265 1 f253"/>
              <a:gd name="f277" fmla="*/ f266 1 f253"/>
              <a:gd name="f278" fmla="*/ f267 1 f253"/>
              <a:gd name="f279" fmla="*/ f268 1 f253"/>
              <a:gd name="f280" fmla="*/ f269 1 f253"/>
              <a:gd name="f281" fmla="*/ f270 1 f253"/>
              <a:gd name="f282" fmla="*/ f271 1 f253"/>
              <a:gd name="f283" fmla="*/ f273 1 f253"/>
              <a:gd name="f284" fmla="*/ f272 1 f253"/>
              <a:gd name="f285" fmla="*/ f274 1 f253"/>
              <a:gd name="f286" fmla="*/ f282 f249 1"/>
              <a:gd name="f287" fmla="*/ f283 f249 1"/>
              <a:gd name="f288" fmla="*/ f285 f250 1"/>
              <a:gd name="f289" fmla="*/ f284 f250 1"/>
              <a:gd name="f290" fmla="*/ f276 f249 1"/>
              <a:gd name="f291" fmla="*/ f277 f250 1"/>
              <a:gd name="f292" fmla="*/ f278 f249 1"/>
              <a:gd name="f293" fmla="*/ f279 f250 1"/>
              <a:gd name="f294" fmla="*/ f280 f249 1"/>
              <a:gd name="f295" fmla="*/ f281 f2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5">
                <a:pos x="f290" y="f291"/>
              </a:cxn>
              <a:cxn ang="f275">
                <a:pos x="f292" y="f293"/>
              </a:cxn>
              <a:cxn ang="f275">
                <a:pos x="f294" y="f291"/>
              </a:cxn>
              <a:cxn ang="f275">
                <a:pos x="f292" y="f295"/>
              </a:cxn>
            </a:cxnLst>
            <a:rect l="f286" t="f289" r="f287" b="f288"/>
            <a:pathLst>
              <a:path w="43200" h="43200">
                <a:moveTo>
                  <a:pt x="f7" y="f8"/>
                </a:moveTo>
                <a:lnTo>
                  <a:pt x="f9" y="f8"/>
                </a:lnTo>
                <a:cubicBezTo>
                  <a:pt x="f10" y="f11"/>
                  <a:pt x="f12" y="f13"/>
                  <a:pt x="f12" y="f14"/>
                </a:cubicBezTo>
                <a:cubicBezTo>
                  <a:pt x="f12" y="f15"/>
                  <a:pt x="f16" y="f17"/>
                  <a:pt x="f18" y="f17"/>
                </a:cubicBezTo>
                <a:cubicBezTo>
                  <a:pt x="f19" y="f17"/>
                  <a:pt x="f20" y="f21"/>
                  <a:pt x="f22" y="f23"/>
                </a:cubicBezTo>
                <a:lnTo>
                  <a:pt x="f22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3" y="f35"/>
                </a:lnTo>
                <a:cubicBezTo>
                  <a:pt x="f36" y="f37"/>
                  <a:pt x="f38" y="f39"/>
                  <a:pt x="f40" y="f39"/>
                </a:cubicBezTo>
                <a:cubicBezTo>
                  <a:pt x="f41" y="f39"/>
                  <a:pt x="f42" y="f43"/>
                  <a:pt x="f44" y="f45"/>
                </a:cubicBezTo>
                <a:lnTo>
                  <a:pt x="f44" y="f46"/>
                </a:lnTo>
                <a:cubicBezTo>
                  <a:pt x="f47" y="f48"/>
                  <a:pt x="f49" y="f50"/>
                  <a:pt x="f51" y="f50"/>
                </a:cubicBezTo>
                <a:cubicBezTo>
                  <a:pt x="f52" y="f50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61" y="f63"/>
                </a:cubicBezTo>
                <a:cubicBezTo>
                  <a:pt x="f61" y="f64"/>
                  <a:pt x="f65" y="f66"/>
                  <a:pt x="f67" y="f68"/>
                </a:cubicBezTo>
                <a:lnTo>
                  <a:pt x="f67" y="f69"/>
                </a:lnTo>
                <a:cubicBezTo>
                  <a:pt x="f70" y="f71"/>
                  <a:pt x="f72" y="f73"/>
                  <a:pt x="f72" y="f74"/>
                </a:cubicBezTo>
                <a:cubicBezTo>
                  <a:pt x="f72" y="f75"/>
                  <a:pt x="f76" y="f77"/>
                  <a:pt x="f78" y="f79"/>
                </a:cubicBezTo>
                <a:lnTo>
                  <a:pt x="f80" y="f81"/>
                </a:lnTo>
                <a:cubicBezTo>
                  <a:pt x="f82" y="f83"/>
                  <a:pt x="f84" y="f85"/>
                  <a:pt x="f86" y="f85"/>
                </a:cubicBezTo>
                <a:cubicBezTo>
                  <a:pt x="f87" y="f85"/>
                  <a:pt x="f88" y="f89"/>
                  <a:pt x="f90" y="f91"/>
                </a:cubicBezTo>
                <a:lnTo>
                  <a:pt x="f92" y="f91"/>
                </a:lnTo>
                <a:cubicBezTo>
                  <a:pt x="f93" y="f94"/>
                  <a:pt x="f95" y="f96"/>
                  <a:pt x="f97" y="f96"/>
                </a:cubicBezTo>
                <a:cubicBezTo>
                  <a:pt x="f98" y="f96"/>
                  <a:pt x="f99" y="f100"/>
                  <a:pt x="f101" y="f102"/>
                </a:cubicBezTo>
                <a:lnTo>
                  <a:pt x="f101" y="f103"/>
                </a:lnTo>
                <a:cubicBezTo>
                  <a:pt x="f104" y="f105"/>
                  <a:pt x="f106" y="f107"/>
                  <a:pt x="f108" y="f107"/>
                </a:cubicBezTo>
                <a:cubicBezTo>
                  <a:pt x="f109" y="f107"/>
                  <a:pt x="f110" y="f111"/>
                  <a:pt x="f112" y="f113"/>
                </a:cubicBezTo>
                <a:lnTo>
                  <a:pt x="f114" y="f113"/>
                </a:lnTo>
                <a:cubicBezTo>
                  <a:pt x="f115" y="f116"/>
                  <a:pt x="f117" y="f118"/>
                  <a:pt x="f119" y="f118"/>
                </a:cubicBezTo>
                <a:cubicBezTo>
                  <a:pt x="f120" y="f121"/>
                  <a:pt x="f122" y="f123"/>
                  <a:pt x="f122" y="f124"/>
                </a:cubicBezTo>
                <a:cubicBezTo>
                  <a:pt x="f122" y="f125"/>
                  <a:pt x="f126" y="f127"/>
                  <a:pt x="f128" y="f129"/>
                </a:cubicBezTo>
                <a:lnTo>
                  <a:pt x="f130" y="f129"/>
                </a:lnTo>
                <a:cubicBezTo>
                  <a:pt x="f131" y="f132"/>
                  <a:pt x="f133" y="f134"/>
                  <a:pt x="f133" y="f135"/>
                </a:cubicBezTo>
                <a:cubicBezTo>
                  <a:pt x="f133" y="f136"/>
                  <a:pt x="f137" y="f138"/>
                  <a:pt x="f139" y="f140"/>
                </a:cubicBezTo>
                <a:close/>
              </a:path>
              <a:path w="43200" h="43200" fill="none">
                <a:moveTo>
                  <a:pt x="f141" y="f142"/>
                </a:moveTo>
                <a:lnTo>
                  <a:pt x="f141" y="f142"/>
                </a:lnTo>
                <a:cubicBezTo>
                  <a:pt x="f143" y="f144"/>
                  <a:pt x="f145" y="f146"/>
                  <a:pt x="f147" y="f146"/>
                </a:cubicBezTo>
                <a:cubicBezTo>
                  <a:pt x="f148" y="f146"/>
                  <a:pt x="f149" y="f150"/>
                  <a:pt x="f151" y="f152"/>
                </a:cubicBezTo>
                <a:moveTo>
                  <a:pt x="f153" y="f154"/>
                </a:moveTo>
                <a:lnTo>
                  <a:pt x="f155" y="f156"/>
                </a:lnTo>
                <a:cubicBezTo>
                  <a:pt x="f157" y="f158"/>
                  <a:pt x="f159" y="f160"/>
                  <a:pt x="f161" y="f162"/>
                </a:cubicBezTo>
                <a:moveTo>
                  <a:pt x="f163" y="f164"/>
                </a:moveTo>
                <a:lnTo>
                  <a:pt x="f165" y="f164"/>
                </a:lnTo>
                <a:cubicBezTo>
                  <a:pt x="f166" y="f167"/>
                  <a:pt x="f168" y="f169"/>
                  <a:pt x="f170" y="f171"/>
                </a:cubicBezTo>
                <a:moveTo>
                  <a:pt x="f172" y="f173"/>
                </a:moveTo>
                <a:lnTo>
                  <a:pt x="f174" y="f175"/>
                </a:lnTo>
                <a:cubicBezTo>
                  <a:pt x="f176" y="f177"/>
                  <a:pt x="f178" y="f179"/>
                  <a:pt x="f180" y="f181"/>
                </a:cubicBezTo>
                <a:moveTo>
                  <a:pt x="f182" y="f183"/>
                </a:moveTo>
                <a:lnTo>
                  <a:pt x="f184" y="f183"/>
                </a:lnTo>
                <a:cubicBezTo>
                  <a:pt x="f185" y="f186"/>
                  <a:pt x="f187" y="f188"/>
                  <a:pt x="f187" y="f189"/>
                </a:cubicBezTo>
                <a:cubicBezTo>
                  <a:pt x="f187" y="f190"/>
                  <a:pt x="f191" y="f192"/>
                  <a:pt x="f191" y="f193"/>
                </a:cubicBezTo>
                <a:moveTo>
                  <a:pt x="f194" y="f195"/>
                </a:moveTo>
                <a:lnTo>
                  <a:pt x="f194" y="f195"/>
                </a:lnTo>
                <a:cubicBezTo>
                  <a:pt x="f196" y="f197"/>
                  <a:pt x="f198" y="f199"/>
                  <a:pt x="f200" y="f201"/>
                </a:cubicBezTo>
                <a:moveTo>
                  <a:pt x="f202" y="f203"/>
                </a:moveTo>
                <a:lnTo>
                  <a:pt x="f202" y="f204"/>
                </a:lnTo>
                <a:cubicBezTo>
                  <a:pt x="f205" y="f206"/>
                  <a:pt x="f207" y="f208"/>
                  <a:pt x="f207" y="f209"/>
                </a:cubicBezTo>
                <a:cubicBezTo>
                  <a:pt x="f207" y="f210"/>
                  <a:pt x="f211" y="f212"/>
                  <a:pt x="f211" y="f213"/>
                </a:cubicBezTo>
                <a:moveTo>
                  <a:pt x="f214" y="f215"/>
                </a:moveTo>
                <a:lnTo>
                  <a:pt x="f214" y="f215"/>
                </a:lnTo>
                <a:cubicBezTo>
                  <a:pt x="f216" y="f217"/>
                  <a:pt x="f218" y="f149"/>
                  <a:pt x="f219" y="f220"/>
                </a:cubicBezTo>
                <a:moveTo>
                  <a:pt x="f221" y="f222"/>
                </a:moveTo>
                <a:lnTo>
                  <a:pt x="f223" y="f224"/>
                </a:lnTo>
                <a:cubicBezTo>
                  <a:pt x="f225" y="f226"/>
                  <a:pt x="f227" y="f228"/>
                  <a:pt x="f229" y="f230"/>
                </a:cubicBezTo>
                <a:moveTo>
                  <a:pt x="f231" y="f232"/>
                </a:moveTo>
                <a:lnTo>
                  <a:pt x="f231" y="f233"/>
                </a:lnTo>
                <a:cubicBezTo>
                  <a:pt x="f234" y="f235"/>
                  <a:pt x="f236" y="f237"/>
                  <a:pt x="f238" y="f239"/>
                </a:cubicBezTo>
                <a:moveTo>
                  <a:pt x="f240" y="f241"/>
                </a:moveTo>
                <a:lnTo>
                  <a:pt x="f240" y="f242"/>
                </a:lnTo>
                <a:cubicBezTo>
                  <a:pt x="f243" y="f244"/>
                  <a:pt x="f245" y="f246"/>
                  <a:pt x="f7" y="f247"/>
                </a:cubicBezTo>
              </a:path>
            </a:pathLst>
          </a:custGeom>
          <a:gradFill>
            <a:gsLst>
              <a:gs pos="0">
                <a:srgbClr val="E1EBFF"/>
              </a:gs>
              <a:gs pos="100000">
                <a:srgbClr val="93B8FF"/>
              </a:gs>
            </a:gsLst>
            <a:lin ang="5400000"/>
          </a:gradFill>
          <a:ln w="9363" cap="sq">
            <a:solidFill>
              <a:srgbClr val="0A6DC6"/>
            </a:solidFill>
            <a:prstDash val="solid"/>
            <a:miter/>
          </a:ln>
          <a:effectLst>
            <a:outerShdw dist="20162" dir="5400000" algn="tl">
              <a:srgbClr val="000000">
                <a:alpha val="38034"/>
              </a:srgbClr>
            </a:outerShdw>
          </a:effectLst>
        </p:spPr>
        <p:txBody>
          <a:bodyPr vert="horz" wrap="square" lIns="81650" tIns="42454" rIns="81650" bIns="42454" anchor="t" anchorCtr="1" compatLnSpc="1">
            <a:noAutofit/>
          </a:bodyPr>
          <a:lstStyle/>
          <a:p>
            <a:pPr algn="ctr" defTabSz="829544">
              <a:tabLst>
                <a:tab pos="0" algn="l"/>
                <a:tab pos="406127" algn="l"/>
                <a:tab pos="813699" algn="l"/>
                <a:tab pos="1221270" algn="l"/>
                <a:tab pos="1628841" algn="l"/>
                <a:tab pos="2036413" algn="l"/>
                <a:tab pos="2443984" algn="l"/>
                <a:tab pos="2851556" algn="l"/>
                <a:tab pos="3259128" algn="l"/>
                <a:tab pos="3666699" algn="l"/>
                <a:tab pos="4074271" algn="l"/>
                <a:tab pos="4481842" algn="l"/>
                <a:tab pos="4889413" algn="l"/>
                <a:tab pos="5296985" algn="l"/>
                <a:tab pos="5704556" algn="l"/>
                <a:tab pos="6112128" algn="l"/>
                <a:tab pos="6519699" algn="l"/>
                <a:tab pos="6927261" algn="l"/>
                <a:tab pos="7334833" algn="l"/>
                <a:tab pos="7742404" algn="l"/>
                <a:tab pos="814997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33" b="1">
                <a:solidFill>
                  <a:srgbClr val="002060"/>
                </a:solidFill>
                <a:latin typeface="Times New Roman" pitchFamily="18"/>
                <a:cs typeface="Lucida Sans Unicode" pitchFamily="34"/>
              </a:rPr>
              <a:t>MAIOR ENTRADA DE RECEITAS</a:t>
            </a: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CDAAAE2F-A7EF-4D8E-8E62-46CAD6E7CCE8}"/>
              </a:ext>
            </a:extLst>
          </p:cNvPr>
          <p:cNvSpPr/>
          <p:nvPr/>
        </p:nvSpPr>
        <p:spPr>
          <a:xfrm>
            <a:off x="6567767" y="2540220"/>
            <a:ext cx="3643465" cy="8887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val 3900"/>
              <a:gd name="f8" fmla="val 14370"/>
              <a:gd name="f9" fmla="val 3899"/>
              <a:gd name="f10" fmla="val 3858"/>
              <a:gd name="f11" fmla="val 13959"/>
              <a:gd name="f12" fmla="val 3838"/>
              <a:gd name="f13" fmla="val 13545"/>
              <a:gd name="f14" fmla="val 13131"/>
              <a:gd name="f15" fmla="val 8055"/>
              <a:gd name="f16" fmla="val 6861"/>
              <a:gd name="f17" fmla="val 3941"/>
              <a:gd name="f18" fmla="val 10591"/>
              <a:gd name="f19" fmla="val 11791"/>
              <a:gd name="f20" fmla="val 12969"/>
              <a:gd name="f21" fmla="val 4376"/>
              <a:gd name="f22" fmla="val 14005"/>
              <a:gd name="f23" fmla="val 5201"/>
              <a:gd name="f24" fmla="val 5202"/>
              <a:gd name="f25" fmla="val 14930"/>
              <a:gd name="f26" fmla="val 2828"/>
              <a:gd name="f27" fmla="val 16742"/>
              <a:gd name="f28" fmla="val 1344"/>
              <a:gd name="f29" fmla="val 18715"/>
              <a:gd name="f30" fmla="val 20114"/>
              <a:gd name="f31" fmla="val 21458"/>
              <a:gd name="f32" fmla="val 2093"/>
              <a:gd name="f33" fmla="val 22456"/>
              <a:gd name="f34" fmla="val 3431"/>
              <a:gd name="f35" fmla="val 3432"/>
              <a:gd name="f36" fmla="val 23194"/>
              <a:gd name="f37" fmla="val 1415"/>
              <a:gd name="f38" fmla="val 24707"/>
              <a:gd name="f39" fmla="val 141"/>
              <a:gd name="f40" fmla="val 26362"/>
              <a:gd name="f41" fmla="val 27723"/>
              <a:gd name="f42" fmla="val 29007"/>
              <a:gd name="f43" fmla="val 1006"/>
              <a:gd name="f44" fmla="val 29832"/>
              <a:gd name="f45" fmla="val 2481"/>
              <a:gd name="f46" fmla="val 2480"/>
              <a:gd name="f47" fmla="val 30755"/>
              <a:gd name="f48" fmla="val 1002"/>
              <a:gd name="f49" fmla="val 32110"/>
              <a:gd name="f50" fmla="val 150"/>
              <a:gd name="f51" fmla="val 33538"/>
              <a:gd name="f52" fmla="val 35888"/>
              <a:gd name="f53" fmla="val 37901"/>
              <a:gd name="f54" fmla="val 2435"/>
              <a:gd name="f55" fmla="val 38318"/>
              <a:gd name="f56" fmla="val 5575"/>
              <a:gd name="f57" fmla="val 38317"/>
              <a:gd name="f58" fmla="val 5576"/>
              <a:gd name="f59" fmla="val 40639"/>
              <a:gd name="f60" fmla="val 6438"/>
              <a:gd name="f61" fmla="val 42250"/>
              <a:gd name="f62" fmla="val 9313"/>
              <a:gd name="f63" fmla="val 12594"/>
              <a:gd name="f64" fmla="val 13579"/>
              <a:gd name="f65" fmla="val 42103"/>
              <a:gd name="f66" fmla="val 14554"/>
              <a:gd name="f67" fmla="val 41818"/>
              <a:gd name="f68" fmla="val 15460"/>
              <a:gd name="f69" fmla="val 15459"/>
              <a:gd name="f70" fmla="val 42727"/>
              <a:gd name="f71" fmla="val 17070"/>
              <a:gd name="f72" fmla="val 43220"/>
              <a:gd name="f73" fmla="val 19044"/>
              <a:gd name="f74" fmla="val 21076"/>
              <a:gd name="f75" fmla="val 25663"/>
              <a:gd name="f76" fmla="val 40741"/>
              <a:gd name="f77" fmla="val 29553"/>
              <a:gd name="f78" fmla="val 37404"/>
              <a:gd name="f79" fmla="val 30203"/>
              <a:gd name="f80" fmla="val 37403"/>
              <a:gd name="f81" fmla="val 30202"/>
              <a:gd name="f82" fmla="val 37378"/>
              <a:gd name="f83" fmla="val 34523"/>
              <a:gd name="f84" fmla="val 34795"/>
              <a:gd name="f85" fmla="val 38006"/>
              <a:gd name="f86" fmla="val 31619"/>
              <a:gd name="f87" fmla="val 30535"/>
              <a:gd name="f88" fmla="val 29474"/>
              <a:gd name="f89" fmla="val 37593"/>
              <a:gd name="f90" fmla="val 28555"/>
              <a:gd name="f91" fmla="val 36813"/>
              <a:gd name="f92" fmla="val 28556"/>
              <a:gd name="f93" fmla="val 27694"/>
              <a:gd name="f94" fmla="val 40699"/>
              <a:gd name="f95" fmla="val 25069"/>
              <a:gd name="f96" fmla="val 43357"/>
              <a:gd name="f97" fmla="val 22094"/>
              <a:gd name="f98" fmla="val 19839"/>
              <a:gd name="f99" fmla="val 17733"/>
              <a:gd name="f100" fmla="val 41821"/>
              <a:gd name="f101" fmla="val 16480"/>
              <a:gd name="f102" fmla="val 39263"/>
              <a:gd name="f103" fmla="val 39264"/>
              <a:gd name="f104" fmla="val 15279"/>
              <a:gd name="f105" fmla="val 40250"/>
              <a:gd name="f106" fmla="val 13904"/>
              <a:gd name="f107" fmla="val 40770"/>
              <a:gd name="f108" fmla="val 12503"/>
              <a:gd name="f109" fmla="val 9735"/>
              <a:gd name="f110" fmla="val 7180"/>
              <a:gd name="f111" fmla="val 38748"/>
              <a:gd name="f112" fmla="val 5804"/>
              <a:gd name="f113" fmla="val 35469"/>
              <a:gd name="f114" fmla="val 5803"/>
              <a:gd name="f115" fmla="val 5635"/>
              <a:gd name="f116" fmla="val 35496"/>
              <a:gd name="f117" fmla="val 5465"/>
              <a:gd name="f118" fmla="val 35509"/>
              <a:gd name="f119" fmla="val 5296"/>
              <a:gd name="f120" fmla="val 2888"/>
              <a:gd name="f121" fmla="val 35510"/>
              <a:gd name="f122" fmla="val 936"/>
              <a:gd name="f123" fmla="val 32860"/>
              <a:gd name="f124" fmla="val 29592"/>
              <a:gd name="f125" fmla="val 28090"/>
              <a:gd name="f126" fmla="val 1356"/>
              <a:gd name="f127" fmla="val 26644"/>
              <a:gd name="f128" fmla="val 2112"/>
              <a:gd name="f129" fmla="val 25547"/>
              <a:gd name="f130" fmla="val 2113"/>
              <a:gd name="f131" fmla="val 781"/>
              <a:gd name="f132" fmla="val 24481"/>
              <a:gd name="f133" fmla="+- 0 0 36"/>
              <a:gd name="f134" fmla="val 22528"/>
              <a:gd name="f135" fmla="val 20418"/>
              <a:gd name="f136" fmla="val 17370"/>
              <a:gd name="f137" fmla="val 1647"/>
              <a:gd name="f138" fmla="val 14817"/>
              <a:gd name="f139" fmla="val 3863"/>
              <a:gd name="f140" fmla="val 14504"/>
              <a:gd name="f141" fmla="val 4693"/>
              <a:gd name="f142" fmla="val 26177"/>
              <a:gd name="f143" fmla="val 4580"/>
              <a:gd name="f144" fmla="val 26189"/>
              <a:gd name="f145" fmla="val 4468"/>
              <a:gd name="f146" fmla="val 26194"/>
              <a:gd name="f147" fmla="val 4356"/>
              <a:gd name="f148" fmla="val 3584"/>
              <a:gd name="f149" fmla="val 2826"/>
              <a:gd name="f150" fmla="val 25913"/>
              <a:gd name="f151" fmla="val 2160"/>
              <a:gd name="f152" fmla="val 25379"/>
              <a:gd name="f153" fmla="val 6928"/>
              <a:gd name="f154" fmla="val 34899"/>
              <a:gd name="f155" fmla="val 6927"/>
              <a:gd name="f156" fmla="val 34898"/>
              <a:gd name="f157" fmla="val 6572"/>
              <a:gd name="f158" fmla="val 35091"/>
              <a:gd name="f159" fmla="val 6200"/>
              <a:gd name="f160" fmla="val 35219"/>
              <a:gd name="f161" fmla="val 5820"/>
              <a:gd name="f162" fmla="val 35280"/>
              <a:gd name="f163" fmla="val 16478"/>
              <a:gd name="f164" fmla="val 39090"/>
              <a:gd name="f165" fmla="val 16477"/>
              <a:gd name="f166" fmla="val 16210"/>
              <a:gd name="f167" fmla="val 38544"/>
              <a:gd name="f168" fmla="val 15986"/>
              <a:gd name="f169" fmla="val 37960"/>
              <a:gd name="f170" fmla="val 15809"/>
              <a:gd name="f171" fmla="val 37350"/>
              <a:gd name="f172" fmla="val 28827"/>
              <a:gd name="f173" fmla="val 34751"/>
              <a:gd name="f174" fmla="val 28826"/>
              <a:gd name="f175" fmla="val 34750"/>
              <a:gd name="f176" fmla="val 28787"/>
              <a:gd name="f177" fmla="val 35398"/>
              <a:gd name="f178" fmla="val 28698"/>
              <a:gd name="f179" fmla="val 36038"/>
              <a:gd name="f180" fmla="val 28560"/>
              <a:gd name="f181" fmla="val 36660"/>
              <a:gd name="f182" fmla="val 34129"/>
              <a:gd name="f183" fmla="val 22954"/>
              <a:gd name="f184" fmla="val 34128"/>
              <a:gd name="f185" fmla="val 36118"/>
              <a:gd name="f186" fmla="val 24271"/>
              <a:gd name="f187" fmla="val 37381"/>
              <a:gd name="f188" fmla="val 27017"/>
              <a:gd name="f189" fmla="val 30027"/>
              <a:gd name="f190" fmla="val 30048"/>
              <a:gd name="f191" fmla="val 37380"/>
              <a:gd name="f192" fmla="val 30069"/>
              <a:gd name="f193" fmla="val 30090"/>
              <a:gd name="f194" fmla="val 41798"/>
              <a:gd name="f195" fmla="val 15354"/>
              <a:gd name="f196" fmla="val 41473"/>
              <a:gd name="f197" fmla="val 16386"/>
              <a:gd name="f198" fmla="val 40978"/>
              <a:gd name="f199" fmla="val 17302"/>
              <a:gd name="f200" fmla="val 40350"/>
              <a:gd name="f201" fmla="val 18030"/>
              <a:gd name="f202" fmla="val 38324"/>
              <a:gd name="f203" fmla="val 5426"/>
              <a:gd name="f204" fmla="val 5425"/>
              <a:gd name="f205" fmla="val 38375"/>
              <a:gd name="f206" fmla="val 5811"/>
              <a:gd name="f207" fmla="val 38401"/>
              <a:gd name="f208" fmla="val 6202"/>
              <a:gd name="f209" fmla="val 6595"/>
              <a:gd name="f210" fmla="val 6626"/>
              <a:gd name="f211" fmla="val 38400"/>
              <a:gd name="f212" fmla="val 6658"/>
              <a:gd name="f213" fmla="val 6690"/>
              <a:gd name="f214" fmla="val 29078"/>
              <a:gd name="f215" fmla="val 3952"/>
              <a:gd name="f216" fmla="val 29266"/>
              <a:gd name="f217" fmla="val 3369"/>
              <a:gd name="f218" fmla="val 29516"/>
              <a:gd name="f219" fmla="val 29820"/>
              <a:gd name="f220" fmla="val 2340"/>
              <a:gd name="f221" fmla="val 22141"/>
              <a:gd name="f222" fmla="val 4720"/>
              <a:gd name="f223" fmla="val 22140"/>
              <a:gd name="f224" fmla="val 4719"/>
              <a:gd name="f225" fmla="val 22217"/>
              <a:gd name="f226" fmla="val 4238"/>
              <a:gd name="f227" fmla="val 22338"/>
              <a:gd name="f228" fmla="val 3771"/>
              <a:gd name="f229" fmla="val 22500"/>
              <a:gd name="f230" fmla="val 3330"/>
              <a:gd name="f231" fmla="val 14000"/>
              <a:gd name="f232" fmla="val 5192"/>
              <a:gd name="f233" fmla="val 5191"/>
              <a:gd name="f234" fmla="val 14471"/>
              <a:gd name="f235" fmla="val 5568"/>
              <a:gd name="f236" fmla="val 14908"/>
              <a:gd name="f237" fmla="val 6020"/>
              <a:gd name="f238" fmla="val 15299"/>
              <a:gd name="f239" fmla="val 6540"/>
              <a:gd name="f240" fmla="val 4127"/>
              <a:gd name="f241" fmla="val 15789"/>
              <a:gd name="f242" fmla="val 15788"/>
              <a:gd name="f243" fmla="val 4024"/>
              <a:gd name="f244" fmla="val 15324"/>
              <a:gd name="f245" fmla="val 3948"/>
              <a:gd name="f246" fmla="val 14850"/>
              <a:gd name="f247" fmla="val 14369"/>
              <a:gd name="f248" fmla="+- 0 0 -90"/>
              <a:gd name="f249" fmla="*/ f3 1 43200"/>
              <a:gd name="f250" fmla="*/ f4 1 43200"/>
              <a:gd name="f251" fmla="+- f6 0 f5"/>
              <a:gd name="f252" fmla="*/ f248 f0 1"/>
              <a:gd name="f253" fmla="*/ f251 1 43200"/>
              <a:gd name="f254" fmla="*/ 4388951 f251 1"/>
              <a:gd name="f255" fmla="*/ 708819 f251 1"/>
              <a:gd name="f256" fmla="*/ 2196306 f251 1"/>
              <a:gd name="f257" fmla="*/ 1416127 f251 1"/>
              <a:gd name="f258" fmla="*/ 13625 f251 1"/>
              <a:gd name="f259" fmla="*/ 81055 f251 1"/>
              <a:gd name="f260" fmla="*/ 5954 f251 1"/>
              <a:gd name="f261" fmla="*/ 6524 f251 1"/>
              <a:gd name="f262" fmla="*/ 34174 f251 1"/>
              <a:gd name="f263" fmla="*/ 34674 f251 1"/>
              <a:gd name="f264" fmla="*/ f252 1 f2"/>
              <a:gd name="f265" fmla="*/ f254 1 43200"/>
              <a:gd name="f266" fmla="*/ f255 1 43200"/>
              <a:gd name="f267" fmla="*/ f256 1 43200"/>
              <a:gd name="f268" fmla="*/ f257 1 43200"/>
              <a:gd name="f269" fmla="*/ f258 1 43200"/>
              <a:gd name="f270" fmla="*/ f259 1 43200"/>
              <a:gd name="f271" fmla="*/ f260 1 43200"/>
              <a:gd name="f272" fmla="*/ f261 1 43200"/>
              <a:gd name="f273" fmla="*/ f262 1 43200"/>
              <a:gd name="f274" fmla="*/ f263 1 43200"/>
              <a:gd name="f275" fmla="+- f264 0 f1"/>
              <a:gd name="f276" fmla="*/ f265 1 f253"/>
              <a:gd name="f277" fmla="*/ f266 1 f253"/>
              <a:gd name="f278" fmla="*/ f267 1 f253"/>
              <a:gd name="f279" fmla="*/ f268 1 f253"/>
              <a:gd name="f280" fmla="*/ f269 1 f253"/>
              <a:gd name="f281" fmla="*/ f270 1 f253"/>
              <a:gd name="f282" fmla="*/ f271 1 f253"/>
              <a:gd name="f283" fmla="*/ f273 1 f253"/>
              <a:gd name="f284" fmla="*/ f272 1 f253"/>
              <a:gd name="f285" fmla="*/ f274 1 f253"/>
              <a:gd name="f286" fmla="*/ f282 f249 1"/>
              <a:gd name="f287" fmla="*/ f283 f249 1"/>
              <a:gd name="f288" fmla="*/ f285 f250 1"/>
              <a:gd name="f289" fmla="*/ f284 f250 1"/>
              <a:gd name="f290" fmla="*/ f276 f249 1"/>
              <a:gd name="f291" fmla="*/ f277 f250 1"/>
              <a:gd name="f292" fmla="*/ f278 f249 1"/>
              <a:gd name="f293" fmla="*/ f279 f250 1"/>
              <a:gd name="f294" fmla="*/ f280 f249 1"/>
              <a:gd name="f295" fmla="*/ f281 f2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5">
                <a:pos x="f290" y="f291"/>
              </a:cxn>
              <a:cxn ang="f275">
                <a:pos x="f292" y="f293"/>
              </a:cxn>
              <a:cxn ang="f275">
                <a:pos x="f294" y="f291"/>
              </a:cxn>
              <a:cxn ang="f275">
                <a:pos x="f292" y="f295"/>
              </a:cxn>
            </a:cxnLst>
            <a:rect l="f286" t="f289" r="f287" b="f288"/>
            <a:pathLst>
              <a:path w="43200" h="43200">
                <a:moveTo>
                  <a:pt x="f7" y="f8"/>
                </a:moveTo>
                <a:lnTo>
                  <a:pt x="f9" y="f8"/>
                </a:lnTo>
                <a:cubicBezTo>
                  <a:pt x="f10" y="f11"/>
                  <a:pt x="f12" y="f13"/>
                  <a:pt x="f12" y="f14"/>
                </a:cubicBezTo>
                <a:cubicBezTo>
                  <a:pt x="f12" y="f15"/>
                  <a:pt x="f16" y="f17"/>
                  <a:pt x="f18" y="f17"/>
                </a:cubicBezTo>
                <a:cubicBezTo>
                  <a:pt x="f19" y="f17"/>
                  <a:pt x="f20" y="f21"/>
                  <a:pt x="f22" y="f23"/>
                </a:cubicBezTo>
                <a:lnTo>
                  <a:pt x="f22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3" y="f35"/>
                </a:lnTo>
                <a:cubicBezTo>
                  <a:pt x="f36" y="f37"/>
                  <a:pt x="f38" y="f39"/>
                  <a:pt x="f40" y="f39"/>
                </a:cubicBezTo>
                <a:cubicBezTo>
                  <a:pt x="f41" y="f39"/>
                  <a:pt x="f42" y="f43"/>
                  <a:pt x="f44" y="f45"/>
                </a:cubicBezTo>
                <a:lnTo>
                  <a:pt x="f44" y="f46"/>
                </a:lnTo>
                <a:cubicBezTo>
                  <a:pt x="f47" y="f48"/>
                  <a:pt x="f49" y="f50"/>
                  <a:pt x="f51" y="f50"/>
                </a:cubicBezTo>
                <a:cubicBezTo>
                  <a:pt x="f52" y="f50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61" y="f63"/>
                </a:cubicBezTo>
                <a:cubicBezTo>
                  <a:pt x="f61" y="f64"/>
                  <a:pt x="f65" y="f66"/>
                  <a:pt x="f67" y="f68"/>
                </a:cubicBezTo>
                <a:lnTo>
                  <a:pt x="f67" y="f69"/>
                </a:lnTo>
                <a:cubicBezTo>
                  <a:pt x="f70" y="f71"/>
                  <a:pt x="f72" y="f73"/>
                  <a:pt x="f72" y="f74"/>
                </a:cubicBezTo>
                <a:cubicBezTo>
                  <a:pt x="f72" y="f75"/>
                  <a:pt x="f76" y="f77"/>
                  <a:pt x="f78" y="f79"/>
                </a:cubicBezTo>
                <a:lnTo>
                  <a:pt x="f80" y="f81"/>
                </a:lnTo>
                <a:cubicBezTo>
                  <a:pt x="f82" y="f83"/>
                  <a:pt x="f84" y="f85"/>
                  <a:pt x="f86" y="f85"/>
                </a:cubicBezTo>
                <a:cubicBezTo>
                  <a:pt x="f87" y="f85"/>
                  <a:pt x="f88" y="f89"/>
                  <a:pt x="f90" y="f91"/>
                </a:cubicBezTo>
                <a:lnTo>
                  <a:pt x="f92" y="f91"/>
                </a:lnTo>
                <a:cubicBezTo>
                  <a:pt x="f93" y="f94"/>
                  <a:pt x="f95" y="f96"/>
                  <a:pt x="f97" y="f96"/>
                </a:cubicBezTo>
                <a:cubicBezTo>
                  <a:pt x="f98" y="f96"/>
                  <a:pt x="f99" y="f100"/>
                  <a:pt x="f101" y="f102"/>
                </a:cubicBezTo>
                <a:lnTo>
                  <a:pt x="f101" y="f103"/>
                </a:lnTo>
                <a:cubicBezTo>
                  <a:pt x="f104" y="f105"/>
                  <a:pt x="f106" y="f107"/>
                  <a:pt x="f108" y="f107"/>
                </a:cubicBezTo>
                <a:cubicBezTo>
                  <a:pt x="f109" y="f107"/>
                  <a:pt x="f110" y="f111"/>
                  <a:pt x="f112" y="f113"/>
                </a:cubicBezTo>
                <a:lnTo>
                  <a:pt x="f114" y="f113"/>
                </a:lnTo>
                <a:cubicBezTo>
                  <a:pt x="f115" y="f116"/>
                  <a:pt x="f117" y="f118"/>
                  <a:pt x="f119" y="f118"/>
                </a:cubicBezTo>
                <a:cubicBezTo>
                  <a:pt x="f120" y="f121"/>
                  <a:pt x="f122" y="f123"/>
                  <a:pt x="f122" y="f124"/>
                </a:cubicBezTo>
                <a:cubicBezTo>
                  <a:pt x="f122" y="f125"/>
                  <a:pt x="f126" y="f127"/>
                  <a:pt x="f128" y="f129"/>
                </a:cubicBezTo>
                <a:lnTo>
                  <a:pt x="f130" y="f129"/>
                </a:lnTo>
                <a:cubicBezTo>
                  <a:pt x="f131" y="f132"/>
                  <a:pt x="f133" y="f134"/>
                  <a:pt x="f133" y="f135"/>
                </a:cubicBezTo>
                <a:cubicBezTo>
                  <a:pt x="f133" y="f136"/>
                  <a:pt x="f137" y="f138"/>
                  <a:pt x="f139" y="f140"/>
                </a:cubicBezTo>
                <a:close/>
              </a:path>
              <a:path w="43200" h="43200" fill="none">
                <a:moveTo>
                  <a:pt x="f141" y="f142"/>
                </a:moveTo>
                <a:lnTo>
                  <a:pt x="f141" y="f142"/>
                </a:lnTo>
                <a:cubicBezTo>
                  <a:pt x="f143" y="f144"/>
                  <a:pt x="f145" y="f146"/>
                  <a:pt x="f147" y="f146"/>
                </a:cubicBezTo>
                <a:cubicBezTo>
                  <a:pt x="f148" y="f146"/>
                  <a:pt x="f149" y="f150"/>
                  <a:pt x="f151" y="f152"/>
                </a:cubicBezTo>
                <a:moveTo>
                  <a:pt x="f153" y="f154"/>
                </a:moveTo>
                <a:lnTo>
                  <a:pt x="f155" y="f156"/>
                </a:lnTo>
                <a:cubicBezTo>
                  <a:pt x="f157" y="f158"/>
                  <a:pt x="f159" y="f160"/>
                  <a:pt x="f161" y="f162"/>
                </a:cubicBezTo>
                <a:moveTo>
                  <a:pt x="f163" y="f164"/>
                </a:moveTo>
                <a:lnTo>
                  <a:pt x="f165" y="f164"/>
                </a:lnTo>
                <a:cubicBezTo>
                  <a:pt x="f166" y="f167"/>
                  <a:pt x="f168" y="f169"/>
                  <a:pt x="f170" y="f171"/>
                </a:cubicBezTo>
                <a:moveTo>
                  <a:pt x="f172" y="f173"/>
                </a:moveTo>
                <a:lnTo>
                  <a:pt x="f174" y="f175"/>
                </a:lnTo>
                <a:cubicBezTo>
                  <a:pt x="f176" y="f177"/>
                  <a:pt x="f178" y="f179"/>
                  <a:pt x="f180" y="f181"/>
                </a:cubicBezTo>
                <a:moveTo>
                  <a:pt x="f182" y="f183"/>
                </a:moveTo>
                <a:lnTo>
                  <a:pt x="f184" y="f183"/>
                </a:lnTo>
                <a:cubicBezTo>
                  <a:pt x="f185" y="f186"/>
                  <a:pt x="f187" y="f188"/>
                  <a:pt x="f187" y="f189"/>
                </a:cubicBezTo>
                <a:cubicBezTo>
                  <a:pt x="f187" y="f190"/>
                  <a:pt x="f191" y="f192"/>
                  <a:pt x="f191" y="f193"/>
                </a:cubicBezTo>
                <a:moveTo>
                  <a:pt x="f194" y="f195"/>
                </a:moveTo>
                <a:lnTo>
                  <a:pt x="f194" y="f195"/>
                </a:lnTo>
                <a:cubicBezTo>
                  <a:pt x="f196" y="f197"/>
                  <a:pt x="f198" y="f199"/>
                  <a:pt x="f200" y="f201"/>
                </a:cubicBezTo>
                <a:moveTo>
                  <a:pt x="f202" y="f203"/>
                </a:moveTo>
                <a:lnTo>
                  <a:pt x="f202" y="f204"/>
                </a:lnTo>
                <a:cubicBezTo>
                  <a:pt x="f205" y="f206"/>
                  <a:pt x="f207" y="f208"/>
                  <a:pt x="f207" y="f209"/>
                </a:cubicBezTo>
                <a:cubicBezTo>
                  <a:pt x="f207" y="f210"/>
                  <a:pt x="f211" y="f212"/>
                  <a:pt x="f211" y="f213"/>
                </a:cubicBezTo>
                <a:moveTo>
                  <a:pt x="f214" y="f215"/>
                </a:moveTo>
                <a:lnTo>
                  <a:pt x="f214" y="f215"/>
                </a:lnTo>
                <a:cubicBezTo>
                  <a:pt x="f216" y="f217"/>
                  <a:pt x="f218" y="f149"/>
                  <a:pt x="f219" y="f220"/>
                </a:cubicBezTo>
                <a:moveTo>
                  <a:pt x="f221" y="f222"/>
                </a:moveTo>
                <a:lnTo>
                  <a:pt x="f223" y="f224"/>
                </a:lnTo>
                <a:cubicBezTo>
                  <a:pt x="f225" y="f226"/>
                  <a:pt x="f227" y="f228"/>
                  <a:pt x="f229" y="f230"/>
                </a:cubicBezTo>
                <a:moveTo>
                  <a:pt x="f231" y="f232"/>
                </a:moveTo>
                <a:lnTo>
                  <a:pt x="f231" y="f233"/>
                </a:lnTo>
                <a:cubicBezTo>
                  <a:pt x="f234" y="f235"/>
                  <a:pt x="f236" y="f237"/>
                  <a:pt x="f238" y="f239"/>
                </a:cubicBezTo>
                <a:moveTo>
                  <a:pt x="f240" y="f241"/>
                </a:moveTo>
                <a:lnTo>
                  <a:pt x="f240" y="f242"/>
                </a:lnTo>
                <a:cubicBezTo>
                  <a:pt x="f243" y="f244"/>
                  <a:pt x="f245" y="f246"/>
                  <a:pt x="f7" y="f247"/>
                </a:cubicBezTo>
              </a:path>
            </a:pathLst>
          </a:custGeom>
          <a:gradFill>
            <a:gsLst>
              <a:gs pos="0">
                <a:srgbClr val="E1EBFF"/>
              </a:gs>
              <a:gs pos="100000">
                <a:srgbClr val="93B8FF"/>
              </a:gs>
            </a:gsLst>
            <a:lin ang="5400000"/>
          </a:gradFill>
          <a:ln w="9363" cap="sq">
            <a:solidFill>
              <a:srgbClr val="0A6DC6"/>
            </a:solidFill>
            <a:prstDash val="solid"/>
            <a:miter/>
          </a:ln>
          <a:effectLst>
            <a:outerShdw dist="20162" dir="5400000" algn="tl">
              <a:srgbClr val="000000">
                <a:alpha val="38034"/>
              </a:srgbClr>
            </a:outerShdw>
          </a:effectLst>
        </p:spPr>
        <p:txBody>
          <a:bodyPr vert="horz" wrap="square" lIns="81650" tIns="42454" rIns="81650" bIns="42454" anchor="t" anchorCtr="1" compatLnSpc="1">
            <a:noAutofit/>
          </a:bodyPr>
          <a:lstStyle/>
          <a:p>
            <a:pPr algn="ctr" defTabSz="829544">
              <a:tabLst>
                <a:tab pos="0" algn="l"/>
                <a:tab pos="406127" algn="l"/>
                <a:tab pos="813699" algn="l"/>
                <a:tab pos="1221270" algn="l"/>
                <a:tab pos="1628841" algn="l"/>
                <a:tab pos="2036413" algn="l"/>
                <a:tab pos="2443984" algn="l"/>
                <a:tab pos="2851556" algn="l"/>
                <a:tab pos="3259128" algn="l"/>
                <a:tab pos="3666699" algn="l"/>
                <a:tab pos="4074271" algn="l"/>
                <a:tab pos="4481842" algn="l"/>
                <a:tab pos="4889413" algn="l"/>
                <a:tab pos="5296985" algn="l"/>
                <a:tab pos="5704556" algn="l"/>
                <a:tab pos="6112128" algn="l"/>
                <a:tab pos="6519699" algn="l"/>
                <a:tab pos="6927261" algn="l"/>
                <a:tab pos="7334833" algn="l"/>
                <a:tab pos="7742404" algn="l"/>
                <a:tab pos="814997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33" b="1">
                <a:solidFill>
                  <a:srgbClr val="002060"/>
                </a:solidFill>
                <a:latin typeface="Times New Roman" pitchFamily="18"/>
                <a:cs typeface="Lucida Sans Unicode" pitchFamily="34"/>
              </a:rPr>
              <a:t>REDUÇÃO DO DÉFICIT ATUARIAL</a:t>
            </a: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7224083A-173F-481B-8ABB-730E48A1F190}"/>
              </a:ext>
            </a:extLst>
          </p:cNvPr>
          <p:cNvSpPr/>
          <p:nvPr/>
        </p:nvSpPr>
        <p:spPr>
          <a:xfrm>
            <a:off x="6358493" y="3848376"/>
            <a:ext cx="4004533" cy="18689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00"/>
              <a:gd name="f7" fmla="val 3900"/>
              <a:gd name="f8" fmla="val 14370"/>
              <a:gd name="f9" fmla="val 3899"/>
              <a:gd name="f10" fmla="val 3858"/>
              <a:gd name="f11" fmla="val 13959"/>
              <a:gd name="f12" fmla="val 3838"/>
              <a:gd name="f13" fmla="val 13545"/>
              <a:gd name="f14" fmla="val 13131"/>
              <a:gd name="f15" fmla="val 8055"/>
              <a:gd name="f16" fmla="val 6861"/>
              <a:gd name="f17" fmla="val 3941"/>
              <a:gd name="f18" fmla="val 10591"/>
              <a:gd name="f19" fmla="val 11791"/>
              <a:gd name="f20" fmla="val 12969"/>
              <a:gd name="f21" fmla="val 4376"/>
              <a:gd name="f22" fmla="val 14005"/>
              <a:gd name="f23" fmla="val 5201"/>
              <a:gd name="f24" fmla="val 5202"/>
              <a:gd name="f25" fmla="val 14930"/>
              <a:gd name="f26" fmla="val 2828"/>
              <a:gd name="f27" fmla="val 16742"/>
              <a:gd name="f28" fmla="val 1344"/>
              <a:gd name="f29" fmla="val 18715"/>
              <a:gd name="f30" fmla="val 20114"/>
              <a:gd name="f31" fmla="val 21458"/>
              <a:gd name="f32" fmla="val 2093"/>
              <a:gd name="f33" fmla="val 22456"/>
              <a:gd name="f34" fmla="val 3431"/>
              <a:gd name="f35" fmla="val 3432"/>
              <a:gd name="f36" fmla="val 23194"/>
              <a:gd name="f37" fmla="val 1415"/>
              <a:gd name="f38" fmla="val 24707"/>
              <a:gd name="f39" fmla="val 141"/>
              <a:gd name="f40" fmla="val 26362"/>
              <a:gd name="f41" fmla="val 27723"/>
              <a:gd name="f42" fmla="val 29007"/>
              <a:gd name="f43" fmla="val 1006"/>
              <a:gd name="f44" fmla="val 29832"/>
              <a:gd name="f45" fmla="val 2481"/>
              <a:gd name="f46" fmla="val 2480"/>
              <a:gd name="f47" fmla="val 30755"/>
              <a:gd name="f48" fmla="val 1002"/>
              <a:gd name="f49" fmla="val 32110"/>
              <a:gd name="f50" fmla="val 150"/>
              <a:gd name="f51" fmla="val 33538"/>
              <a:gd name="f52" fmla="val 35888"/>
              <a:gd name="f53" fmla="val 37901"/>
              <a:gd name="f54" fmla="val 2435"/>
              <a:gd name="f55" fmla="val 38318"/>
              <a:gd name="f56" fmla="val 5575"/>
              <a:gd name="f57" fmla="val 38317"/>
              <a:gd name="f58" fmla="val 5576"/>
              <a:gd name="f59" fmla="val 40639"/>
              <a:gd name="f60" fmla="val 6438"/>
              <a:gd name="f61" fmla="val 42250"/>
              <a:gd name="f62" fmla="val 9313"/>
              <a:gd name="f63" fmla="val 12594"/>
              <a:gd name="f64" fmla="val 13579"/>
              <a:gd name="f65" fmla="val 42103"/>
              <a:gd name="f66" fmla="val 14554"/>
              <a:gd name="f67" fmla="val 41818"/>
              <a:gd name="f68" fmla="val 15460"/>
              <a:gd name="f69" fmla="val 15459"/>
              <a:gd name="f70" fmla="val 42727"/>
              <a:gd name="f71" fmla="val 17070"/>
              <a:gd name="f72" fmla="val 43220"/>
              <a:gd name="f73" fmla="val 19044"/>
              <a:gd name="f74" fmla="val 21076"/>
              <a:gd name="f75" fmla="val 25663"/>
              <a:gd name="f76" fmla="val 40741"/>
              <a:gd name="f77" fmla="val 29553"/>
              <a:gd name="f78" fmla="val 37404"/>
              <a:gd name="f79" fmla="val 30203"/>
              <a:gd name="f80" fmla="val 37403"/>
              <a:gd name="f81" fmla="val 30202"/>
              <a:gd name="f82" fmla="val 37378"/>
              <a:gd name="f83" fmla="val 34523"/>
              <a:gd name="f84" fmla="val 34795"/>
              <a:gd name="f85" fmla="val 38006"/>
              <a:gd name="f86" fmla="val 31619"/>
              <a:gd name="f87" fmla="val 30535"/>
              <a:gd name="f88" fmla="val 29474"/>
              <a:gd name="f89" fmla="val 37593"/>
              <a:gd name="f90" fmla="val 28555"/>
              <a:gd name="f91" fmla="val 36813"/>
              <a:gd name="f92" fmla="val 28556"/>
              <a:gd name="f93" fmla="val 27694"/>
              <a:gd name="f94" fmla="val 40699"/>
              <a:gd name="f95" fmla="val 25069"/>
              <a:gd name="f96" fmla="val 43357"/>
              <a:gd name="f97" fmla="val 22094"/>
              <a:gd name="f98" fmla="val 19839"/>
              <a:gd name="f99" fmla="val 17733"/>
              <a:gd name="f100" fmla="val 41821"/>
              <a:gd name="f101" fmla="val 16480"/>
              <a:gd name="f102" fmla="val 39263"/>
              <a:gd name="f103" fmla="val 39264"/>
              <a:gd name="f104" fmla="val 15279"/>
              <a:gd name="f105" fmla="val 40250"/>
              <a:gd name="f106" fmla="val 13904"/>
              <a:gd name="f107" fmla="val 40770"/>
              <a:gd name="f108" fmla="val 12503"/>
              <a:gd name="f109" fmla="val 9735"/>
              <a:gd name="f110" fmla="val 7180"/>
              <a:gd name="f111" fmla="val 38748"/>
              <a:gd name="f112" fmla="val 5804"/>
              <a:gd name="f113" fmla="val 35469"/>
              <a:gd name="f114" fmla="val 5803"/>
              <a:gd name="f115" fmla="val 5635"/>
              <a:gd name="f116" fmla="val 35496"/>
              <a:gd name="f117" fmla="val 5465"/>
              <a:gd name="f118" fmla="val 35509"/>
              <a:gd name="f119" fmla="val 5296"/>
              <a:gd name="f120" fmla="val 2888"/>
              <a:gd name="f121" fmla="val 35510"/>
              <a:gd name="f122" fmla="val 936"/>
              <a:gd name="f123" fmla="val 32860"/>
              <a:gd name="f124" fmla="val 29592"/>
              <a:gd name="f125" fmla="val 28090"/>
              <a:gd name="f126" fmla="val 1356"/>
              <a:gd name="f127" fmla="val 26644"/>
              <a:gd name="f128" fmla="val 2112"/>
              <a:gd name="f129" fmla="val 25547"/>
              <a:gd name="f130" fmla="val 2113"/>
              <a:gd name="f131" fmla="val 781"/>
              <a:gd name="f132" fmla="val 24481"/>
              <a:gd name="f133" fmla="+- 0 0 36"/>
              <a:gd name="f134" fmla="val 22528"/>
              <a:gd name="f135" fmla="val 20418"/>
              <a:gd name="f136" fmla="val 17370"/>
              <a:gd name="f137" fmla="val 1647"/>
              <a:gd name="f138" fmla="val 14817"/>
              <a:gd name="f139" fmla="val 3863"/>
              <a:gd name="f140" fmla="val 14504"/>
              <a:gd name="f141" fmla="val 4693"/>
              <a:gd name="f142" fmla="val 26177"/>
              <a:gd name="f143" fmla="val 4580"/>
              <a:gd name="f144" fmla="val 26189"/>
              <a:gd name="f145" fmla="val 4468"/>
              <a:gd name="f146" fmla="val 26194"/>
              <a:gd name="f147" fmla="val 4356"/>
              <a:gd name="f148" fmla="val 3584"/>
              <a:gd name="f149" fmla="val 2826"/>
              <a:gd name="f150" fmla="val 25913"/>
              <a:gd name="f151" fmla="val 2160"/>
              <a:gd name="f152" fmla="val 25379"/>
              <a:gd name="f153" fmla="val 6928"/>
              <a:gd name="f154" fmla="val 34899"/>
              <a:gd name="f155" fmla="val 6927"/>
              <a:gd name="f156" fmla="val 34898"/>
              <a:gd name="f157" fmla="val 6572"/>
              <a:gd name="f158" fmla="val 35091"/>
              <a:gd name="f159" fmla="val 6200"/>
              <a:gd name="f160" fmla="val 35219"/>
              <a:gd name="f161" fmla="val 5820"/>
              <a:gd name="f162" fmla="val 35280"/>
              <a:gd name="f163" fmla="val 16478"/>
              <a:gd name="f164" fmla="val 39090"/>
              <a:gd name="f165" fmla="val 16477"/>
              <a:gd name="f166" fmla="val 16210"/>
              <a:gd name="f167" fmla="val 38544"/>
              <a:gd name="f168" fmla="val 15986"/>
              <a:gd name="f169" fmla="val 37960"/>
              <a:gd name="f170" fmla="val 15809"/>
              <a:gd name="f171" fmla="val 37350"/>
              <a:gd name="f172" fmla="val 28827"/>
              <a:gd name="f173" fmla="val 34751"/>
              <a:gd name="f174" fmla="val 28826"/>
              <a:gd name="f175" fmla="val 34750"/>
              <a:gd name="f176" fmla="val 28787"/>
              <a:gd name="f177" fmla="val 35398"/>
              <a:gd name="f178" fmla="val 28698"/>
              <a:gd name="f179" fmla="val 36038"/>
              <a:gd name="f180" fmla="val 28560"/>
              <a:gd name="f181" fmla="val 36660"/>
              <a:gd name="f182" fmla="val 34129"/>
              <a:gd name="f183" fmla="val 22954"/>
              <a:gd name="f184" fmla="val 34128"/>
              <a:gd name="f185" fmla="val 36118"/>
              <a:gd name="f186" fmla="val 24271"/>
              <a:gd name="f187" fmla="val 37381"/>
              <a:gd name="f188" fmla="val 27017"/>
              <a:gd name="f189" fmla="val 30027"/>
              <a:gd name="f190" fmla="val 30048"/>
              <a:gd name="f191" fmla="val 37380"/>
              <a:gd name="f192" fmla="val 30069"/>
              <a:gd name="f193" fmla="val 30090"/>
              <a:gd name="f194" fmla="val 41798"/>
              <a:gd name="f195" fmla="val 15354"/>
              <a:gd name="f196" fmla="val 41473"/>
              <a:gd name="f197" fmla="val 16386"/>
              <a:gd name="f198" fmla="val 40978"/>
              <a:gd name="f199" fmla="val 17302"/>
              <a:gd name="f200" fmla="val 40350"/>
              <a:gd name="f201" fmla="val 18030"/>
              <a:gd name="f202" fmla="val 38324"/>
              <a:gd name="f203" fmla="val 5426"/>
              <a:gd name="f204" fmla="val 5425"/>
              <a:gd name="f205" fmla="val 38375"/>
              <a:gd name="f206" fmla="val 5811"/>
              <a:gd name="f207" fmla="val 38401"/>
              <a:gd name="f208" fmla="val 6202"/>
              <a:gd name="f209" fmla="val 6595"/>
              <a:gd name="f210" fmla="val 6626"/>
              <a:gd name="f211" fmla="val 38400"/>
              <a:gd name="f212" fmla="val 6658"/>
              <a:gd name="f213" fmla="val 6690"/>
              <a:gd name="f214" fmla="val 29078"/>
              <a:gd name="f215" fmla="val 3952"/>
              <a:gd name="f216" fmla="val 29266"/>
              <a:gd name="f217" fmla="val 3369"/>
              <a:gd name="f218" fmla="val 29516"/>
              <a:gd name="f219" fmla="val 29820"/>
              <a:gd name="f220" fmla="val 2340"/>
              <a:gd name="f221" fmla="val 22141"/>
              <a:gd name="f222" fmla="val 4720"/>
              <a:gd name="f223" fmla="val 22140"/>
              <a:gd name="f224" fmla="val 4719"/>
              <a:gd name="f225" fmla="val 22217"/>
              <a:gd name="f226" fmla="val 4238"/>
              <a:gd name="f227" fmla="val 22338"/>
              <a:gd name="f228" fmla="val 3771"/>
              <a:gd name="f229" fmla="val 22500"/>
              <a:gd name="f230" fmla="val 3330"/>
              <a:gd name="f231" fmla="val 14000"/>
              <a:gd name="f232" fmla="val 5192"/>
              <a:gd name="f233" fmla="val 5191"/>
              <a:gd name="f234" fmla="val 14471"/>
              <a:gd name="f235" fmla="val 5568"/>
              <a:gd name="f236" fmla="val 14908"/>
              <a:gd name="f237" fmla="val 6020"/>
              <a:gd name="f238" fmla="val 15299"/>
              <a:gd name="f239" fmla="val 6540"/>
              <a:gd name="f240" fmla="val 4127"/>
              <a:gd name="f241" fmla="val 15789"/>
              <a:gd name="f242" fmla="val 15788"/>
              <a:gd name="f243" fmla="val 4024"/>
              <a:gd name="f244" fmla="val 15324"/>
              <a:gd name="f245" fmla="val 3948"/>
              <a:gd name="f246" fmla="val 14850"/>
              <a:gd name="f247" fmla="val 14369"/>
              <a:gd name="f248" fmla="+- 0 0 -90"/>
              <a:gd name="f249" fmla="*/ f3 1 43200"/>
              <a:gd name="f250" fmla="*/ f4 1 43200"/>
              <a:gd name="f251" fmla="+- f6 0 f5"/>
              <a:gd name="f252" fmla="*/ f248 f0 1"/>
              <a:gd name="f253" fmla="*/ f251 1 43200"/>
              <a:gd name="f254" fmla="*/ 4315987 f251 1"/>
              <a:gd name="f255" fmla="*/ 936625 f251 1"/>
              <a:gd name="f256" fmla="*/ 2159794 f251 1"/>
              <a:gd name="f257" fmla="*/ 1871255 f251 1"/>
              <a:gd name="f258" fmla="*/ 13399 f251 1"/>
              <a:gd name="f259" fmla="*/ 107105 f251 1"/>
              <a:gd name="f260" fmla="*/ 5954 f251 1"/>
              <a:gd name="f261" fmla="*/ 6524 f251 1"/>
              <a:gd name="f262" fmla="*/ 34174 f251 1"/>
              <a:gd name="f263" fmla="*/ 34674 f251 1"/>
              <a:gd name="f264" fmla="*/ f252 1 f2"/>
              <a:gd name="f265" fmla="*/ f254 1 43200"/>
              <a:gd name="f266" fmla="*/ f255 1 43200"/>
              <a:gd name="f267" fmla="*/ f256 1 43200"/>
              <a:gd name="f268" fmla="*/ f257 1 43200"/>
              <a:gd name="f269" fmla="*/ f258 1 43200"/>
              <a:gd name="f270" fmla="*/ f259 1 43200"/>
              <a:gd name="f271" fmla="*/ f260 1 43200"/>
              <a:gd name="f272" fmla="*/ f261 1 43200"/>
              <a:gd name="f273" fmla="*/ f262 1 43200"/>
              <a:gd name="f274" fmla="*/ f263 1 43200"/>
              <a:gd name="f275" fmla="+- f264 0 f1"/>
              <a:gd name="f276" fmla="*/ f265 1 f253"/>
              <a:gd name="f277" fmla="*/ f266 1 f253"/>
              <a:gd name="f278" fmla="*/ f267 1 f253"/>
              <a:gd name="f279" fmla="*/ f268 1 f253"/>
              <a:gd name="f280" fmla="*/ f269 1 f253"/>
              <a:gd name="f281" fmla="*/ f270 1 f253"/>
              <a:gd name="f282" fmla="*/ f271 1 f253"/>
              <a:gd name="f283" fmla="*/ f273 1 f253"/>
              <a:gd name="f284" fmla="*/ f272 1 f253"/>
              <a:gd name="f285" fmla="*/ f274 1 f253"/>
              <a:gd name="f286" fmla="*/ f282 f249 1"/>
              <a:gd name="f287" fmla="*/ f283 f249 1"/>
              <a:gd name="f288" fmla="*/ f285 f250 1"/>
              <a:gd name="f289" fmla="*/ f284 f250 1"/>
              <a:gd name="f290" fmla="*/ f276 f249 1"/>
              <a:gd name="f291" fmla="*/ f277 f250 1"/>
              <a:gd name="f292" fmla="*/ f278 f249 1"/>
              <a:gd name="f293" fmla="*/ f279 f250 1"/>
              <a:gd name="f294" fmla="*/ f280 f249 1"/>
              <a:gd name="f295" fmla="*/ f281 f2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5">
                <a:pos x="f290" y="f291"/>
              </a:cxn>
              <a:cxn ang="f275">
                <a:pos x="f292" y="f293"/>
              </a:cxn>
              <a:cxn ang="f275">
                <a:pos x="f294" y="f291"/>
              </a:cxn>
              <a:cxn ang="f275">
                <a:pos x="f292" y="f295"/>
              </a:cxn>
            </a:cxnLst>
            <a:rect l="f286" t="f289" r="f287" b="f288"/>
            <a:pathLst>
              <a:path w="43200" h="43200">
                <a:moveTo>
                  <a:pt x="f7" y="f8"/>
                </a:moveTo>
                <a:lnTo>
                  <a:pt x="f9" y="f8"/>
                </a:lnTo>
                <a:cubicBezTo>
                  <a:pt x="f10" y="f11"/>
                  <a:pt x="f12" y="f13"/>
                  <a:pt x="f12" y="f14"/>
                </a:cubicBezTo>
                <a:cubicBezTo>
                  <a:pt x="f12" y="f15"/>
                  <a:pt x="f16" y="f17"/>
                  <a:pt x="f18" y="f17"/>
                </a:cubicBezTo>
                <a:cubicBezTo>
                  <a:pt x="f19" y="f17"/>
                  <a:pt x="f20" y="f21"/>
                  <a:pt x="f22" y="f23"/>
                </a:cubicBezTo>
                <a:lnTo>
                  <a:pt x="f22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3" y="f35"/>
                </a:lnTo>
                <a:cubicBezTo>
                  <a:pt x="f36" y="f37"/>
                  <a:pt x="f38" y="f39"/>
                  <a:pt x="f40" y="f39"/>
                </a:cubicBezTo>
                <a:cubicBezTo>
                  <a:pt x="f41" y="f39"/>
                  <a:pt x="f42" y="f43"/>
                  <a:pt x="f44" y="f45"/>
                </a:cubicBezTo>
                <a:lnTo>
                  <a:pt x="f44" y="f46"/>
                </a:lnTo>
                <a:cubicBezTo>
                  <a:pt x="f47" y="f48"/>
                  <a:pt x="f49" y="f50"/>
                  <a:pt x="f51" y="f50"/>
                </a:cubicBezTo>
                <a:cubicBezTo>
                  <a:pt x="f52" y="f50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61" y="f63"/>
                </a:cubicBezTo>
                <a:cubicBezTo>
                  <a:pt x="f61" y="f64"/>
                  <a:pt x="f65" y="f66"/>
                  <a:pt x="f67" y="f68"/>
                </a:cubicBezTo>
                <a:lnTo>
                  <a:pt x="f67" y="f69"/>
                </a:lnTo>
                <a:cubicBezTo>
                  <a:pt x="f70" y="f71"/>
                  <a:pt x="f72" y="f73"/>
                  <a:pt x="f72" y="f74"/>
                </a:cubicBezTo>
                <a:cubicBezTo>
                  <a:pt x="f72" y="f75"/>
                  <a:pt x="f76" y="f77"/>
                  <a:pt x="f78" y="f79"/>
                </a:cubicBezTo>
                <a:lnTo>
                  <a:pt x="f80" y="f81"/>
                </a:lnTo>
                <a:cubicBezTo>
                  <a:pt x="f82" y="f83"/>
                  <a:pt x="f84" y="f85"/>
                  <a:pt x="f86" y="f85"/>
                </a:cubicBezTo>
                <a:cubicBezTo>
                  <a:pt x="f87" y="f85"/>
                  <a:pt x="f88" y="f89"/>
                  <a:pt x="f90" y="f91"/>
                </a:cubicBezTo>
                <a:lnTo>
                  <a:pt x="f92" y="f91"/>
                </a:lnTo>
                <a:cubicBezTo>
                  <a:pt x="f93" y="f94"/>
                  <a:pt x="f95" y="f96"/>
                  <a:pt x="f97" y="f96"/>
                </a:cubicBezTo>
                <a:cubicBezTo>
                  <a:pt x="f98" y="f96"/>
                  <a:pt x="f99" y="f100"/>
                  <a:pt x="f101" y="f102"/>
                </a:cubicBezTo>
                <a:lnTo>
                  <a:pt x="f101" y="f103"/>
                </a:lnTo>
                <a:cubicBezTo>
                  <a:pt x="f104" y="f105"/>
                  <a:pt x="f106" y="f107"/>
                  <a:pt x="f108" y="f107"/>
                </a:cubicBezTo>
                <a:cubicBezTo>
                  <a:pt x="f109" y="f107"/>
                  <a:pt x="f110" y="f111"/>
                  <a:pt x="f112" y="f113"/>
                </a:cubicBezTo>
                <a:lnTo>
                  <a:pt x="f114" y="f113"/>
                </a:lnTo>
                <a:cubicBezTo>
                  <a:pt x="f115" y="f116"/>
                  <a:pt x="f117" y="f118"/>
                  <a:pt x="f119" y="f118"/>
                </a:cubicBezTo>
                <a:cubicBezTo>
                  <a:pt x="f120" y="f121"/>
                  <a:pt x="f122" y="f123"/>
                  <a:pt x="f122" y="f124"/>
                </a:cubicBezTo>
                <a:cubicBezTo>
                  <a:pt x="f122" y="f125"/>
                  <a:pt x="f126" y="f127"/>
                  <a:pt x="f128" y="f129"/>
                </a:cubicBezTo>
                <a:lnTo>
                  <a:pt x="f130" y="f129"/>
                </a:lnTo>
                <a:cubicBezTo>
                  <a:pt x="f131" y="f132"/>
                  <a:pt x="f133" y="f134"/>
                  <a:pt x="f133" y="f135"/>
                </a:cubicBezTo>
                <a:cubicBezTo>
                  <a:pt x="f133" y="f136"/>
                  <a:pt x="f137" y="f138"/>
                  <a:pt x="f139" y="f140"/>
                </a:cubicBezTo>
                <a:close/>
              </a:path>
              <a:path w="43200" h="43200" fill="none">
                <a:moveTo>
                  <a:pt x="f141" y="f142"/>
                </a:moveTo>
                <a:lnTo>
                  <a:pt x="f141" y="f142"/>
                </a:lnTo>
                <a:cubicBezTo>
                  <a:pt x="f143" y="f144"/>
                  <a:pt x="f145" y="f146"/>
                  <a:pt x="f147" y="f146"/>
                </a:cubicBezTo>
                <a:cubicBezTo>
                  <a:pt x="f148" y="f146"/>
                  <a:pt x="f149" y="f150"/>
                  <a:pt x="f151" y="f152"/>
                </a:cubicBezTo>
                <a:moveTo>
                  <a:pt x="f153" y="f154"/>
                </a:moveTo>
                <a:lnTo>
                  <a:pt x="f155" y="f156"/>
                </a:lnTo>
                <a:cubicBezTo>
                  <a:pt x="f157" y="f158"/>
                  <a:pt x="f159" y="f160"/>
                  <a:pt x="f161" y="f162"/>
                </a:cubicBezTo>
                <a:moveTo>
                  <a:pt x="f163" y="f164"/>
                </a:moveTo>
                <a:lnTo>
                  <a:pt x="f165" y="f164"/>
                </a:lnTo>
                <a:cubicBezTo>
                  <a:pt x="f166" y="f167"/>
                  <a:pt x="f168" y="f169"/>
                  <a:pt x="f170" y="f171"/>
                </a:cubicBezTo>
                <a:moveTo>
                  <a:pt x="f172" y="f173"/>
                </a:moveTo>
                <a:lnTo>
                  <a:pt x="f174" y="f175"/>
                </a:lnTo>
                <a:cubicBezTo>
                  <a:pt x="f176" y="f177"/>
                  <a:pt x="f178" y="f179"/>
                  <a:pt x="f180" y="f181"/>
                </a:cubicBezTo>
                <a:moveTo>
                  <a:pt x="f182" y="f183"/>
                </a:moveTo>
                <a:lnTo>
                  <a:pt x="f184" y="f183"/>
                </a:lnTo>
                <a:cubicBezTo>
                  <a:pt x="f185" y="f186"/>
                  <a:pt x="f187" y="f188"/>
                  <a:pt x="f187" y="f189"/>
                </a:cubicBezTo>
                <a:cubicBezTo>
                  <a:pt x="f187" y="f190"/>
                  <a:pt x="f191" y="f192"/>
                  <a:pt x="f191" y="f193"/>
                </a:cubicBezTo>
                <a:moveTo>
                  <a:pt x="f194" y="f195"/>
                </a:moveTo>
                <a:lnTo>
                  <a:pt x="f194" y="f195"/>
                </a:lnTo>
                <a:cubicBezTo>
                  <a:pt x="f196" y="f197"/>
                  <a:pt x="f198" y="f199"/>
                  <a:pt x="f200" y="f201"/>
                </a:cubicBezTo>
                <a:moveTo>
                  <a:pt x="f202" y="f203"/>
                </a:moveTo>
                <a:lnTo>
                  <a:pt x="f202" y="f204"/>
                </a:lnTo>
                <a:cubicBezTo>
                  <a:pt x="f205" y="f206"/>
                  <a:pt x="f207" y="f208"/>
                  <a:pt x="f207" y="f209"/>
                </a:cubicBezTo>
                <a:cubicBezTo>
                  <a:pt x="f207" y="f210"/>
                  <a:pt x="f211" y="f212"/>
                  <a:pt x="f211" y="f213"/>
                </a:cubicBezTo>
                <a:moveTo>
                  <a:pt x="f214" y="f215"/>
                </a:moveTo>
                <a:lnTo>
                  <a:pt x="f214" y="f215"/>
                </a:lnTo>
                <a:cubicBezTo>
                  <a:pt x="f216" y="f217"/>
                  <a:pt x="f218" y="f149"/>
                  <a:pt x="f219" y="f220"/>
                </a:cubicBezTo>
                <a:moveTo>
                  <a:pt x="f221" y="f222"/>
                </a:moveTo>
                <a:lnTo>
                  <a:pt x="f223" y="f224"/>
                </a:lnTo>
                <a:cubicBezTo>
                  <a:pt x="f225" y="f226"/>
                  <a:pt x="f227" y="f228"/>
                  <a:pt x="f229" y="f230"/>
                </a:cubicBezTo>
                <a:moveTo>
                  <a:pt x="f231" y="f232"/>
                </a:moveTo>
                <a:lnTo>
                  <a:pt x="f231" y="f233"/>
                </a:lnTo>
                <a:cubicBezTo>
                  <a:pt x="f234" y="f235"/>
                  <a:pt x="f236" y="f237"/>
                  <a:pt x="f238" y="f239"/>
                </a:cubicBezTo>
                <a:moveTo>
                  <a:pt x="f240" y="f241"/>
                </a:moveTo>
                <a:lnTo>
                  <a:pt x="f240" y="f242"/>
                </a:lnTo>
                <a:cubicBezTo>
                  <a:pt x="f243" y="f244"/>
                  <a:pt x="f245" y="f246"/>
                  <a:pt x="f7" y="f247"/>
                </a:cubicBezTo>
              </a:path>
            </a:pathLst>
          </a:custGeom>
          <a:gradFill>
            <a:gsLst>
              <a:gs pos="0">
                <a:srgbClr val="E1EBFF"/>
              </a:gs>
              <a:gs pos="100000">
                <a:srgbClr val="93B8FF"/>
              </a:gs>
            </a:gsLst>
            <a:lin ang="5400000"/>
          </a:gradFill>
          <a:ln w="9363" cap="sq">
            <a:solidFill>
              <a:srgbClr val="0A6DC6"/>
            </a:solidFill>
            <a:prstDash val="solid"/>
            <a:miter/>
          </a:ln>
          <a:effectLst>
            <a:outerShdw dist="20162" dir="5400000" algn="tl">
              <a:srgbClr val="000000">
                <a:alpha val="38034"/>
              </a:srgbClr>
            </a:outerShdw>
          </a:effectLst>
        </p:spPr>
        <p:txBody>
          <a:bodyPr vert="horz" wrap="square" lIns="81650" tIns="42454" rIns="81650" bIns="42454" anchor="ctr" anchorCtr="1" compatLnSpc="1">
            <a:noAutofit/>
          </a:bodyPr>
          <a:lstStyle/>
          <a:p>
            <a:pPr algn="ctr" defTabSz="829544">
              <a:tabLst>
                <a:tab pos="0" algn="l"/>
                <a:tab pos="406127" algn="l"/>
                <a:tab pos="813699" algn="l"/>
                <a:tab pos="1221270" algn="l"/>
                <a:tab pos="1628841" algn="l"/>
                <a:tab pos="2036413" algn="l"/>
                <a:tab pos="2443984" algn="l"/>
                <a:tab pos="2851556" algn="l"/>
                <a:tab pos="3259128" algn="l"/>
                <a:tab pos="3666699" algn="l"/>
                <a:tab pos="4074271" algn="l"/>
                <a:tab pos="4481842" algn="l"/>
                <a:tab pos="4889413" algn="l"/>
                <a:tab pos="5296985" algn="l"/>
                <a:tab pos="5704556" algn="l"/>
                <a:tab pos="6112128" algn="l"/>
                <a:tab pos="6519699" algn="l"/>
                <a:tab pos="6927261" algn="l"/>
                <a:tab pos="7334833" algn="l"/>
                <a:tab pos="7742404" algn="l"/>
                <a:tab pos="814997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14" b="1">
                <a:solidFill>
                  <a:srgbClr val="002060"/>
                </a:solidFill>
                <a:latin typeface="Times New Roman" pitchFamily="18"/>
                <a:cs typeface="Lucida Sans Unicode" pitchFamily="34"/>
              </a:rPr>
              <a:t>MAIOR CONTROLE E APROVAÇÃO DOS REQUERIMENTOS ENVIADOS</a:t>
            </a:r>
            <a:endParaRPr lang="pt-BR" sz="1633" b="1">
              <a:solidFill>
                <a:srgbClr val="002060"/>
              </a:solidFill>
              <a:latin typeface="Times New Roman" pitchFamily="18"/>
              <a:cs typeface="Lucida Sans Unicode" pitchFamily="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60" y="410240"/>
            <a:ext cx="8735882" cy="5967037"/>
          </a:xfrm>
          <a:prstGeom prst="rect">
            <a:avLst/>
          </a:prstGeom>
        </p:spPr>
      </p:pic>
      <p:sp>
        <p:nvSpPr>
          <p:cNvPr id="5" name="CustomShape 1"/>
          <p:cNvSpPr/>
          <p:nvPr/>
        </p:nvSpPr>
        <p:spPr>
          <a:xfrm>
            <a:off x="8999642" y="1978263"/>
            <a:ext cx="3041375" cy="12912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2600" b="1" spc="-1" dirty="0">
                <a:solidFill>
                  <a:srgbClr val="002060"/>
                </a:solidFill>
                <a:latin typeface="Calibri"/>
              </a:rPr>
              <a:t>Anexo I é para indicação dos dados bancários. </a:t>
            </a:r>
          </a:p>
        </p:txBody>
      </p:sp>
    </p:spTree>
    <p:extLst>
      <p:ext uri="{BB962C8B-B14F-4D97-AF65-F5344CB8AC3E}">
        <p14:creationId xmlns:p14="http://schemas.microsoft.com/office/powerpoint/2010/main" val="26571416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572950" y="5452964"/>
            <a:ext cx="9613466" cy="4909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2600" b="1" spc="-1" dirty="0">
                <a:solidFill>
                  <a:srgbClr val="002060"/>
                </a:solidFill>
                <a:latin typeface="Calibri"/>
              </a:rPr>
              <a:t>Anexo II é para indicação dos </a:t>
            </a:r>
            <a:r>
              <a:rPr lang="pt-BR" sz="2600" b="1" u="sng" spc="-1" dirty="0">
                <a:solidFill>
                  <a:srgbClr val="002060"/>
                </a:solidFill>
                <a:latin typeface="Calibri"/>
              </a:rPr>
              <a:t>gestores de acesso</a:t>
            </a:r>
            <a:r>
              <a:rPr lang="pt-BR" sz="2600" b="1" spc="-1" dirty="0">
                <a:solidFill>
                  <a:srgbClr val="002060"/>
                </a:solidFill>
                <a:latin typeface="Calibri"/>
              </a:rPr>
              <a:t> do Novo COMPREV.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50" y="513938"/>
            <a:ext cx="9403154" cy="47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881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264" y="1118612"/>
            <a:ext cx="5799365" cy="52860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A25A081-48BB-824C-B97D-54C410ACE38D}"/>
              </a:ext>
            </a:extLst>
          </p:cNvPr>
          <p:cNvSpPr txBox="1"/>
          <p:nvPr/>
        </p:nvSpPr>
        <p:spPr>
          <a:xfrm>
            <a:off x="479567" y="453320"/>
            <a:ext cx="110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CONTRATAÇÃO DA DATPREV</a:t>
            </a:r>
          </a:p>
        </p:txBody>
      </p:sp>
    </p:spTree>
    <p:extLst>
      <p:ext uri="{BB962C8B-B14F-4D97-AF65-F5344CB8AC3E}">
        <p14:creationId xmlns:p14="http://schemas.microsoft.com/office/powerpoint/2010/main" val="31825711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3E30EAC7-D7A7-433F-9BAA-1550BEC97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7"/>
          <a:stretch/>
        </p:blipFill>
        <p:spPr>
          <a:xfrm>
            <a:off x="909422" y="543996"/>
            <a:ext cx="10170954" cy="574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577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2"/>
          <p:cNvSpPr/>
          <p:nvPr/>
        </p:nvSpPr>
        <p:spPr>
          <a:xfrm>
            <a:off x="0" y="692640"/>
            <a:ext cx="8807824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60360">
              <a:lnSpc>
                <a:spcPct val="100000"/>
              </a:lnSpc>
            </a:pPr>
            <a:r>
              <a:rPr lang="pt-BR" sz="3200" b="1" spc="-1" dirty="0">
                <a:solidFill>
                  <a:srgbClr val="14406B"/>
                </a:solidFill>
                <a:latin typeface="Gisha"/>
              </a:rPr>
              <a:t>Canais de Atendimento</a:t>
            </a:r>
            <a:endParaRPr lang="pt-BR" sz="3200" b="0" strike="noStrike" spc="-1" dirty="0">
              <a:latin typeface="Arial"/>
            </a:endParaRPr>
          </a:p>
        </p:txBody>
      </p:sp>
      <p:pic>
        <p:nvPicPr>
          <p:cNvPr id="2050" name="Picture 2" descr="Broken laptop cartoon Royalty Free Vector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6"/>
          <a:stretch/>
        </p:blipFill>
        <p:spPr bwMode="auto">
          <a:xfrm>
            <a:off x="1595121" y="1426845"/>
            <a:ext cx="1170568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stomShape 1"/>
          <p:cNvSpPr/>
          <p:nvPr/>
        </p:nvSpPr>
        <p:spPr>
          <a:xfrm>
            <a:off x="3169920" y="1978263"/>
            <a:ext cx="8367656" cy="8910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2600" spc="-1" dirty="0">
                <a:solidFill>
                  <a:srgbClr val="002060"/>
                </a:solidFill>
                <a:latin typeface="Calibri"/>
              </a:rPr>
              <a:t>É um problemas de sistema?</a:t>
            </a:r>
          </a:p>
          <a:p>
            <a:pPr algn="just"/>
            <a:r>
              <a:rPr lang="pt-BR" sz="2600" b="1" spc="-1" dirty="0">
                <a:solidFill>
                  <a:srgbClr val="002060"/>
                </a:solidFill>
                <a:latin typeface="Calibri"/>
              </a:rPr>
              <a:t>	http://suporte.dataprev.gov.br</a:t>
            </a:r>
          </a:p>
        </p:txBody>
      </p:sp>
      <p:pic>
        <p:nvPicPr>
          <p:cNvPr id="2054" name="Picture 6" descr="3athlon na veia: 06/01/2014 - 07/01/20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255" y="3290324"/>
            <a:ext cx="1340434" cy="14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stomShape 1"/>
          <p:cNvSpPr/>
          <p:nvPr/>
        </p:nvSpPr>
        <p:spPr>
          <a:xfrm>
            <a:off x="3169920" y="3865855"/>
            <a:ext cx="8367656" cy="8910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2600" spc="-1" dirty="0">
                <a:solidFill>
                  <a:srgbClr val="002060"/>
                </a:solidFill>
                <a:latin typeface="Calibri"/>
              </a:rPr>
              <a:t>É uma dúvida sobre as regras da compensação? </a:t>
            </a:r>
          </a:p>
          <a:p>
            <a:pPr algn="just"/>
            <a:r>
              <a:rPr lang="pt-BR" sz="2600" b="1" spc="-1" dirty="0">
                <a:solidFill>
                  <a:srgbClr val="002060"/>
                </a:solidFill>
                <a:latin typeface="Calibri"/>
              </a:rPr>
              <a:t>	http://gescon.dataprev.gov.br/Gescon</a:t>
            </a:r>
          </a:p>
        </p:txBody>
      </p:sp>
      <p:sp>
        <p:nvSpPr>
          <p:cNvPr id="11" name="CustomShape 1"/>
          <p:cNvSpPr/>
          <p:nvPr/>
        </p:nvSpPr>
        <p:spPr>
          <a:xfrm>
            <a:off x="1123122" y="5160730"/>
            <a:ext cx="10414454" cy="8910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pt-BR" sz="2600" spc="-1" dirty="0">
                <a:solidFill>
                  <a:srgbClr val="002060"/>
                </a:solidFill>
                <a:latin typeface="Calibri"/>
              </a:rPr>
              <a:t>Para todas as coisas... </a:t>
            </a:r>
          </a:p>
          <a:p>
            <a:pPr algn="just"/>
            <a:r>
              <a:rPr lang="pt-BR" sz="2600" b="1" spc="-1" dirty="0">
                <a:solidFill>
                  <a:srgbClr val="002060"/>
                </a:solidFill>
                <a:latin typeface="Calibri"/>
              </a:rPr>
              <a:t>Ofícios circulares, manuais, vídeos e demais informações no site da SPREV.</a:t>
            </a:r>
          </a:p>
        </p:txBody>
      </p:sp>
    </p:spTree>
    <p:extLst>
      <p:ext uri="{BB962C8B-B14F-4D97-AF65-F5344CB8AC3E}">
        <p14:creationId xmlns:p14="http://schemas.microsoft.com/office/powerpoint/2010/main" val="265089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E3BB214-36AC-462E-AAE4-B8D3123DD96A}"/>
              </a:ext>
            </a:extLst>
          </p:cNvPr>
          <p:cNvSpPr txBox="1"/>
          <p:nvPr/>
        </p:nvSpPr>
        <p:spPr>
          <a:xfrm>
            <a:off x="198758" y="250372"/>
            <a:ext cx="11794484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1" i="0" dirty="0">
                <a:solidFill>
                  <a:srgbClr val="333333"/>
                </a:solidFill>
                <a:effectLst/>
                <a:latin typeface="Helvetica Neue"/>
              </a:rPr>
              <a:t>PORTATIA INSS 1425, 17/03/2022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1º Estabelecer diretrizes sobre a manutenção da observância da ordem cronológica na análise dos requerimentos de compensação previdenciária.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2º Os requerimentos de Compensação Previdenciária - Regime de Origem (RO) observarão a ordem cronológica, conforme disposto no Decreto nº 10.188, de 20 de dezembro de 2019.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3º </a:t>
            </a:r>
            <a:r>
              <a:rPr lang="pt-BR" sz="1900" b="1" i="0" dirty="0">
                <a:solidFill>
                  <a:srgbClr val="333333"/>
                </a:solidFill>
                <a:effectLst/>
                <a:latin typeface="Helvetica Neue"/>
              </a:rPr>
              <a:t>As Superintendências-Regionais deverão operacionalizar, no âmbito de sua abrangência, a organização e a distribuição dos requerimentos de compensação previdenciá</a:t>
            </a:r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ria, em conformidade com o art. 4º, § 5º, da Portaria SPREV/ME nº 15.829, de 2 de julho de 2020, alterada pela Portaria SPREV/MTP nº 1.001, de 23 de dezembro de 2021.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4º A gestão das tarefas referentes aos requerimentos de compensação previdenciária, Regime de Origem (RO) e Regime Instituidor (RI), legado e novos requerimentos, </a:t>
            </a:r>
            <a:r>
              <a:rPr lang="pt-BR" sz="1900" b="1" i="0" dirty="0">
                <a:solidFill>
                  <a:srgbClr val="333333"/>
                </a:solidFill>
                <a:effectLst/>
                <a:latin typeface="Helvetica Neue"/>
              </a:rPr>
              <a:t>ficam a cargo das Superintendências-Regionais.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5º A ordem e a distribuição das tarefas serão controladas por meio do Gerenciador de Tarefas - GET, conforme a data de entrada dos requerimentos.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Parágrafo único. Para fins do disposto no caput, entende-se por data de entrada de requerimento das tarefas: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I - "COMPREV RO - COMPRO", a data de disponibilização do requerimento no Sistema COMPREV; e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II - "COMPREV RI - COMPRI" e "COMPREV RI Integrada - COMPRIN", a data de criação do requerimento no Sistema COMPREV.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6º Fica revogada a Portaria nº 942/DIRBEN/INSS, de 21 de outubro de 2021, publicada no Diário Oficial da União nº 200, de 22 de outubro de 2021, Seção 1, pág. 101.</a:t>
            </a:r>
          </a:p>
          <a:p>
            <a:pPr algn="just"/>
            <a:r>
              <a:rPr lang="pt-BR" sz="1900" b="0" i="0" dirty="0">
                <a:solidFill>
                  <a:srgbClr val="333333"/>
                </a:solidFill>
                <a:effectLst/>
                <a:latin typeface="Helvetica Neue"/>
              </a:rPr>
              <a:t>Art. 7º Esta Portaria entra em vigor na data de sua publicação.</a:t>
            </a:r>
          </a:p>
        </p:txBody>
      </p:sp>
    </p:spTree>
    <p:extLst>
      <p:ext uri="{BB962C8B-B14F-4D97-AF65-F5344CB8AC3E}">
        <p14:creationId xmlns:p14="http://schemas.microsoft.com/office/powerpoint/2010/main" val="10450147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DF7CF69-7827-4122-8B13-B14646C5A7A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19246" y="1043542"/>
            <a:ext cx="4484160" cy="2285640"/>
          </a:xfrm>
          <a:prstGeom prst="rect">
            <a:avLst/>
          </a:prstGeom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150837C-7000-417A-A98A-618CC759AE6A}"/>
              </a:ext>
            </a:extLst>
          </p:cNvPr>
          <p:cNvSpPr txBox="1"/>
          <p:nvPr/>
        </p:nvSpPr>
        <p:spPr>
          <a:xfrm>
            <a:off x="1954925" y="3707554"/>
            <a:ext cx="910195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/>
              <a:t>ANTONIO MARIO CARNEIRO PEREIRA</a:t>
            </a:r>
          </a:p>
          <a:p>
            <a:r>
              <a:rPr lang="pt-BR" sz="2200" b="1" dirty="0"/>
              <a:t>DIRETOR DE BENEFICIOS – COORDENADOR COMPREV</a:t>
            </a:r>
          </a:p>
          <a:p>
            <a:r>
              <a:rPr lang="pt-BR" sz="2200" b="1" dirty="0"/>
              <a:t>INSTITUTO DE PREVIDÊNCIA DO SERVIDOR MUNCIPAL DE DIADEMA - SP</a:t>
            </a:r>
          </a:p>
          <a:p>
            <a:r>
              <a:rPr lang="pt-BR" sz="2200" b="1" dirty="0"/>
              <a:t>mario@ipreddiadema.sp.gov.br</a:t>
            </a:r>
          </a:p>
          <a:p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3185</TotalTime>
  <Words>4007</Words>
  <Application>Microsoft Office PowerPoint</Application>
  <PresentationFormat>Widescreen</PresentationFormat>
  <Paragraphs>334</Paragraphs>
  <Slides>68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68</vt:i4>
      </vt:variant>
    </vt:vector>
  </HeadingPairs>
  <TitlesOfParts>
    <vt:vector size="79" baseType="lpstr">
      <vt:lpstr>Arial</vt:lpstr>
      <vt:lpstr>Calibri</vt:lpstr>
      <vt:lpstr>Gisha</vt:lpstr>
      <vt:lpstr>Helvetica Neue</vt:lpstr>
      <vt:lpstr>Liberation Sans</vt:lpstr>
      <vt:lpstr>Liberation Serif</vt:lpstr>
      <vt:lpstr>Microsoft Sans Serif</vt:lpstr>
      <vt:lpstr>Segoe UI</vt:lpstr>
      <vt:lpstr>Times New Roman</vt:lpstr>
      <vt:lpstr>Wingdings</vt:lpstr>
      <vt:lpstr>Tema do Office</vt:lpstr>
      <vt:lpstr>Compensação previdenciária</vt:lpstr>
      <vt:lpstr>Contagem recíproca, emissão de CTC e a compensação previdenciária entre os regimes</vt:lpstr>
      <vt:lpstr>Apresentação do PowerPoint</vt:lpstr>
      <vt:lpstr>VANTAGENS COM O NOVO COMPREV</vt:lpstr>
      <vt:lpstr>Contagem recíproca, emissão de CTC e a compensação previdenciária entre os regimes</vt:lpstr>
      <vt:lpstr>Contagem recíproca, emissão de CTC e a compensação previdenciária entre os regimes</vt:lpstr>
      <vt:lpstr>Contagem recíproca, emissão de CTC e a compensação previdenciária entre os regimes</vt:lpstr>
      <vt:lpstr>Contagem recíproca, emissão de CTC e a compensação previdenciária entre os regimes</vt:lpstr>
      <vt:lpstr>Contagem recíproca, emissão de CTC e a compensação previdenciária entre os regimes</vt:lpstr>
      <vt:lpstr>Contagem recíproca, emissão de CTC e a compensação previdenciária entre os regimes</vt:lpstr>
      <vt:lpstr>Contagem recíproca, emissão de CTC e a compensação previdenciária entre os regimes</vt:lpstr>
      <vt:lpstr>Contagem recíproca, emissão de CTC e a compensação previdenciária entre os regimes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Concessão de benefícios e a compensação previdenciária</vt:lpstr>
      <vt:lpstr>Decreto nº 10.188, de 2019 - Regras Gerais</vt:lpstr>
      <vt:lpstr>Apresentação do PowerPoint</vt:lpstr>
      <vt:lpstr>Decreto nº 10.188, de 2019 - Regras Gerais</vt:lpstr>
      <vt:lpstr>Decreto nº 10.188, de 2019 - Regras Gerais</vt:lpstr>
      <vt:lpstr>Decreto nº 10.188, de 2019 - Regras Gerais</vt:lpstr>
      <vt:lpstr>Decreto nº 10.188, de 2019 - Regras Gerais</vt:lpstr>
      <vt:lpstr>Decreto nº 10.188, de 2019 - Regras Gerais</vt:lpstr>
      <vt:lpstr>Decreto nº 10.188, de 2019 - Abertura e Análises de Requerimentos</vt:lpstr>
      <vt:lpstr>Apresentação do PowerPoint</vt:lpstr>
      <vt:lpstr>Decreto nº 10.188, de 2019 - Abertura e Análises de Requerimentos</vt:lpstr>
      <vt:lpstr>Apresentação do PowerPoint</vt:lpstr>
      <vt:lpstr>Apresentação do PowerPoint</vt:lpstr>
      <vt:lpstr>Decreto nº 10.188, de 2019 - Pagamentos</vt:lpstr>
      <vt:lpstr>Decreto nº 10.188, de 2019 - Pagamentos</vt:lpstr>
      <vt:lpstr>Apresentação do PowerPoint</vt:lpstr>
      <vt:lpstr>NOVOS CONCEITOS</vt:lpstr>
      <vt:lpstr>SOLICITANTE X DESTINATÁRIO</vt:lpstr>
      <vt:lpstr>SOLICITANTE X DESTINATÁRIO</vt:lpstr>
      <vt:lpstr>No menu consulta é possível escolher o tipo de  participação (se solicitante ou destinatário)</vt:lpstr>
      <vt:lpstr>PRAZO  X  PRESCRIÇÃO  X  INDEFERIDOS </vt:lpstr>
      <vt:lpstr>PRESCRIÇÃO </vt:lpstr>
      <vt:lpstr>INDEFERIDOS</vt:lpstr>
      <vt:lpstr>MENU: EXIGENCIAS É POSSÍVEL VER  PRAZO – PRESCRIÇÃO - INDEFERIDOS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 A CRIAÇÃO DO SETOR ESPECÍFICO PARA O COMPREV, TEREMOS: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Suporte IDS</dc:creator>
  <cp:lastModifiedBy>MS Previdencia</cp:lastModifiedBy>
  <cp:revision>67</cp:revision>
  <dcterms:created xsi:type="dcterms:W3CDTF">2021-06-22T15:24:59Z</dcterms:created>
  <dcterms:modified xsi:type="dcterms:W3CDTF">2022-04-08T14:15:47Z</dcterms:modified>
</cp:coreProperties>
</file>