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5"/>
  </p:notesMasterIdLst>
  <p:sldIdLst>
    <p:sldId id="257" r:id="rId2"/>
    <p:sldId id="258" r:id="rId3"/>
    <p:sldId id="276" r:id="rId4"/>
    <p:sldId id="280" r:id="rId5"/>
    <p:sldId id="277" r:id="rId6"/>
    <p:sldId id="301" r:id="rId7"/>
    <p:sldId id="283" r:id="rId8"/>
    <p:sldId id="278" r:id="rId9"/>
    <p:sldId id="290" r:id="rId10"/>
    <p:sldId id="291" r:id="rId11"/>
    <p:sldId id="292" r:id="rId12"/>
    <p:sldId id="293" r:id="rId13"/>
    <p:sldId id="294" r:id="rId14"/>
    <p:sldId id="295" r:id="rId15"/>
    <p:sldId id="296" r:id="rId16"/>
    <p:sldId id="297" r:id="rId17"/>
    <p:sldId id="298" r:id="rId18"/>
    <p:sldId id="299" r:id="rId19"/>
    <p:sldId id="279" r:id="rId20"/>
    <p:sldId id="302" r:id="rId21"/>
    <p:sldId id="281" r:id="rId22"/>
    <p:sldId id="282" r:id="rId23"/>
    <p:sldId id="285" r:id="rId24"/>
    <p:sldId id="286" r:id="rId25"/>
    <p:sldId id="287" r:id="rId26"/>
    <p:sldId id="303" r:id="rId27"/>
    <p:sldId id="288" r:id="rId28"/>
    <p:sldId id="289" r:id="rId29"/>
    <p:sldId id="300" r:id="rId30"/>
    <p:sldId id="304" r:id="rId31"/>
    <p:sldId id="305" r:id="rId32"/>
    <p:sldId id="306" r:id="rId33"/>
    <p:sldId id="274" r:id="rId34"/>
  </p:sldIdLst>
  <p:sldSz cx="9144000" cy="6858000" type="screen4x3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1416" y="6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25CA30B-7DD0-49D2-9E44-204FABD2C6C7}" type="datetimeFigureOut">
              <a:rPr lang="pt-BR" smtClean="0"/>
              <a:pPr/>
              <a:t>23/05/2019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95DE564-121F-42D8-83A3-F03D02631016}" type="slidenum">
              <a:rPr lang="pt-BR" smtClean="0"/>
              <a:pPr/>
              <a:t>‹nº›</a:t>
            </a:fld>
            <a:endParaRPr 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09541CA-40D0-422E-A885-9CE01E57BEAC}" type="slidenum">
              <a:rPr lang="pt-BR" smtClean="0"/>
              <a:pPr/>
              <a:t>1</a:t>
            </a:fld>
            <a:endParaRPr lang="pt-BR" smtClean="0"/>
          </a:p>
        </p:txBody>
      </p:sp>
      <p:sp>
        <p:nvSpPr>
          <p:cNvPr id="245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5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pt-BR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5B6ED9F-7453-4539-BD53-D688F564BB81}" type="slidenum">
              <a:rPr lang="pt-BR" smtClean="0"/>
              <a:pPr/>
              <a:t>2</a:t>
            </a:fld>
            <a:endParaRPr lang="pt-BR" smtClean="0"/>
          </a:p>
        </p:txBody>
      </p:sp>
      <p:sp>
        <p:nvSpPr>
          <p:cNvPr id="256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6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pt-BR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5B6ED9F-7453-4539-BD53-D688F564BB81}" type="slidenum">
              <a:rPr lang="pt-BR" smtClean="0"/>
              <a:pPr/>
              <a:t>3</a:t>
            </a:fld>
            <a:endParaRPr lang="pt-BR" smtClean="0"/>
          </a:p>
        </p:txBody>
      </p:sp>
      <p:sp>
        <p:nvSpPr>
          <p:cNvPr id="256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6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pt-BR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5B6ED9F-7453-4539-BD53-D688F564BB81}" type="slidenum">
              <a:rPr lang="pt-BR" smtClean="0"/>
              <a:pPr/>
              <a:t>4</a:t>
            </a:fld>
            <a:endParaRPr lang="pt-BR" smtClean="0"/>
          </a:p>
        </p:txBody>
      </p:sp>
      <p:sp>
        <p:nvSpPr>
          <p:cNvPr id="256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6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pt-BR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5B6ED9F-7453-4539-BD53-D688F564BB81}" type="slidenum">
              <a:rPr lang="pt-BR" smtClean="0"/>
              <a:pPr/>
              <a:t>5</a:t>
            </a:fld>
            <a:endParaRPr lang="pt-BR" smtClean="0"/>
          </a:p>
        </p:txBody>
      </p:sp>
      <p:sp>
        <p:nvSpPr>
          <p:cNvPr id="256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6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pt-BR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5B6ED9F-7453-4539-BD53-D688F564BB81}" type="slidenum">
              <a:rPr lang="pt-BR" smtClean="0"/>
              <a:pPr/>
              <a:t>6</a:t>
            </a:fld>
            <a:endParaRPr lang="pt-BR" smtClean="0"/>
          </a:p>
        </p:txBody>
      </p:sp>
      <p:sp>
        <p:nvSpPr>
          <p:cNvPr id="256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6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pt-BR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5B6ED9F-7453-4539-BD53-D688F564BB81}" type="slidenum">
              <a:rPr lang="pt-BR" smtClean="0"/>
              <a:pPr/>
              <a:t>7</a:t>
            </a:fld>
            <a:endParaRPr lang="pt-BR" smtClean="0"/>
          </a:p>
        </p:txBody>
      </p:sp>
      <p:sp>
        <p:nvSpPr>
          <p:cNvPr id="256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6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pt-BR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5B6ED9F-7453-4539-BD53-D688F564BB81}" type="slidenum">
              <a:rPr lang="pt-BR" smtClean="0"/>
              <a:pPr/>
              <a:t>8</a:t>
            </a:fld>
            <a:endParaRPr lang="pt-BR" smtClean="0"/>
          </a:p>
        </p:txBody>
      </p:sp>
      <p:sp>
        <p:nvSpPr>
          <p:cNvPr id="256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6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pt-BR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7"/>
          <p:cNvSpPr txBox="1">
            <a:spLocks noGrp="1" noChangeArrowheads="1"/>
          </p:cNvSpPr>
          <p:nvPr/>
        </p:nvSpPr>
        <p:spPr bwMode="auto">
          <a:xfrm>
            <a:off x="3884463" y="8685878"/>
            <a:ext cx="2972004" cy="4567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1" tIns="45716" rIns="91431" bIns="45716" anchor="b"/>
          <a:lstStyle/>
          <a:p>
            <a:pPr algn="r"/>
            <a:fld id="{2CBF80A3-F810-4859-8AD9-843BA942EB4E}" type="slidenum">
              <a:rPr lang="pt-BR" sz="1200"/>
              <a:pPr algn="r"/>
              <a:t>9</a:t>
            </a:fld>
            <a:endParaRPr lang="pt-BR" sz="1200" dirty="0"/>
          </a:p>
        </p:txBody>
      </p:sp>
      <p:sp>
        <p:nvSpPr>
          <p:cNvPr id="296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7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pt-BR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7"/>
          <p:cNvSpPr txBox="1">
            <a:spLocks noGrp="1" noChangeArrowheads="1"/>
          </p:cNvSpPr>
          <p:nvPr/>
        </p:nvSpPr>
        <p:spPr bwMode="auto">
          <a:xfrm>
            <a:off x="3884463" y="8685878"/>
            <a:ext cx="2972004" cy="4567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1" tIns="45716" rIns="91431" bIns="45716" anchor="b"/>
          <a:lstStyle/>
          <a:p>
            <a:pPr algn="r"/>
            <a:fld id="{314B2612-2F44-4B3D-B76E-BA9761AADB62}" type="slidenum">
              <a:rPr lang="pt-BR" sz="1200"/>
              <a:pPr algn="r"/>
              <a:t>10</a:t>
            </a:fld>
            <a:endParaRPr lang="pt-BR" sz="1200" dirty="0"/>
          </a:p>
        </p:txBody>
      </p:sp>
      <p:sp>
        <p:nvSpPr>
          <p:cNvPr id="307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7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pt-BR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7"/>
          <p:cNvSpPr txBox="1">
            <a:spLocks noGrp="1" noChangeArrowheads="1"/>
          </p:cNvSpPr>
          <p:nvPr/>
        </p:nvSpPr>
        <p:spPr bwMode="auto">
          <a:xfrm>
            <a:off x="3884463" y="8685878"/>
            <a:ext cx="2972004" cy="4567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1" tIns="45716" rIns="91431" bIns="45716" anchor="b"/>
          <a:lstStyle/>
          <a:p>
            <a:pPr algn="r"/>
            <a:fld id="{3EC5123E-725D-45CA-8528-55D4D397DCA5}" type="slidenum">
              <a:rPr lang="pt-BR" sz="1200"/>
              <a:pPr algn="r"/>
              <a:t>11</a:t>
            </a:fld>
            <a:endParaRPr lang="pt-BR" sz="1200" dirty="0"/>
          </a:p>
        </p:txBody>
      </p:sp>
      <p:sp>
        <p:nvSpPr>
          <p:cNvPr id="317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7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pt-BR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7"/>
          <p:cNvSpPr txBox="1">
            <a:spLocks noGrp="1" noChangeArrowheads="1"/>
          </p:cNvSpPr>
          <p:nvPr/>
        </p:nvSpPr>
        <p:spPr bwMode="auto">
          <a:xfrm>
            <a:off x="3884463" y="8685878"/>
            <a:ext cx="2972004" cy="4567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1" tIns="45716" rIns="91431" bIns="45716" anchor="b"/>
          <a:lstStyle/>
          <a:p>
            <a:pPr algn="r"/>
            <a:fld id="{7F734602-177C-4C8B-8C83-D9D0075B9C63}" type="slidenum">
              <a:rPr lang="pt-BR" sz="1200"/>
              <a:pPr algn="r"/>
              <a:t>12</a:t>
            </a:fld>
            <a:endParaRPr lang="pt-BR" sz="1200" dirty="0"/>
          </a:p>
        </p:txBody>
      </p:sp>
      <p:sp>
        <p:nvSpPr>
          <p:cNvPr id="327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27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pt-BR" smtClean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7"/>
          <p:cNvSpPr txBox="1">
            <a:spLocks noGrp="1" noChangeArrowheads="1"/>
          </p:cNvSpPr>
          <p:nvPr/>
        </p:nvSpPr>
        <p:spPr bwMode="auto">
          <a:xfrm>
            <a:off x="3884463" y="8685878"/>
            <a:ext cx="2972004" cy="4567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1" tIns="45716" rIns="91431" bIns="45716" anchor="b"/>
          <a:lstStyle/>
          <a:p>
            <a:pPr algn="r"/>
            <a:fld id="{1ECB7878-6C57-4F5B-B25C-8C5270CD7DEE}" type="slidenum">
              <a:rPr lang="pt-BR" sz="1200"/>
              <a:pPr algn="r"/>
              <a:t>13</a:t>
            </a:fld>
            <a:endParaRPr lang="pt-BR" sz="1200" dirty="0"/>
          </a:p>
        </p:txBody>
      </p:sp>
      <p:sp>
        <p:nvSpPr>
          <p:cNvPr id="337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37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pt-BR" smtClean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7"/>
          <p:cNvSpPr txBox="1">
            <a:spLocks noGrp="1" noChangeArrowheads="1"/>
          </p:cNvSpPr>
          <p:nvPr/>
        </p:nvSpPr>
        <p:spPr bwMode="auto">
          <a:xfrm>
            <a:off x="3884463" y="8685878"/>
            <a:ext cx="2972004" cy="4567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1" tIns="45716" rIns="91431" bIns="45716" anchor="b"/>
          <a:lstStyle/>
          <a:p>
            <a:pPr algn="r"/>
            <a:fld id="{AC9A89E8-E924-43AA-BD21-6FF7D51AC87C}" type="slidenum">
              <a:rPr lang="pt-BR" sz="1200"/>
              <a:pPr algn="r"/>
              <a:t>14</a:t>
            </a:fld>
            <a:endParaRPr lang="pt-BR" sz="1200" dirty="0"/>
          </a:p>
        </p:txBody>
      </p:sp>
      <p:sp>
        <p:nvSpPr>
          <p:cNvPr id="348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8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pt-BR" smtClean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7"/>
          <p:cNvSpPr txBox="1">
            <a:spLocks noGrp="1" noChangeArrowheads="1"/>
          </p:cNvSpPr>
          <p:nvPr/>
        </p:nvSpPr>
        <p:spPr bwMode="auto">
          <a:xfrm>
            <a:off x="3884463" y="8685878"/>
            <a:ext cx="2972004" cy="4567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1" tIns="45716" rIns="91431" bIns="45716" anchor="b"/>
          <a:lstStyle/>
          <a:p>
            <a:pPr algn="r"/>
            <a:fld id="{37533AD2-CD36-472B-97A9-9E7F421180B5}" type="slidenum">
              <a:rPr lang="pt-BR" sz="1200"/>
              <a:pPr algn="r"/>
              <a:t>15</a:t>
            </a:fld>
            <a:endParaRPr lang="pt-BR" sz="1200" dirty="0"/>
          </a:p>
        </p:txBody>
      </p:sp>
      <p:sp>
        <p:nvSpPr>
          <p:cNvPr id="358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58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pt-BR" smtClean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7"/>
          <p:cNvSpPr txBox="1">
            <a:spLocks noGrp="1" noChangeArrowheads="1"/>
          </p:cNvSpPr>
          <p:nvPr/>
        </p:nvSpPr>
        <p:spPr bwMode="auto">
          <a:xfrm>
            <a:off x="3884463" y="8685878"/>
            <a:ext cx="2972004" cy="4567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1" tIns="45716" rIns="91431" bIns="45716" anchor="b"/>
          <a:lstStyle/>
          <a:p>
            <a:pPr algn="r"/>
            <a:fld id="{28E3A342-D499-48FE-AF0B-041FE0CB34D6}" type="slidenum">
              <a:rPr lang="pt-BR" sz="1200"/>
              <a:pPr algn="r"/>
              <a:t>16</a:t>
            </a:fld>
            <a:endParaRPr lang="pt-BR" sz="1200" dirty="0"/>
          </a:p>
        </p:txBody>
      </p:sp>
      <p:sp>
        <p:nvSpPr>
          <p:cNvPr id="368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8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pt-BR" smtClean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7"/>
          <p:cNvSpPr txBox="1">
            <a:spLocks noGrp="1" noChangeArrowheads="1"/>
          </p:cNvSpPr>
          <p:nvPr/>
        </p:nvSpPr>
        <p:spPr bwMode="auto">
          <a:xfrm>
            <a:off x="3884463" y="8685878"/>
            <a:ext cx="2972004" cy="4567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1" tIns="45716" rIns="91431" bIns="45716" anchor="b"/>
          <a:lstStyle/>
          <a:p>
            <a:pPr algn="r"/>
            <a:fld id="{03916288-E9D5-42EA-A16F-F331FED3FBD4}" type="slidenum">
              <a:rPr lang="pt-BR" sz="1200"/>
              <a:pPr algn="r"/>
              <a:t>17</a:t>
            </a:fld>
            <a:endParaRPr lang="pt-BR" sz="1200" dirty="0"/>
          </a:p>
        </p:txBody>
      </p:sp>
      <p:sp>
        <p:nvSpPr>
          <p:cNvPr id="378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78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pt-BR" smtClean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7"/>
          <p:cNvSpPr txBox="1">
            <a:spLocks noGrp="1" noChangeArrowheads="1"/>
          </p:cNvSpPr>
          <p:nvPr/>
        </p:nvSpPr>
        <p:spPr bwMode="auto">
          <a:xfrm>
            <a:off x="3884463" y="8685878"/>
            <a:ext cx="2972004" cy="4567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1" tIns="45716" rIns="91431" bIns="45716" anchor="b"/>
          <a:lstStyle/>
          <a:p>
            <a:pPr algn="r"/>
            <a:fld id="{16D7EAE1-5418-43F6-8D75-1FAAD9DE1EDF}" type="slidenum">
              <a:rPr lang="pt-BR" sz="1200"/>
              <a:pPr algn="r"/>
              <a:t>18</a:t>
            </a:fld>
            <a:endParaRPr lang="pt-BR" sz="1200" dirty="0"/>
          </a:p>
        </p:txBody>
      </p:sp>
      <p:sp>
        <p:nvSpPr>
          <p:cNvPr id="389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89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pt-BR" smtClean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5B6ED9F-7453-4539-BD53-D688F564BB81}" type="slidenum">
              <a:rPr lang="pt-BR" smtClean="0"/>
              <a:pPr/>
              <a:t>19</a:t>
            </a:fld>
            <a:endParaRPr lang="pt-BR" smtClean="0"/>
          </a:p>
        </p:txBody>
      </p:sp>
      <p:sp>
        <p:nvSpPr>
          <p:cNvPr id="256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6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pt-BR" smtClean="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5B6ED9F-7453-4539-BD53-D688F564BB81}" type="slidenum">
              <a:rPr lang="pt-BR" smtClean="0"/>
              <a:pPr/>
              <a:t>20</a:t>
            </a:fld>
            <a:endParaRPr lang="pt-BR" smtClean="0"/>
          </a:p>
        </p:txBody>
      </p:sp>
      <p:sp>
        <p:nvSpPr>
          <p:cNvPr id="256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6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pt-BR" smtClean="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5B6ED9F-7453-4539-BD53-D688F564BB81}" type="slidenum">
              <a:rPr lang="pt-BR" smtClean="0"/>
              <a:pPr/>
              <a:t>21</a:t>
            </a:fld>
            <a:endParaRPr lang="pt-BR" smtClean="0"/>
          </a:p>
        </p:txBody>
      </p:sp>
      <p:sp>
        <p:nvSpPr>
          <p:cNvPr id="256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6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pt-BR" smtClean="0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5B6ED9F-7453-4539-BD53-D688F564BB81}" type="slidenum">
              <a:rPr lang="pt-BR" smtClean="0"/>
              <a:pPr/>
              <a:t>22</a:t>
            </a:fld>
            <a:endParaRPr lang="pt-BR" smtClean="0"/>
          </a:p>
        </p:txBody>
      </p:sp>
      <p:sp>
        <p:nvSpPr>
          <p:cNvPr id="256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6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pt-BR" smtClean="0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5B6ED9F-7453-4539-BD53-D688F564BB81}" type="slidenum">
              <a:rPr lang="pt-BR" smtClean="0"/>
              <a:pPr/>
              <a:t>23</a:t>
            </a:fld>
            <a:endParaRPr lang="pt-BR" smtClean="0"/>
          </a:p>
        </p:txBody>
      </p:sp>
      <p:sp>
        <p:nvSpPr>
          <p:cNvPr id="256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6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pt-BR" smtClean="0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5B6ED9F-7453-4539-BD53-D688F564BB81}" type="slidenum">
              <a:rPr lang="pt-BR" smtClean="0"/>
              <a:pPr/>
              <a:t>24</a:t>
            </a:fld>
            <a:endParaRPr lang="pt-BR" smtClean="0"/>
          </a:p>
        </p:txBody>
      </p:sp>
      <p:sp>
        <p:nvSpPr>
          <p:cNvPr id="256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6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pt-BR" smtClean="0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5B6ED9F-7453-4539-BD53-D688F564BB81}" type="slidenum">
              <a:rPr lang="pt-BR" smtClean="0"/>
              <a:pPr/>
              <a:t>25</a:t>
            </a:fld>
            <a:endParaRPr lang="pt-BR" smtClean="0"/>
          </a:p>
        </p:txBody>
      </p:sp>
      <p:sp>
        <p:nvSpPr>
          <p:cNvPr id="256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6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pt-BR" smtClean="0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5B6ED9F-7453-4539-BD53-D688F564BB81}" type="slidenum">
              <a:rPr lang="pt-BR" smtClean="0"/>
              <a:pPr/>
              <a:t>26</a:t>
            </a:fld>
            <a:endParaRPr lang="pt-BR" smtClean="0"/>
          </a:p>
        </p:txBody>
      </p:sp>
      <p:sp>
        <p:nvSpPr>
          <p:cNvPr id="256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6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pt-BR" smtClean="0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5B6ED9F-7453-4539-BD53-D688F564BB81}" type="slidenum">
              <a:rPr lang="pt-BR" smtClean="0"/>
              <a:pPr/>
              <a:t>27</a:t>
            </a:fld>
            <a:endParaRPr lang="pt-BR" smtClean="0"/>
          </a:p>
        </p:txBody>
      </p:sp>
      <p:sp>
        <p:nvSpPr>
          <p:cNvPr id="256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6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pt-BR" smtClean="0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5B6ED9F-7453-4539-BD53-D688F564BB81}" type="slidenum">
              <a:rPr lang="pt-BR" smtClean="0"/>
              <a:pPr/>
              <a:t>28</a:t>
            </a:fld>
            <a:endParaRPr lang="pt-BR" smtClean="0"/>
          </a:p>
        </p:txBody>
      </p:sp>
      <p:sp>
        <p:nvSpPr>
          <p:cNvPr id="256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6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pt-BR" smtClean="0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5B6ED9F-7453-4539-BD53-D688F564BB81}" type="slidenum">
              <a:rPr lang="pt-BR" smtClean="0"/>
              <a:pPr/>
              <a:t>29</a:t>
            </a:fld>
            <a:endParaRPr lang="pt-BR" smtClean="0"/>
          </a:p>
        </p:txBody>
      </p:sp>
      <p:sp>
        <p:nvSpPr>
          <p:cNvPr id="256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6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pt-BR" smtClean="0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5B6ED9F-7453-4539-BD53-D688F564BB81}" type="slidenum">
              <a:rPr lang="pt-BR" smtClean="0"/>
              <a:pPr/>
              <a:t>30</a:t>
            </a:fld>
            <a:endParaRPr lang="pt-BR" smtClean="0"/>
          </a:p>
        </p:txBody>
      </p:sp>
      <p:sp>
        <p:nvSpPr>
          <p:cNvPr id="256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6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pt-BR" smtClean="0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5B6ED9F-7453-4539-BD53-D688F564BB81}" type="slidenum">
              <a:rPr lang="pt-BR" smtClean="0"/>
              <a:pPr/>
              <a:t>31</a:t>
            </a:fld>
            <a:endParaRPr lang="pt-BR" smtClean="0"/>
          </a:p>
        </p:txBody>
      </p:sp>
      <p:sp>
        <p:nvSpPr>
          <p:cNvPr id="256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6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pt-BR" smtClean="0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5B6ED9F-7453-4539-BD53-D688F564BB81}" type="slidenum">
              <a:rPr lang="pt-BR" smtClean="0"/>
              <a:pPr/>
              <a:t>32</a:t>
            </a:fld>
            <a:endParaRPr lang="pt-BR" smtClean="0"/>
          </a:p>
        </p:txBody>
      </p:sp>
      <p:sp>
        <p:nvSpPr>
          <p:cNvPr id="256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6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pt-BR" smtClean="0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0FC75E3-145C-4334-A80E-07214CBD8BEC}" type="slidenum">
              <a:rPr lang="pt-BR" smtClean="0"/>
              <a:pPr/>
              <a:t>33</a:t>
            </a:fld>
            <a:endParaRPr lang="pt-BR" smtClean="0"/>
          </a:p>
        </p:txBody>
      </p:sp>
      <p:sp>
        <p:nvSpPr>
          <p:cNvPr id="419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9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pt-BR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C8CC77-AED4-4255-89CD-5FFCB679559A}" type="datetimeFigureOut">
              <a:rPr lang="pt-BR" smtClean="0"/>
              <a:pPr/>
              <a:t>23/05/2019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F501BB-3449-4B49-A2BC-504BF9821797}" type="slidenum">
              <a:rPr lang="pt-BR" smtClean="0"/>
              <a:pPr/>
              <a:t>‹nº›</a:t>
            </a:fld>
            <a:endParaRPr lang="pt-BR"/>
          </a:p>
        </p:txBody>
      </p:sp>
      <p:pic>
        <p:nvPicPr>
          <p:cNvPr id="7" name="Picture 3"/>
          <p:cNvPicPr>
            <a:picLocks noChangeAspect="1" noChangeArrowheads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7757783" y="-24"/>
            <a:ext cx="1368601" cy="9953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C8CC77-AED4-4255-89CD-5FFCB679559A}" type="datetimeFigureOut">
              <a:rPr lang="pt-BR" smtClean="0"/>
              <a:pPr/>
              <a:t>23/05/2019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F501BB-3449-4B49-A2BC-504BF9821797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C8CC77-AED4-4255-89CD-5FFCB679559A}" type="datetimeFigureOut">
              <a:rPr lang="pt-BR" smtClean="0"/>
              <a:pPr/>
              <a:t>23/05/2019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F501BB-3449-4B49-A2BC-504BF9821797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C8CC77-AED4-4255-89CD-5FFCB679559A}" type="datetimeFigureOut">
              <a:rPr lang="pt-BR" smtClean="0"/>
              <a:pPr/>
              <a:t>23/05/2019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F501BB-3449-4B49-A2BC-504BF9821797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C8CC77-AED4-4255-89CD-5FFCB679559A}" type="datetimeFigureOut">
              <a:rPr lang="pt-BR" smtClean="0"/>
              <a:pPr/>
              <a:t>23/05/2019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F501BB-3449-4B49-A2BC-504BF9821797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C8CC77-AED4-4255-89CD-5FFCB679559A}" type="datetimeFigureOut">
              <a:rPr lang="pt-BR" smtClean="0"/>
              <a:pPr/>
              <a:t>23/05/2019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F501BB-3449-4B49-A2BC-504BF9821797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C8CC77-AED4-4255-89CD-5FFCB679559A}" type="datetimeFigureOut">
              <a:rPr lang="pt-BR" smtClean="0"/>
              <a:pPr/>
              <a:t>23/05/2019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F501BB-3449-4B49-A2BC-504BF9821797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C8CC77-AED4-4255-89CD-5FFCB679559A}" type="datetimeFigureOut">
              <a:rPr lang="pt-BR" smtClean="0"/>
              <a:pPr/>
              <a:t>23/05/2019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F501BB-3449-4B49-A2BC-504BF9821797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C8CC77-AED4-4255-89CD-5FFCB679559A}" type="datetimeFigureOut">
              <a:rPr lang="pt-BR" smtClean="0"/>
              <a:pPr/>
              <a:t>23/05/2019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F501BB-3449-4B49-A2BC-504BF9821797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C8CC77-AED4-4255-89CD-5FFCB679559A}" type="datetimeFigureOut">
              <a:rPr lang="pt-BR" smtClean="0"/>
              <a:pPr/>
              <a:t>23/05/2019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F501BB-3449-4B49-A2BC-504BF9821797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C8CC77-AED4-4255-89CD-5FFCB679559A}" type="datetimeFigureOut">
              <a:rPr lang="pt-BR" smtClean="0"/>
              <a:pPr/>
              <a:t>23/05/2019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F501BB-3449-4B49-A2BC-504BF9821797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9C8CC77-AED4-4255-89CD-5FFCB679559A}" type="datetimeFigureOut">
              <a:rPr lang="pt-BR" smtClean="0"/>
              <a:pPr/>
              <a:t>23/05/2019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F501BB-3449-4B49-A2BC-504BF9821797}" type="slidenum">
              <a:rPr lang="pt-BR" smtClean="0"/>
              <a:pPr/>
              <a:t>‹nº›</a:t>
            </a:fld>
            <a:endParaRPr 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lattes.cnpq.br/6304137576099093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hyperlink" Target="http://portal.stf.jus.br/noticias/verNoticiaDetalhe.asp?idConteudo=382862" TargetMode="External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hyperlink" Target="http://lattes.cnpq.br/6304137576099093" TargetMode="External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Rectangle 6"/>
          <p:cNvSpPr>
            <a:spLocks noGrp="1" noChangeArrowheads="1"/>
          </p:cNvSpPr>
          <p:nvPr>
            <p:ph type="subTitle" idx="1"/>
          </p:nvPr>
        </p:nvSpPr>
        <p:spPr>
          <a:xfrm>
            <a:off x="0" y="1428737"/>
            <a:ext cx="7760097" cy="1714512"/>
          </a:xfrm>
          <a:noFill/>
        </p:spPr>
        <p:txBody>
          <a:bodyPr>
            <a:normAutofit/>
          </a:bodyPr>
          <a:lstStyle/>
          <a:p>
            <a:pPr algn="r" eaLnBrk="1" hangingPunct="1"/>
            <a:r>
              <a:rPr lang="pt-BR" sz="5000" b="1" dirty="0" smtClean="0">
                <a:solidFill>
                  <a:srgbClr val="FF0000"/>
                </a:solidFill>
                <a:cs typeface="Times New Roman" pitchFamily="18" charset="0"/>
              </a:rPr>
              <a:t>Aposentadoria Especial do Servidor Público</a:t>
            </a:r>
            <a:endParaRPr lang="pt-BR" sz="5000" dirty="0" smtClean="0">
              <a:solidFill>
                <a:srgbClr val="FF0000"/>
              </a:solidFill>
            </a:endParaRPr>
          </a:p>
        </p:txBody>
      </p:sp>
      <p:sp>
        <p:nvSpPr>
          <p:cNvPr id="4" name="Subtítulo 2"/>
          <p:cNvSpPr txBox="1">
            <a:spLocks/>
          </p:cNvSpPr>
          <p:nvPr/>
        </p:nvSpPr>
        <p:spPr>
          <a:xfrm>
            <a:off x="714309" y="3590281"/>
            <a:ext cx="7027858" cy="131174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sz="2550" b="1" dirty="0" smtClean="0">
                <a:solidFill>
                  <a:schemeClr val="tx1"/>
                </a:solidFill>
              </a:rPr>
              <a:t>Fernando Ferreira Calazans</a:t>
            </a:r>
          </a:p>
          <a:p>
            <a:r>
              <a:rPr lang="pt-BR" sz="1850" b="1" dirty="0" smtClean="0">
                <a:solidFill>
                  <a:schemeClr val="tx1"/>
                </a:solidFill>
              </a:rPr>
              <a:t>fernandocalazans@adv.oabmg.org.br</a:t>
            </a:r>
          </a:p>
          <a:p>
            <a:r>
              <a:rPr lang="pt-BR" sz="1350" b="1" dirty="0" smtClean="0">
                <a:solidFill>
                  <a:schemeClr val="tx1"/>
                </a:solidFill>
              </a:rPr>
              <a:t>Currículo: </a:t>
            </a:r>
            <a:r>
              <a:rPr lang="pt-BR" sz="1350" dirty="0">
                <a:solidFill>
                  <a:srgbClr val="3506BA"/>
                </a:solidFill>
                <a:hlinkClick r:id="rId3"/>
              </a:rPr>
              <a:t>http://</a:t>
            </a:r>
            <a:r>
              <a:rPr lang="pt-BR" sz="1350" dirty="0" smtClean="0">
                <a:solidFill>
                  <a:srgbClr val="3506BA"/>
                </a:solidFill>
                <a:hlinkClick r:id="rId3"/>
              </a:rPr>
              <a:t>lattes.cnpq.br/6304137576099093</a:t>
            </a:r>
            <a:endParaRPr lang="pt-BR" sz="1350" b="1" dirty="0">
              <a:solidFill>
                <a:srgbClr val="3506BA"/>
              </a:solidFill>
            </a:endParaRPr>
          </a:p>
        </p:txBody>
      </p:sp>
      <p:sp>
        <p:nvSpPr>
          <p:cNvPr id="5" name="Subtítulo 2"/>
          <p:cNvSpPr txBox="1">
            <a:spLocks/>
          </p:cNvSpPr>
          <p:nvPr/>
        </p:nvSpPr>
        <p:spPr>
          <a:xfrm>
            <a:off x="-32" y="5429264"/>
            <a:ext cx="9144032" cy="571504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pt-BR" sz="2500" b="1" dirty="0" smtClean="0">
                <a:solidFill>
                  <a:schemeClr val="tx1"/>
                </a:solidFill>
              </a:rPr>
              <a:t>Belo Horizonte, 23/05/2019.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ChangeArrowheads="1"/>
          </p:cNvSpPr>
          <p:nvPr/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l"/>
            <a:endParaRPr lang="pt-BR" sz="1400">
              <a:solidFill>
                <a:schemeClr val="tx1"/>
              </a:solidFill>
            </a:endParaRPr>
          </a:p>
        </p:txBody>
      </p:sp>
      <p:sp>
        <p:nvSpPr>
          <p:cNvPr id="5123" name="Text Box 5"/>
          <p:cNvSpPr txBox="1">
            <a:spLocks noChangeArrowheads="1"/>
          </p:cNvSpPr>
          <p:nvPr/>
        </p:nvSpPr>
        <p:spPr bwMode="auto">
          <a:xfrm>
            <a:off x="533400" y="304800"/>
            <a:ext cx="6477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pt-BR" sz="2400">
              <a:solidFill>
                <a:schemeClr val="tx1"/>
              </a:solidFill>
            </a:endParaRPr>
          </a:p>
        </p:txBody>
      </p:sp>
      <p:sp>
        <p:nvSpPr>
          <p:cNvPr id="5124" name="Text Box 6"/>
          <p:cNvSpPr txBox="1">
            <a:spLocks noChangeArrowheads="1"/>
          </p:cNvSpPr>
          <p:nvPr/>
        </p:nvSpPr>
        <p:spPr bwMode="auto">
          <a:xfrm>
            <a:off x="357158" y="214290"/>
            <a:ext cx="6477000" cy="6309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pt-BR" sz="3500" b="1" dirty="0" smtClean="0">
                <a:solidFill>
                  <a:srgbClr val="FF3300"/>
                </a:solidFill>
                <a:ea typeface="Verdana" pitchFamily="34" charset="0"/>
                <a:cs typeface="Verdana" pitchFamily="34" charset="0"/>
              </a:rPr>
              <a:t>Sumário</a:t>
            </a:r>
            <a:endParaRPr lang="pt-BR" sz="3500" b="1" dirty="0">
              <a:solidFill>
                <a:srgbClr val="FF3300"/>
              </a:solidFill>
              <a:ea typeface="Verdana" pitchFamily="34" charset="0"/>
              <a:cs typeface="Verdana" pitchFamily="34" charset="0"/>
            </a:endParaRPr>
          </a:p>
        </p:txBody>
      </p:sp>
      <p:sp>
        <p:nvSpPr>
          <p:cNvPr id="5125" name="Text Box 7"/>
          <p:cNvSpPr txBox="1">
            <a:spLocks noChangeArrowheads="1"/>
          </p:cNvSpPr>
          <p:nvPr/>
        </p:nvSpPr>
        <p:spPr bwMode="auto">
          <a:xfrm>
            <a:off x="393048" y="1142984"/>
            <a:ext cx="8391525" cy="5286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457200" indent="-457200" algn="just">
              <a:spcBef>
                <a:spcPct val="50000"/>
              </a:spcBef>
              <a:buFont typeface="+mj-lt"/>
              <a:buAutoNum type="arabicPeriod"/>
            </a:pPr>
            <a:r>
              <a:rPr lang="pt-BR" sz="2500" dirty="0" smtClean="0">
                <a:solidFill>
                  <a:schemeClr val="tx1"/>
                </a:solidFill>
                <a:ea typeface="Verdana" pitchFamily="34" charset="0"/>
                <a:cs typeface="Verdana" pitchFamily="34" charset="0"/>
              </a:rPr>
              <a:t>Natureza jurídica e fundamento</a:t>
            </a:r>
          </a:p>
          <a:p>
            <a:pPr marL="457200" indent="-457200" algn="just">
              <a:spcBef>
                <a:spcPct val="50000"/>
              </a:spcBef>
              <a:buFont typeface="+mj-lt"/>
              <a:buAutoNum type="arabicPeriod"/>
            </a:pPr>
            <a:endParaRPr lang="pt-BR" sz="1000" dirty="0">
              <a:ea typeface="Verdana" pitchFamily="34" charset="0"/>
              <a:cs typeface="Verdana" pitchFamily="34" charset="0"/>
            </a:endParaRPr>
          </a:p>
          <a:p>
            <a:pPr marL="457200" indent="-457200" algn="just">
              <a:spcBef>
                <a:spcPct val="50000"/>
              </a:spcBef>
              <a:buFont typeface="+mj-lt"/>
              <a:buAutoNum type="arabicPeriod"/>
            </a:pPr>
            <a:r>
              <a:rPr lang="pt-BR" sz="2500" dirty="0" smtClean="0">
                <a:solidFill>
                  <a:schemeClr val="tx1"/>
                </a:solidFill>
                <a:ea typeface="Verdana" pitchFamily="34" charset="0"/>
                <a:cs typeface="Verdana" pitchFamily="34" charset="0"/>
              </a:rPr>
              <a:t>Aposentadoria especial para servidor que exerce atividade que prejudique a saúde ou a integridade física</a:t>
            </a:r>
          </a:p>
          <a:p>
            <a:pPr marL="457200" indent="-457200" algn="just">
              <a:spcBef>
                <a:spcPct val="50000"/>
              </a:spcBef>
              <a:buFont typeface="+mj-lt"/>
              <a:buAutoNum type="arabicPeriod"/>
            </a:pPr>
            <a:endParaRPr lang="pt-BR" sz="1000" dirty="0">
              <a:ea typeface="Verdana" pitchFamily="34" charset="0"/>
              <a:cs typeface="Verdana" pitchFamily="34" charset="0"/>
            </a:endParaRPr>
          </a:p>
          <a:p>
            <a:pPr marL="457200" indent="-457200" algn="just">
              <a:spcBef>
                <a:spcPct val="50000"/>
              </a:spcBef>
              <a:buFont typeface="+mj-lt"/>
              <a:buAutoNum type="arabicPeriod"/>
            </a:pPr>
            <a:r>
              <a:rPr lang="pt-BR" sz="2500" dirty="0" smtClean="0">
                <a:ea typeface="Verdana" pitchFamily="34" charset="0"/>
                <a:cs typeface="Verdana" pitchFamily="34" charset="0"/>
              </a:rPr>
              <a:t>Aposentadoria especial para servidor deficiente</a:t>
            </a:r>
          </a:p>
          <a:p>
            <a:pPr marL="457200" indent="-457200" algn="just">
              <a:spcBef>
                <a:spcPct val="50000"/>
              </a:spcBef>
              <a:buFont typeface="+mj-lt"/>
              <a:buAutoNum type="arabicPeriod"/>
            </a:pPr>
            <a:endParaRPr lang="pt-BR" sz="1000" dirty="0">
              <a:ea typeface="Verdana" pitchFamily="34" charset="0"/>
              <a:cs typeface="Verdana" pitchFamily="34" charset="0"/>
            </a:endParaRPr>
          </a:p>
          <a:p>
            <a:pPr marL="457200" indent="-457200" algn="just">
              <a:spcBef>
                <a:spcPct val="50000"/>
              </a:spcBef>
              <a:buFont typeface="+mj-lt"/>
              <a:buAutoNum type="arabicPeriod"/>
            </a:pPr>
            <a:r>
              <a:rPr lang="pt-BR" sz="2500" dirty="0" smtClean="0">
                <a:ea typeface="Verdana" pitchFamily="34" charset="0"/>
                <a:cs typeface="Verdana" pitchFamily="34" charset="0"/>
              </a:rPr>
              <a:t>Aposentadoria especial para servidor que exerce atividade de risco</a:t>
            </a:r>
          </a:p>
          <a:p>
            <a:pPr marL="457200" indent="-457200" algn="just">
              <a:spcBef>
                <a:spcPct val="50000"/>
              </a:spcBef>
              <a:buFont typeface="+mj-lt"/>
              <a:buAutoNum type="arabicPeriod"/>
            </a:pPr>
            <a:endParaRPr lang="pt-BR" sz="1000" dirty="0" smtClean="0">
              <a:ea typeface="Verdana" pitchFamily="34" charset="0"/>
              <a:cs typeface="Verdana" pitchFamily="34" charset="0"/>
            </a:endParaRPr>
          </a:p>
          <a:p>
            <a:pPr marL="457200" indent="-457200" algn="just">
              <a:spcBef>
                <a:spcPct val="50000"/>
              </a:spcBef>
              <a:buFont typeface="+mj-lt"/>
              <a:buAutoNum type="arabicPeriod"/>
            </a:pPr>
            <a:r>
              <a:rPr lang="pt-BR" sz="2500" dirty="0" smtClean="0">
                <a:ea typeface="Verdana" pitchFamily="34" charset="0"/>
                <a:cs typeface="Verdana" pitchFamily="34" charset="0"/>
              </a:rPr>
              <a:t>Disposições comuns</a:t>
            </a:r>
          </a:p>
          <a:p>
            <a:pPr marL="457200" indent="-457200" algn="just">
              <a:spcBef>
                <a:spcPct val="50000"/>
              </a:spcBef>
              <a:buFont typeface="+mj-lt"/>
              <a:buAutoNum type="arabicPeriod"/>
            </a:pPr>
            <a:endParaRPr lang="pt-BR" sz="1000" dirty="0" smtClean="0">
              <a:ea typeface="Verdana" pitchFamily="34" charset="0"/>
              <a:cs typeface="Verdana" pitchFamily="34" charset="0"/>
            </a:endParaRPr>
          </a:p>
          <a:p>
            <a:pPr marL="457200" indent="-457200" algn="just">
              <a:spcBef>
                <a:spcPct val="50000"/>
              </a:spcBef>
              <a:buFont typeface="+mj-lt"/>
              <a:buAutoNum type="arabicPeriod"/>
            </a:pPr>
            <a:r>
              <a:rPr lang="pt-BR" sz="2500" dirty="0" smtClean="0">
                <a:ea typeface="Verdana" pitchFamily="34" charset="0"/>
                <a:cs typeface="Verdana" pitchFamily="34" charset="0"/>
              </a:rPr>
              <a:t>PEC 01/2019</a:t>
            </a:r>
            <a:endParaRPr lang="pt-BR" sz="2500" dirty="0">
              <a:ea typeface="Verdana" pitchFamily="34" charset="0"/>
              <a:cs typeface="Verdan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ChangeArrowheads="1"/>
          </p:cNvSpPr>
          <p:nvPr/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l"/>
            <a:endParaRPr lang="pt-BR" sz="1400">
              <a:solidFill>
                <a:schemeClr val="tx1"/>
              </a:solidFill>
            </a:endParaRPr>
          </a:p>
        </p:txBody>
      </p:sp>
      <p:sp>
        <p:nvSpPr>
          <p:cNvPr id="5123" name="Text Box 5"/>
          <p:cNvSpPr txBox="1">
            <a:spLocks noChangeArrowheads="1"/>
          </p:cNvSpPr>
          <p:nvPr/>
        </p:nvSpPr>
        <p:spPr bwMode="auto">
          <a:xfrm>
            <a:off x="533400" y="304800"/>
            <a:ext cx="6477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pt-BR" sz="2400">
              <a:solidFill>
                <a:schemeClr val="tx1"/>
              </a:solidFill>
            </a:endParaRPr>
          </a:p>
        </p:txBody>
      </p:sp>
      <p:sp>
        <p:nvSpPr>
          <p:cNvPr id="5124" name="Text Box 6"/>
          <p:cNvSpPr txBox="1">
            <a:spLocks noChangeArrowheads="1"/>
          </p:cNvSpPr>
          <p:nvPr/>
        </p:nvSpPr>
        <p:spPr bwMode="auto">
          <a:xfrm>
            <a:off x="178704" y="169747"/>
            <a:ext cx="8786874" cy="5539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pt-BR" sz="3000" b="1" dirty="0" smtClean="0">
                <a:solidFill>
                  <a:srgbClr val="FF3300"/>
                </a:solidFill>
                <a:ea typeface="Verdana" pitchFamily="34" charset="0"/>
                <a:cs typeface="Verdana" pitchFamily="34" charset="0"/>
              </a:rPr>
              <a:t>Natureza jurídica e fundamento</a:t>
            </a:r>
            <a:endParaRPr lang="pt-BR" sz="3000" b="1" dirty="0">
              <a:solidFill>
                <a:srgbClr val="FF3300"/>
              </a:solidFill>
              <a:ea typeface="Verdana" pitchFamily="34" charset="0"/>
              <a:cs typeface="Verdana" pitchFamily="34" charset="0"/>
            </a:endParaRPr>
          </a:p>
        </p:txBody>
      </p:sp>
      <p:sp>
        <p:nvSpPr>
          <p:cNvPr id="5125" name="Text Box 7"/>
          <p:cNvSpPr txBox="1">
            <a:spLocks noChangeArrowheads="1"/>
          </p:cNvSpPr>
          <p:nvPr/>
        </p:nvSpPr>
        <p:spPr bwMode="auto">
          <a:xfrm>
            <a:off x="195818" y="1495514"/>
            <a:ext cx="8733900" cy="22159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>
              <a:spcBef>
                <a:spcPct val="50000"/>
              </a:spcBef>
              <a:buFont typeface="Wingdings" pitchFamily="2" charset="2"/>
              <a:buNone/>
            </a:pPr>
            <a:r>
              <a:rPr lang="pt-BR" sz="2300" b="1" u="sng" dirty="0" smtClean="0">
                <a:solidFill>
                  <a:schemeClr val="tx1"/>
                </a:solidFill>
                <a:ea typeface="Verdana" pitchFamily="34" charset="0"/>
                <a:cs typeface="Verdana" pitchFamily="34" charset="0"/>
              </a:rPr>
              <a:t>Natureza jurídica</a:t>
            </a:r>
            <a:r>
              <a:rPr lang="pt-BR" sz="2300" b="1" dirty="0" smtClean="0">
                <a:solidFill>
                  <a:schemeClr val="tx1"/>
                </a:solidFill>
                <a:ea typeface="Verdana" pitchFamily="34" charset="0"/>
                <a:cs typeface="Verdana" pitchFamily="34" charset="0"/>
              </a:rPr>
              <a:t>:</a:t>
            </a:r>
            <a:r>
              <a:rPr lang="pt-BR" sz="2300" dirty="0" smtClean="0">
                <a:solidFill>
                  <a:schemeClr val="tx1"/>
                </a:solidFill>
                <a:ea typeface="Verdana" pitchFamily="34" charset="0"/>
                <a:cs typeface="Verdana" pitchFamily="34" charset="0"/>
              </a:rPr>
              <a:t> espécie de aposentadoria voluntária, por tempo de contribuição</a:t>
            </a:r>
          </a:p>
          <a:p>
            <a:pPr algn="just">
              <a:spcBef>
                <a:spcPct val="50000"/>
              </a:spcBef>
              <a:buFont typeface="Wingdings" pitchFamily="2" charset="2"/>
              <a:buNone/>
            </a:pPr>
            <a:endParaRPr lang="pt-BR" sz="2300" dirty="0" smtClean="0">
              <a:solidFill>
                <a:schemeClr val="tx1"/>
              </a:solidFill>
              <a:ea typeface="Verdana" pitchFamily="34" charset="0"/>
              <a:cs typeface="Verdana" pitchFamily="34" charset="0"/>
            </a:endParaRPr>
          </a:p>
          <a:p>
            <a:pPr algn="just">
              <a:spcBef>
                <a:spcPct val="50000"/>
              </a:spcBef>
              <a:buFont typeface="Wingdings" pitchFamily="2" charset="2"/>
              <a:buNone/>
            </a:pPr>
            <a:r>
              <a:rPr lang="pt-BR" sz="2300" b="1" u="sng" dirty="0" smtClean="0">
                <a:solidFill>
                  <a:schemeClr val="tx1"/>
                </a:solidFill>
                <a:ea typeface="Verdana" pitchFamily="34" charset="0"/>
                <a:cs typeface="Verdana" pitchFamily="34" charset="0"/>
              </a:rPr>
              <a:t>Fundamento</a:t>
            </a:r>
            <a:r>
              <a:rPr lang="pt-BR" sz="2300" b="1" dirty="0" smtClean="0">
                <a:solidFill>
                  <a:schemeClr val="tx1"/>
                </a:solidFill>
                <a:ea typeface="Verdana" pitchFamily="34" charset="0"/>
                <a:cs typeface="Verdana" pitchFamily="34" charset="0"/>
              </a:rPr>
              <a:t>:</a:t>
            </a:r>
            <a:r>
              <a:rPr lang="pt-BR" sz="2300" dirty="0" smtClean="0">
                <a:solidFill>
                  <a:schemeClr val="tx1"/>
                </a:solidFill>
                <a:ea typeface="Verdana" pitchFamily="34" charset="0"/>
                <a:cs typeface="Verdana" pitchFamily="34" charset="0"/>
              </a:rPr>
              <a:t> visa reparar financeiramente o servidor público sujeito a condições de trabalho inadequadas.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ChangeArrowheads="1"/>
          </p:cNvSpPr>
          <p:nvPr/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l"/>
            <a:endParaRPr lang="pt-BR" sz="1400">
              <a:solidFill>
                <a:schemeClr val="tx1"/>
              </a:solidFill>
            </a:endParaRPr>
          </a:p>
        </p:txBody>
      </p:sp>
      <p:sp>
        <p:nvSpPr>
          <p:cNvPr id="5123" name="Text Box 5"/>
          <p:cNvSpPr txBox="1">
            <a:spLocks noChangeArrowheads="1"/>
          </p:cNvSpPr>
          <p:nvPr/>
        </p:nvSpPr>
        <p:spPr bwMode="auto">
          <a:xfrm>
            <a:off x="533400" y="304800"/>
            <a:ext cx="6477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pt-BR" sz="2400">
              <a:solidFill>
                <a:schemeClr val="tx1"/>
              </a:solidFill>
            </a:endParaRPr>
          </a:p>
        </p:txBody>
      </p:sp>
      <p:sp>
        <p:nvSpPr>
          <p:cNvPr id="5124" name="Text Box 6"/>
          <p:cNvSpPr txBox="1">
            <a:spLocks noChangeArrowheads="1"/>
          </p:cNvSpPr>
          <p:nvPr/>
        </p:nvSpPr>
        <p:spPr bwMode="auto">
          <a:xfrm>
            <a:off x="178704" y="169747"/>
            <a:ext cx="8786874" cy="5539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pt-BR" sz="3000" b="1" dirty="0" smtClean="0">
                <a:solidFill>
                  <a:srgbClr val="FF3300"/>
                </a:solidFill>
                <a:ea typeface="Verdana" pitchFamily="34" charset="0"/>
                <a:cs typeface="Verdana" pitchFamily="34" charset="0"/>
              </a:rPr>
              <a:t>Tipos de aposentadoria especial de servidor público</a:t>
            </a:r>
            <a:endParaRPr lang="pt-BR" sz="3000" b="1" dirty="0">
              <a:solidFill>
                <a:srgbClr val="FF3300"/>
              </a:solidFill>
              <a:ea typeface="Verdana" pitchFamily="34" charset="0"/>
              <a:cs typeface="Verdana" pitchFamily="34" charset="0"/>
            </a:endParaRPr>
          </a:p>
        </p:txBody>
      </p:sp>
      <p:sp>
        <p:nvSpPr>
          <p:cNvPr id="5125" name="Text Box 7"/>
          <p:cNvSpPr txBox="1">
            <a:spLocks noChangeArrowheads="1"/>
          </p:cNvSpPr>
          <p:nvPr/>
        </p:nvSpPr>
        <p:spPr bwMode="auto">
          <a:xfrm>
            <a:off x="258291" y="994880"/>
            <a:ext cx="8662462" cy="54014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>
              <a:spcBef>
                <a:spcPct val="50000"/>
              </a:spcBef>
              <a:buFont typeface="Wingdings" pitchFamily="2" charset="2"/>
              <a:buNone/>
            </a:pPr>
            <a:r>
              <a:rPr lang="pt-BR" sz="2300" b="1" u="sng" dirty="0" smtClean="0">
                <a:solidFill>
                  <a:schemeClr val="tx1"/>
                </a:solidFill>
                <a:ea typeface="Verdana" pitchFamily="34" charset="0"/>
                <a:cs typeface="Verdana" pitchFamily="34" charset="0"/>
              </a:rPr>
              <a:t>Fundamento</a:t>
            </a:r>
            <a:r>
              <a:rPr lang="pt-BR" sz="2300" b="1" dirty="0" smtClean="0">
                <a:solidFill>
                  <a:schemeClr val="tx1"/>
                </a:solidFill>
                <a:ea typeface="Verdana" pitchFamily="34" charset="0"/>
                <a:cs typeface="Verdana" pitchFamily="34" charset="0"/>
              </a:rPr>
              <a:t>:</a:t>
            </a:r>
            <a:r>
              <a:rPr lang="pt-BR" sz="2300" dirty="0" smtClean="0">
                <a:solidFill>
                  <a:schemeClr val="tx1"/>
                </a:solidFill>
                <a:ea typeface="Verdana" pitchFamily="34" charset="0"/>
                <a:cs typeface="Verdana" pitchFamily="34" charset="0"/>
              </a:rPr>
              <a:t> art. 40, § 4º, CF/88</a:t>
            </a:r>
          </a:p>
          <a:p>
            <a:pPr algn="just">
              <a:spcBef>
                <a:spcPct val="50000"/>
              </a:spcBef>
              <a:buFont typeface="Wingdings" pitchFamily="2" charset="2"/>
              <a:buNone/>
            </a:pPr>
            <a:endParaRPr lang="pt-BR" sz="2300" dirty="0" smtClean="0">
              <a:solidFill>
                <a:schemeClr val="tx1"/>
              </a:solidFill>
              <a:ea typeface="Verdana" pitchFamily="34" charset="0"/>
              <a:cs typeface="Verdana" pitchFamily="34" charset="0"/>
            </a:endParaRPr>
          </a:p>
          <a:p>
            <a:pPr algn="just">
              <a:spcBef>
                <a:spcPct val="50000"/>
              </a:spcBef>
              <a:buFont typeface="Wingdings" pitchFamily="2" charset="2"/>
              <a:buNone/>
            </a:pPr>
            <a:r>
              <a:rPr lang="pt-BR" sz="2300" b="1" u="sng" dirty="0" smtClean="0">
                <a:solidFill>
                  <a:schemeClr val="tx1"/>
                </a:solidFill>
                <a:ea typeface="Verdana" pitchFamily="34" charset="0"/>
                <a:cs typeface="Verdana" pitchFamily="34" charset="0"/>
              </a:rPr>
              <a:t>Regra</a:t>
            </a:r>
            <a:r>
              <a:rPr lang="pt-BR" sz="2300" b="1" dirty="0" smtClean="0">
                <a:solidFill>
                  <a:schemeClr val="tx1"/>
                </a:solidFill>
                <a:ea typeface="Verdana" pitchFamily="34" charset="0"/>
                <a:cs typeface="Verdana" pitchFamily="34" charset="0"/>
              </a:rPr>
              <a:t>:</a:t>
            </a:r>
            <a:r>
              <a:rPr lang="pt-BR" sz="2300" dirty="0" smtClean="0">
                <a:solidFill>
                  <a:schemeClr val="tx1"/>
                </a:solidFill>
                <a:ea typeface="Verdana" pitchFamily="34" charset="0"/>
                <a:cs typeface="Verdana" pitchFamily="34" charset="0"/>
              </a:rPr>
              <a:t> vedados requisitos e critérios diferenciados para a concessão de aposentadoria.</a:t>
            </a:r>
          </a:p>
          <a:p>
            <a:pPr algn="just">
              <a:spcBef>
                <a:spcPct val="50000"/>
              </a:spcBef>
              <a:buFont typeface="Wingdings" pitchFamily="2" charset="2"/>
              <a:buNone/>
            </a:pPr>
            <a:endParaRPr lang="pt-BR" sz="2300" dirty="0" smtClean="0">
              <a:solidFill>
                <a:schemeClr val="tx1"/>
              </a:solidFill>
              <a:ea typeface="Verdana" pitchFamily="34" charset="0"/>
              <a:cs typeface="Verdana" pitchFamily="34" charset="0"/>
            </a:endParaRPr>
          </a:p>
          <a:p>
            <a:pPr algn="just">
              <a:spcBef>
                <a:spcPct val="50000"/>
              </a:spcBef>
              <a:buFont typeface="Wingdings" pitchFamily="2" charset="2"/>
              <a:buNone/>
            </a:pPr>
            <a:r>
              <a:rPr lang="pt-BR" sz="2300" b="1" u="sng" dirty="0" smtClean="0">
                <a:solidFill>
                  <a:schemeClr val="tx1"/>
                </a:solidFill>
                <a:ea typeface="Verdana" pitchFamily="34" charset="0"/>
                <a:cs typeface="Verdana" pitchFamily="34" charset="0"/>
              </a:rPr>
              <a:t>Exceção</a:t>
            </a:r>
            <a:r>
              <a:rPr lang="pt-BR" sz="2300" b="1" dirty="0" smtClean="0">
                <a:solidFill>
                  <a:schemeClr val="tx1"/>
                </a:solidFill>
                <a:ea typeface="Verdana" pitchFamily="34" charset="0"/>
                <a:cs typeface="Verdana" pitchFamily="34" charset="0"/>
              </a:rPr>
              <a:t>:</a:t>
            </a:r>
            <a:r>
              <a:rPr lang="pt-BR" sz="2300" dirty="0" smtClean="0">
                <a:solidFill>
                  <a:schemeClr val="tx1"/>
                </a:solidFill>
                <a:ea typeface="Verdana" pitchFamily="34" charset="0"/>
                <a:cs typeface="Verdana" pitchFamily="34" charset="0"/>
              </a:rPr>
              <a:t> é possível nos termos da </a:t>
            </a:r>
            <a:r>
              <a:rPr lang="pt-BR" sz="2300" u="sng" dirty="0" smtClean="0">
                <a:solidFill>
                  <a:srgbClr val="FF0000"/>
                </a:solidFill>
                <a:ea typeface="Verdana" pitchFamily="34" charset="0"/>
                <a:cs typeface="Verdana" pitchFamily="34" charset="0"/>
              </a:rPr>
              <a:t>lei complementar</a:t>
            </a:r>
            <a:r>
              <a:rPr lang="pt-BR" sz="2300" dirty="0" smtClean="0">
                <a:solidFill>
                  <a:schemeClr val="tx1"/>
                </a:solidFill>
                <a:ea typeface="Verdana" pitchFamily="34" charset="0"/>
                <a:cs typeface="Verdana" pitchFamily="34" charset="0"/>
              </a:rPr>
              <a:t>: </a:t>
            </a:r>
          </a:p>
          <a:p>
            <a:pPr algn="just">
              <a:spcBef>
                <a:spcPct val="50000"/>
              </a:spcBef>
              <a:buFont typeface="Wingdings" pitchFamily="2" charset="2"/>
              <a:buNone/>
            </a:pPr>
            <a:endParaRPr lang="pt-BR" sz="2300" dirty="0" smtClean="0">
              <a:solidFill>
                <a:schemeClr val="tx1"/>
              </a:solidFill>
              <a:ea typeface="Verdana" pitchFamily="34" charset="0"/>
              <a:cs typeface="Verdana" pitchFamily="34" charset="0"/>
            </a:endParaRPr>
          </a:p>
          <a:p>
            <a:pPr marL="457200" indent="-457200" algn="just">
              <a:spcBef>
                <a:spcPct val="50000"/>
              </a:spcBef>
              <a:buFont typeface="+mj-lt"/>
              <a:buAutoNum type="arabicPeriod"/>
            </a:pPr>
            <a:r>
              <a:rPr lang="pt-BR" sz="2300" dirty="0" smtClean="0">
                <a:solidFill>
                  <a:schemeClr val="tx1"/>
                </a:solidFill>
                <a:ea typeface="Verdana" pitchFamily="34" charset="0"/>
                <a:cs typeface="Verdana" pitchFamily="34" charset="0"/>
              </a:rPr>
              <a:t>atividades sob condições especiais que prejudiquem a saúde ou a integridade física,</a:t>
            </a:r>
          </a:p>
          <a:p>
            <a:pPr marL="457200" indent="-457200" algn="just">
              <a:spcBef>
                <a:spcPct val="50000"/>
              </a:spcBef>
              <a:buFont typeface="+mj-lt"/>
              <a:buAutoNum type="arabicPeriod"/>
            </a:pPr>
            <a:r>
              <a:rPr lang="pt-BR" sz="2300" dirty="0" smtClean="0">
                <a:solidFill>
                  <a:schemeClr val="tx1"/>
                </a:solidFill>
                <a:ea typeface="Verdana" pitchFamily="34" charset="0"/>
                <a:cs typeface="Verdana" pitchFamily="34" charset="0"/>
              </a:rPr>
              <a:t>deficientes,</a:t>
            </a:r>
          </a:p>
          <a:p>
            <a:pPr marL="457200" indent="-457200" algn="just">
              <a:spcBef>
                <a:spcPct val="50000"/>
              </a:spcBef>
              <a:buFont typeface="+mj-lt"/>
              <a:buAutoNum type="arabicPeriod"/>
            </a:pPr>
            <a:r>
              <a:rPr lang="pt-BR" sz="2300" dirty="0" smtClean="0">
                <a:solidFill>
                  <a:schemeClr val="tx1"/>
                </a:solidFill>
                <a:ea typeface="Verdana" pitchFamily="34" charset="0"/>
                <a:cs typeface="Verdana" pitchFamily="34" charset="0"/>
              </a:rPr>
              <a:t>atividades de risco.</a:t>
            </a:r>
            <a:endParaRPr lang="pt-BR" sz="2300" dirty="0">
              <a:solidFill>
                <a:schemeClr val="tx1"/>
              </a:solidFill>
              <a:ea typeface="Verdana" pitchFamily="34" charset="0"/>
              <a:cs typeface="Verdan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ChangeArrowheads="1"/>
          </p:cNvSpPr>
          <p:nvPr/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l"/>
            <a:endParaRPr lang="pt-BR" sz="1400">
              <a:solidFill>
                <a:schemeClr val="tx1"/>
              </a:solidFill>
            </a:endParaRPr>
          </a:p>
        </p:txBody>
      </p:sp>
      <p:sp>
        <p:nvSpPr>
          <p:cNvPr id="5123" name="Text Box 5"/>
          <p:cNvSpPr txBox="1">
            <a:spLocks noChangeArrowheads="1"/>
          </p:cNvSpPr>
          <p:nvPr/>
        </p:nvSpPr>
        <p:spPr bwMode="auto">
          <a:xfrm>
            <a:off x="533400" y="304800"/>
            <a:ext cx="6477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pt-BR" sz="2400">
              <a:solidFill>
                <a:schemeClr val="tx1"/>
              </a:solidFill>
            </a:endParaRPr>
          </a:p>
        </p:txBody>
      </p:sp>
      <p:sp>
        <p:nvSpPr>
          <p:cNvPr id="5124" name="Text Box 6"/>
          <p:cNvSpPr txBox="1">
            <a:spLocks noChangeArrowheads="1"/>
          </p:cNvSpPr>
          <p:nvPr/>
        </p:nvSpPr>
        <p:spPr bwMode="auto">
          <a:xfrm>
            <a:off x="0" y="2000240"/>
            <a:ext cx="9144000" cy="26314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spcBef>
                <a:spcPct val="50000"/>
              </a:spcBef>
            </a:pPr>
            <a:r>
              <a:rPr lang="pt-BR" sz="3000" b="1" dirty="0" smtClean="0">
                <a:solidFill>
                  <a:srgbClr val="FF3300"/>
                </a:solidFill>
                <a:ea typeface="Verdana" pitchFamily="34" charset="0"/>
                <a:cs typeface="Verdana" pitchFamily="34" charset="0"/>
              </a:rPr>
              <a:t>Aposentadoria especial de servidores que</a:t>
            </a:r>
          </a:p>
          <a:p>
            <a:pPr algn="ctr">
              <a:lnSpc>
                <a:spcPct val="150000"/>
              </a:lnSpc>
              <a:spcBef>
                <a:spcPct val="50000"/>
              </a:spcBef>
            </a:pPr>
            <a:r>
              <a:rPr lang="pt-BR" sz="3000" b="1" dirty="0" smtClean="0">
                <a:solidFill>
                  <a:srgbClr val="FF3300"/>
                </a:solidFill>
                <a:ea typeface="Verdana" pitchFamily="34" charset="0"/>
                <a:cs typeface="Verdana" pitchFamily="34" charset="0"/>
              </a:rPr>
              <a:t>exercem atividades que prejudiquem a</a:t>
            </a:r>
          </a:p>
          <a:p>
            <a:pPr algn="ctr">
              <a:lnSpc>
                <a:spcPct val="150000"/>
              </a:lnSpc>
              <a:spcBef>
                <a:spcPct val="50000"/>
              </a:spcBef>
            </a:pPr>
            <a:r>
              <a:rPr lang="pt-BR" sz="3000" b="1" dirty="0" smtClean="0">
                <a:solidFill>
                  <a:srgbClr val="FF3300"/>
                </a:solidFill>
                <a:ea typeface="Verdana" pitchFamily="34" charset="0"/>
                <a:cs typeface="Verdana" pitchFamily="34" charset="0"/>
              </a:rPr>
              <a:t>saúde ou a integridade física</a:t>
            </a:r>
            <a:endParaRPr lang="pt-BR" sz="3000" b="1" dirty="0">
              <a:solidFill>
                <a:srgbClr val="FF3300"/>
              </a:solidFill>
              <a:ea typeface="Verdana" pitchFamily="34" charset="0"/>
              <a:cs typeface="Verdan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ChangeArrowheads="1"/>
          </p:cNvSpPr>
          <p:nvPr/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l"/>
            <a:endParaRPr lang="pt-BR" sz="1400">
              <a:solidFill>
                <a:schemeClr val="tx1"/>
              </a:solidFill>
            </a:endParaRPr>
          </a:p>
        </p:txBody>
      </p:sp>
      <p:sp>
        <p:nvSpPr>
          <p:cNvPr id="5123" name="Text Box 5"/>
          <p:cNvSpPr txBox="1">
            <a:spLocks noChangeArrowheads="1"/>
          </p:cNvSpPr>
          <p:nvPr/>
        </p:nvSpPr>
        <p:spPr bwMode="auto">
          <a:xfrm>
            <a:off x="533400" y="304800"/>
            <a:ext cx="6477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pt-BR" sz="2400">
              <a:solidFill>
                <a:schemeClr val="tx1"/>
              </a:solidFill>
            </a:endParaRPr>
          </a:p>
        </p:txBody>
      </p:sp>
      <p:sp>
        <p:nvSpPr>
          <p:cNvPr id="6" name="Subtítulo 2"/>
          <p:cNvSpPr txBox="1">
            <a:spLocks/>
          </p:cNvSpPr>
          <p:nvPr/>
        </p:nvSpPr>
        <p:spPr>
          <a:xfrm>
            <a:off x="307974" y="285728"/>
            <a:ext cx="8550305" cy="614366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pt-BR" sz="2500" dirty="0" smtClean="0">
                <a:solidFill>
                  <a:schemeClr val="tx1"/>
                </a:solidFill>
                <a:ea typeface="Verdana" pitchFamily="34" charset="0"/>
                <a:cs typeface="Verdana" pitchFamily="34" charset="0"/>
              </a:rPr>
              <a:t>Lei </a:t>
            </a:r>
            <a:r>
              <a:rPr lang="pt-BR" sz="2500" dirty="0">
                <a:solidFill>
                  <a:schemeClr val="tx1"/>
                </a:solidFill>
                <a:ea typeface="Verdana" pitchFamily="34" charset="0"/>
                <a:cs typeface="Verdana" pitchFamily="34" charset="0"/>
              </a:rPr>
              <a:t>complementar dos RPPS ainda não foi editada</a:t>
            </a:r>
            <a:r>
              <a:rPr lang="pt-BR" sz="2500" dirty="0" smtClean="0">
                <a:solidFill>
                  <a:schemeClr val="tx1"/>
                </a:solidFill>
                <a:ea typeface="Verdana" pitchFamily="34" charset="0"/>
                <a:cs typeface="Verdana" pitchFamily="34" charset="0"/>
              </a:rPr>
              <a:t>...</a:t>
            </a:r>
          </a:p>
          <a:p>
            <a:pPr algn="just"/>
            <a:endParaRPr lang="pt-BR" sz="2500" dirty="0" smtClean="0">
              <a:solidFill>
                <a:schemeClr val="tx1"/>
              </a:solidFill>
              <a:ea typeface="Verdana" pitchFamily="34" charset="0"/>
              <a:cs typeface="Verdana" pitchFamily="34" charset="0"/>
            </a:endParaRPr>
          </a:p>
          <a:p>
            <a:pPr algn="just"/>
            <a:endParaRPr lang="pt-BR" sz="2500" dirty="0" smtClean="0">
              <a:solidFill>
                <a:schemeClr val="tx1"/>
              </a:solidFill>
              <a:ea typeface="Verdana" pitchFamily="34" charset="0"/>
              <a:cs typeface="Verdana" pitchFamily="34" charset="0"/>
            </a:endParaRPr>
          </a:p>
          <a:p>
            <a:pPr algn="just"/>
            <a:r>
              <a:rPr lang="pt-BR" sz="2500" b="1" dirty="0" smtClean="0">
                <a:solidFill>
                  <a:srgbClr val="FF0000"/>
                </a:solidFill>
                <a:ea typeface="Verdana" pitchFamily="34" charset="0"/>
                <a:cs typeface="Verdana" pitchFamily="34" charset="0"/>
              </a:rPr>
              <a:t>Instrução Normativa MPS 1/2010:</a:t>
            </a:r>
            <a:r>
              <a:rPr lang="pt-BR" sz="2500" dirty="0" smtClean="0">
                <a:solidFill>
                  <a:schemeClr val="tx1"/>
                </a:solidFill>
                <a:ea typeface="Verdana" pitchFamily="34" charset="0"/>
                <a:cs typeface="Verdana" pitchFamily="34" charset="0"/>
              </a:rPr>
              <a:t> </a:t>
            </a:r>
            <a:r>
              <a:rPr lang="pt-BR" sz="2500" b="1" u="sng" dirty="0" err="1" smtClean="0">
                <a:solidFill>
                  <a:schemeClr val="tx1"/>
                </a:solidFill>
                <a:ea typeface="Verdana" pitchFamily="34" charset="0"/>
                <a:cs typeface="Verdana" pitchFamily="34" charset="0"/>
              </a:rPr>
              <a:t>MI’s</a:t>
            </a:r>
            <a:r>
              <a:rPr lang="pt-BR" sz="2500" dirty="0" smtClean="0">
                <a:solidFill>
                  <a:schemeClr val="tx1"/>
                </a:solidFill>
                <a:ea typeface="Verdana" pitchFamily="34" charset="0"/>
                <a:cs typeface="Verdana" pitchFamily="34" charset="0"/>
              </a:rPr>
              <a:t> para análise dos pedidos de aposentadoria especial (art. 57 da Lei 8.213). </a:t>
            </a:r>
          </a:p>
          <a:p>
            <a:pPr algn="just"/>
            <a:endParaRPr lang="pt-BR" sz="2500" dirty="0" smtClean="0">
              <a:solidFill>
                <a:schemeClr val="tx1"/>
              </a:solidFill>
              <a:ea typeface="Verdana" pitchFamily="34" charset="0"/>
              <a:cs typeface="Verdana" pitchFamily="34" charset="0"/>
            </a:endParaRPr>
          </a:p>
          <a:p>
            <a:pPr algn="just"/>
            <a:endParaRPr lang="pt-BR" sz="2500" dirty="0">
              <a:solidFill>
                <a:schemeClr val="tx1"/>
              </a:solidFill>
              <a:ea typeface="Verdana" pitchFamily="34" charset="0"/>
              <a:cs typeface="Verdana" pitchFamily="34" charset="0"/>
            </a:endParaRPr>
          </a:p>
          <a:p>
            <a:pPr algn="just"/>
            <a:r>
              <a:rPr lang="pt-BR" sz="2500" b="1" dirty="0" smtClean="0">
                <a:solidFill>
                  <a:srgbClr val="FF0000"/>
                </a:solidFill>
                <a:ea typeface="Verdana" pitchFamily="34" charset="0"/>
                <a:cs typeface="Verdana" pitchFamily="34" charset="0"/>
              </a:rPr>
              <a:t>Súmula </a:t>
            </a:r>
            <a:r>
              <a:rPr lang="pt-BR" sz="2500" b="1" dirty="0">
                <a:solidFill>
                  <a:srgbClr val="FF0000"/>
                </a:solidFill>
                <a:ea typeface="Verdana" pitchFamily="34" charset="0"/>
                <a:cs typeface="Verdana" pitchFamily="34" charset="0"/>
              </a:rPr>
              <a:t>vinculante </a:t>
            </a:r>
            <a:r>
              <a:rPr lang="pt-BR" sz="2500" b="1" dirty="0" smtClean="0">
                <a:solidFill>
                  <a:srgbClr val="FF0000"/>
                </a:solidFill>
                <a:ea typeface="Verdana" pitchFamily="34" charset="0"/>
                <a:cs typeface="Verdana" pitchFamily="34" charset="0"/>
              </a:rPr>
              <a:t>33/2014: </a:t>
            </a:r>
            <a:r>
              <a:rPr lang="pt-BR" sz="2500" dirty="0" smtClean="0">
                <a:solidFill>
                  <a:schemeClr val="tx1"/>
                </a:solidFill>
                <a:ea typeface="Verdana" pitchFamily="34" charset="0"/>
                <a:cs typeface="Verdana" pitchFamily="34" charset="0"/>
              </a:rPr>
              <a:t>aplicação </a:t>
            </a:r>
            <a:r>
              <a:rPr lang="pt-BR" sz="2500" dirty="0">
                <a:solidFill>
                  <a:schemeClr val="tx1"/>
                </a:solidFill>
                <a:ea typeface="Verdana" pitchFamily="34" charset="0"/>
                <a:cs typeface="Verdana" pitchFamily="34" charset="0"/>
              </a:rPr>
              <a:t>do art. 57 da Lei </a:t>
            </a:r>
            <a:r>
              <a:rPr lang="pt-BR" sz="2500" dirty="0" smtClean="0">
                <a:solidFill>
                  <a:schemeClr val="tx1"/>
                </a:solidFill>
                <a:ea typeface="Verdana" pitchFamily="34" charset="0"/>
                <a:cs typeface="Verdana" pitchFamily="34" charset="0"/>
              </a:rPr>
              <a:t>8.213/91 </a:t>
            </a:r>
            <a:r>
              <a:rPr lang="pt-BR" sz="2500" dirty="0">
                <a:solidFill>
                  <a:schemeClr val="tx1"/>
                </a:solidFill>
                <a:ea typeface="Verdana" pitchFamily="34" charset="0"/>
                <a:cs typeface="Verdana" pitchFamily="34" charset="0"/>
              </a:rPr>
              <a:t>na </a:t>
            </a:r>
            <a:r>
              <a:rPr lang="pt-BR" sz="2500" dirty="0" smtClean="0">
                <a:solidFill>
                  <a:schemeClr val="tx1"/>
                </a:solidFill>
                <a:ea typeface="Verdana" pitchFamily="34" charset="0"/>
                <a:cs typeface="Verdana" pitchFamily="34" charset="0"/>
              </a:rPr>
              <a:t>“análise </a:t>
            </a:r>
            <a:r>
              <a:rPr lang="pt-BR" sz="2500" dirty="0">
                <a:solidFill>
                  <a:schemeClr val="tx1"/>
                </a:solidFill>
                <a:ea typeface="Verdana" pitchFamily="34" charset="0"/>
                <a:cs typeface="Verdana" pitchFamily="34" charset="0"/>
              </a:rPr>
              <a:t>do </a:t>
            </a:r>
            <a:r>
              <a:rPr lang="pt-BR" sz="2500" dirty="0" smtClean="0">
                <a:solidFill>
                  <a:schemeClr val="tx1"/>
                </a:solidFill>
                <a:ea typeface="Verdana" pitchFamily="34" charset="0"/>
                <a:cs typeface="Verdana" pitchFamily="34" charset="0"/>
              </a:rPr>
              <a:t>pedido”.</a:t>
            </a:r>
          </a:p>
          <a:p>
            <a:pPr algn="just"/>
            <a:endParaRPr lang="pt-BR" sz="2500" dirty="0" smtClean="0">
              <a:solidFill>
                <a:schemeClr val="tx1"/>
              </a:solidFill>
              <a:ea typeface="Verdana" pitchFamily="34" charset="0"/>
              <a:cs typeface="Verdana" pitchFamily="34" charset="0"/>
            </a:endParaRPr>
          </a:p>
          <a:p>
            <a:pPr algn="just"/>
            <a:endParaRPr lang="pt-BR" sz="2500" dirty="0">
              <a:solidFill>
                <a:schemeClr val="tx1"/>
              </a:solidFill>
              <a:ea typeface="Verdana" pitchFamily="34" charset="0"/>
              <a:cs typeface="Verdana" pitchFamily="34" charset="0"/>
            </a:endParaRPr>
          </a:p>
          <a:p>
            <a:pPr algn="just"/>
            <a:r>
              <a:rPr lang="pt-BR" sz="2500" b="1" u="sng" dirty="0" smtClean="0">
                <a:solidFill>
                  <a:srgbClr val="FF0000"/>
                </a:solidFill>
                <a:ea typeface="Verdana" pitchFamily="34" charset="0"/>
                <a:cs typeface="Verdana" pitchFamily="34" charset="0"/>
              </a:rPr>
              <a:t>Impossibilidade</a:t>
            </a:r>
            <a:r>
              <a:rPr lang="pt-BR" sz="2500" b="1" dirty="0" smtClean="0">
                <a:solidFill>
                  <a:srgbClr val="FF0000"/>
                </a:solidFill>
                <a:ea typeface="Verdana" pitchFamily="34" charset="0"/>
                <a:cs typeface="Verdana" pitchFamily="34" charset="0"/>
              </a:rPr>
              <a:t> </a:t>
            </a:r>
            <a:r>
              <a:rPr lang="pt-BR" sz="2500" b="1" u="sng" dirty="0">
                <a:solidFill>
                  <a:srgbClr val="FF0000"/>
                </a:solidFill>
                <a:ea typeface="Verdana" pitchFamily="34" charset="0"/>
                <a:cs typeface="Verdana" pitchFamily="34" charset="0"/>
              </a:rPr>
              <a:t>de</a:t>
            </a:r>
            <a:r>
              <a:rPr lang="pt-BR" sz="2500" b="1" dirty="0">
                <a:solidFill>
                  <a:srgbClr val="FF0000"/>
                </a:solidFill>
                <a:ea typeface="Verdana" pitchFamily="34" charset="0"/>
                <a:cs typeface="Verdana" pitchFamily="34" charset="0"/>
              </a:rPr>
              <a:t> </a:t>
            </a:r>
            <a:r>
              <a:rPr lang="pt-BR" sz="2500" b="1" u="sng" dirty="0">
                <a:solidFill>
                  <a:srgbClr val="FF0000"/>
                </a:solidFill>
                <a:ea typeface="Verdana" pitchFamily="34" charset="0"/>
                <a:cs typeface="Verdana" pitchFamily="34" charset="0"/>
              </a:rPr>
              <a:t>conversão</a:t>
            </a:r>
            <a:r>
              <a:rPr lang="pt-BR" sz="2500" b="1" dirty="0">
                <a:solidFill>
                  <a:srgbClr val="FF0000"/>
                </a:solidFill>
                <a:ea typeface="Verdana" pitchFamily="34" charset="0"/>
                <a:cs typeface="Verdana" pitchFamily="34" charset="0"/>
              </a:rPr>
              <a:t> </a:t>
            </a:r>
            <a:r>
              <a:rPr lang="pt-BR" sz="2500" dirty="0">
                <a:solidFill>
                  <a:schemeClr val="tx1"/>
                </a:solidFill>
                <a:ea typeface="Verdana" pitchFamily="34" charset="0"/>
                <a:cs typeface="Verdana" pitchFamily="34" charset="0"/>
              </a:rPr>
              <a:t>de tempo especial em comum (</a:t>
            </a:r>
            <a:r>
              <a:rPr lang="pt-BR" sz="2500" dirty="0" smtClean="0">
                <a:solidFill>
                  <a:schemeClr val="tx1"/>
                </a:solidFill>
                <a:ea typeface="Verdana" pitchFamily="34" charset="0"/>
                <a:cs typeface="Verdana" pitchFamily="34" charset="0"/>
              </a:rPr>
              <a:t>art. 57</a:t>
            </a:r>
            <a:r>
              <a:rPr lang="pt-BR" sz="2500" dirty="0">
                <a:solidFill>
                  <a:schemeClr val="tx1"/>
                </a:solidFill>
                <a:ea typeface="Verdana" pitchFamily="34" charset="0"/>
                <a:cs typeface="Verdana" pitchFamily="34" charset="0"/>
              </a:rPr>
              <a:t>, § 5º, Lei 8.213) via mandado de injunção </a:t>
            </a:r>
            <a:r>
              <a:rPr lang="pt-BR" sz="2500" dirty="0" smtClean="0">
                <a:solidFill>
                  <a:schemeClr val="tx1"/>
                </a:solidFill>
                <a:ea typeface="Verdana" pitchFamily="34" charset="0"/>
                <a:cs typeface="Verdana" pitchFamily="34" charset="0"/>
              </a:rPr>
              <a:t>(art. </a:t>
            </a:r>
            <a:r>
              <a:rPr lang="pt-BR" sz="2500" dirty="0">
                <a:solidFill>
                  <a:schemeClr val="tx1"/>
                </a:solidFill>
                <a:ea typeface="Verdana" pitchFamily="34" charset="0"/>
                <a:cs typeface="Verdana" pitchFamily="34" charset="0"/>
              </a:rPr>
              <a:t>5º, LXXI, CF). </a:t>
            </a:r>
            <a:r>
              <a:rPr lang="pt-BR" sz="2500" dirty="0" smtClean="0">
                <a:solidFill>
                  <a:schemeClr val="tx1"/>
                </a:solidFill>
                <a:ea typeface="Verdana" pitchFamily="34" charset="0"/>
                <a:cs typeface="Verdana" pitchFamily="34" charset="0"/>
              </a:rPr>
              <a:t>(</a:t>
            </a:r>
            <a:r>
              <a:rPr lang="it-IT" sz="2500" dirty="0" smtClean="0">
                <a:solidFill>
                  <a:srgbClr val="FF0000"/>
                </a:solidFill>
                <a:ea typeface="Verdana" pitchFamily="34" charset="0"/>
                <a:cs typeface="Verdana" pitchFamily="34" charset="0"/>
              </a:rPr>
              <a:t>MI 3489 AgR/DF, MI 855 AgR/DF e MI 3712 AgR/DF</a:t>
            </a:r>
            <a:r>
              <a:rPr lang="pt-BR" sz="2500" dirty="0" smtClean="0">
                <a:solidFill>
                  <a:schemeClr val="tx1"/>
                </a:solidFill>
                <a:ea typeface="Verdana" pitchFamily="34" charset="0"/>
                <a:cs typeface="Verdana" pitchFamily="34" charset="0"/>
              </a:rPr>
              <a:t>)</a:t>
            </a:r>
            <a:endParaRPr lang="pt-BR" sz="1000" dirty="0">
              <a:solidFill>
                <a:schemeClr val="tx1"/>
              </a:solidFill>
              <a:ea typeface="Verdana" pitchFamily="34" charset="0"/>
              <a:cs typeface="Verdan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ChangeArrowheads="1"/>
          </p:cNvSpPr>
          <p:nvPr/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l"/>
            <a:endParaRPr lang="pt-BR" sz="1400">
              <a:solidFill>
                <a:schemeClr val="tx1"/>
              </a:solidFill>
            </a:endParaRPr>
          </a:p>
        </p:txBody>
      </p:sp>
      <p:sp>
        <p:nvSpPr>
          <p:cNvPr id="5123" name="Text Box 5"/>
          <p:cNvSpPr txBox="1">
            <a:spLocks noChangeArrowheads="1"/>
          </p:cNvSpPr>
          <p:nvPr/>
        </p:nvSpPr>
        <p:spPr bwMode="auto">
          <a:xfrm>
            <a:off x="533400" y="304800"/>
            <a:ext cx="6477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pt-BR" sz="2400">
              <a:solidFill>
                <a:schemeClr val="tx1"/>
              </a:solidFill>
            </a:endParaRPr>
          </a:p>
        </p:txBody>
      </p:sp>
      <p:sp>
        <p:nvSpPr>
          <p:cNvPr id="7" name="Retângulo 6"/>
          <p:cNvSpPr/>
          <p:nvPr/>
        </p:nvSpPr>
        <p:spPr>
          <a:xfrm>
            <a:off x="258825" y="863159"/>
            <a:ext cx="8643998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BR" sz="2500" dirty="0" smtClean="0"/>
              <a:t>Art. 5º, LXXI, CF/88:</a:t>
            </a:r>
          </a:p>
          <a:p>
            <a:pPr algn="just"/>
            <a:endParaRPr lang="pt-BR" sz="2500" dirty="0" smtClean="0"/>
          </a:p>
          <a:p>
            <a:pPr marL="1435100" algn="just"/>
            <a:r>
              <a:rPr lang="pt-BR" sz="2500" dirty="0" smtClean="0"/>
              <a:t>“conceder-se-á </a:t>
            </a:r>
            <a:r>
              <a:rPr lang="pt-BR" sz="2500" b="1" u="sng" dirty="0" smtClean="0">
                <a:solidFill>
                  <a:srgbClr val="FF0000"/>
                </a:solidFill>
              </a:rPr>
              <a:t>mandado</a:t>
            </a:r>
            <a:r>
              <a:rPr lang="pt-BR" sz="2500" b="1" dirty="0" smtClean="0">
                <a:solidFill>
                  <a:srgbClr val="FF0000"/>
                </a:solidFill>
              </a:rPr>
              <a:t> </a:t>
            </a:r>
            <a:r>
              <a:rPr lang="pt-BR" sz="2500" b="1" u="sng" dirty="0" smtClean="0">
                <a:solidFill>
                  <a:srgbClr val="FF0000"/>
                </a:solidFill>
              </a:rPr>
              <a:t>de</a:t>
            </a:r>
            <a:r>
              <a:rPr lang="pt-BR" sz="2500" b="1" dirty="0" smtClean="0">
                <a:solidFill>
                  <a:srgbClr val="FF0000"/>
                </a:solidFill>
              </a:rPr>
              <a:t> </a:t>
            </a:r>
            <a:r>
              <a:rPr lang="pt-BR" sz="2500" b="1" u="sng" dirty="0" smtClean="0">
                <a:solidFill>
                  <a:srgbClr val="FF0000"/>
                </a:solidFill>
              </a:rPr>
              <a:t>injunção</a:t>
            </a:r>
            <a:r>
              <a:rPr lang="pt-BR" sz="2500" b="1" dirty="0" smtClean="0">
                <a:solidFill>
                  <a:srgbClr val="FF0000"/>
                </a:solidFill>
              </a:rPr>
              <a:t> </a:t>
            </a:r>
            <a:r>
              <a:rPr lang="pt-BR" sz="2500" dirty="0" smtClean="0"/>
              <a:t>sempre que a </a:t>
            </a:r>
            <a:r>
              <a:rPr lang="pt-BR" sz="2500" b="1" dirty="0" smtClean="0"/>
              <a:t>falta de norma regulamentadora </a:t>
            </a:r>
            <a:r>
              <a:rPr lang="pt-BR" sz="2500" dirty="0" smtClean="0"/>
              <a:t>torne inviável o exercício dos </a:t>
            </a:r>
            <a:r>
              <a:rPr lang="pt-BR" sz="2500" b="1" u="sng" dirty="0" smtClean="0"/>
              <a:t>direitos</a:t>
            </a:r>
            <a:r>
              <a:rPr lang="pt-BR" sz="2500" b="1" dirty="0" smtClean="0"/>
              <a:t> e liberdades </a:t>
            </a:r>
            <a:r>
              <a:rPr lang="pt-BR" sz="2500" b="1" u="sng" dirty="0" smtClean="0"/>
              <a:t>constitucionais</a:t>
            </a:r>
            <a:r>
              <a:rPr lang="pt-BR" sz="2500" b="1" dirty="0" smtClean="0"/>
              <a:t> </a:t>
            </a:r>
            <a:r>
              <a:rPr lang="pt-BR" sz="2500" dirty="0" smtClean="0"/>
              <a:t>e das prerrogativas inerentes à nacionalidade, à soberania e à cidadania;” </a:t>
            </a:r>
          </a:p>
          <a:p>
            <a:pPr algn="just"/>
            <a:endParaRPr lang="pt-BR" sz="2500" dirty="0" smtClean="0"/>
          </a:p>
          <a:p>
            <a:pPr algn="just"/>
            <a:endParaRPr lang="pt-BR" sz="2500" dirty="0" smtClean="0"/>
          </a:p>
          <a:p>
            <a:pPr algn="just"/>
            <a:r>
              <a:rPr lang="pt-BR" sz="2500" dirty="0" smtClean="0"/>
              <a:t>A regra da “</a:t>
            </a:r>
            <a:r>
              <a:rPr lang="pt-BR" sz="2500" dirty="0" smtClean="0">
                <a:solidFill>
                  <a:srgbClr val="FF0000"/>
                </a:solidFill>
              </a:rPr>
              <a:t>conversão de tempo especial</a:t>
            </a:r>
            <a:r>
              <a:rPr lang="pt-BR" sz="2500" dirty="0" smtClean="0"/>
              <a:t>” não possui natureza constitucional. Logo, não cabe ao STF, pela via do MI, garanti-la aos servidores públicos. (</a:t>
            </a:r>
            <a:r>
              <a:rPr lang="pt-BR" sz="2500" dirty="0" smtClean="0">
                <a:solidFill>
                  <a:srgbClr val="FF0000"/>
                </a:solidFill>
              </a:rPr>
              <a:t>MI 3712 AgR/DF, DJe 03/08/2011</a:t>
            </a:r>
            <a:r>
              <a:rPr lang="pt-BR" sz="2500" dirty="0" smtClean="0"/>
              <a:t>)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ChangeArrowheads="1"/>
          </p:cNvSpPr>
          <p:nvPr/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l"/>
            <a:endParaRPr lang="pt-BR" sz="1400">
              <a:solidFill>
                <a:schemeClr val="tx1"/>
              </a:solidFill>
            </a:endParaRPr>
          </a:p>
        </p:txBody>
      </p:sp>
      <p:sp>
        <p:nvSpPr>
          <p:cNvPr id="5123" name="Text Box 5"/>
          <p:cNvSpPr txBox="1">
            <a:spLocks noChangeArrowheads="1"/>
          </p:cNvSpPr>
          <p:nvPr/>
        </p:nvSpPr>
        <p:spPr bwMode="auto">
          <a:xfrm>
            <a:off x="533400" y="304800"/>
            <a:ext cx="6477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pt-BR" sz="2400">
              <a:solidFill>
                <a:schemeClr val="tx1"/>
              </a:solidFill>
            </a:endParaRPr>
          </a:p>
        </p:txBody>
      </p:sp>
      <p:sp>
        <p:nvSpPr>
          <p:cNvPr id="7" name="Retângulo 6"/>
          <p:cNvSpPr/>
          <p:nvPr/>
        </p:nvSpPr>
        <p:spPr>
          <a:xfrm>
            <a:off x="285720" y="285728"/>
            <a:ext cx="8572560" cy="66325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BR" sz="2500" b="1" dirty="0" smtClean="0">
                <a:solidFill>
                  <a:srgbClr val="FF0000"/>
                </a:solidFill>
                <a:ea typeface="Verdana" pitchFamily="34" charset="0"/>
                <a:cs typeface="Verdana" pitchFamily="34" charset="0"/>
              </a:rPr>
              <a:t>MI 4.204: </a:t>
            </a:r>
            <a:r>
              <a:rPr lang="pt-BR" sz="2500" b="1" dirty="0" smtClean="0">
                <a:solidFill>
                  <a:schemeClr val="tx1"/>
                </a:solidFill>
                <a:ea typeface="Verdana" pitchFamily="34" charset="0"/>
                <a:cs typeface="Verdana" pitchFamily="34" charset="0"/>
              </a:rPr>
              <a:t>revisão de orientação do STF??? </a:t>
            </a:r>
          </a:p>
          <a:p>
            <a:pPr algn="just"/>
            <a:endParaRPr lang="pt-BR" sz="2000" b="1" dirty="0" smtClean="0">
              <a:solidFill>
                <a:srgbClr val="CC0000"/>
              </a:solidFill>
              <a:ea typeface="Verdana" pitchFamily="34" charset="0"/>
              <a:cs typeface="Verdana" pitchFamily="34" charset="0"/>
            </a:endParaRPr>
          </a:p>
          <a:p>
            <a:pPr algn="just"/>
            <a:r>
              <a:rPr lang="pt-BR" sz="2500" b="1" dirty="0" smtClean="0">
                <a:solidFill>
                  <a:srgbClr val="FF0000"/>
                </a:solidFill>
                <a:ea typeface="Verdana" pitchFamily="34" charset="0"/>
                <a:cs typeface="Verdana" pitchFamily="34" charset="0"/>
              </a:rPr>
              <a:t>Voto do Ministro Roberto Barroso:</a:t>
            </a:r>
          </a:p>
          <a:p>
            <a:pPr algn="just"/>
            <a:endParaRPr lang="pt-BR" sz="2000" dirty="0" smtClean="0">
              <a:solidFill>
                <a:schemeClr val="tx1"/>
              </a:solidFill>
              <a:ea typeface="Verdana" pitchFamily="34" charset="0"/>
              <a:cs typeface="Verdana" pitchFamily="34" charset="0"/>
            </a:endParaRPr>
          </a:p>
          <a:p>
            <a:pPr algn="just"/>
            <a:r>
              <a:rPr lang="pt-BR" sz="2500" dirty="0" smtClean="0">
                <a:solidFill>
                  <a:schemeClr val="tx1"/>
                </a:solidFill>
                <a:ea typeface="Verdana" pitchFamily="34" charset="0"/>
                <a:cs typeface="Verdana" pitchFamily="34" charset="0"/>
              </a:rPr>
              <a:t>1. No RPPS, a conversão de tempo especial em comum por um fator multiplicador decorre diretamente do direito constitucional à aposentadoria especial (CF, art. 40, § 4º) e não incide na proibição de cômputo de tempo ficto </a:t>
            </a:r>
            <a:r>
              <a:rPr lang="pt-BR" sz="2500" b="1" dirty="0" smtClean="0">
                <a:solidFill>
                  <a:schemeClr val="tx1"/>
                </a:solidFill>
                <a:ea typeface="Verdana" pitchFamily="34" charset="0"/>
                <a:cs typeface="Verdana" pitchFamily="34" charset="0"/>
              </a:rPr>
              <a:t>(CF, art. 40, § 10)</a:t>
            </a:r>
            <a:r>
              <a:rPr lang="pt-BR" sz="2500" dirty="0" smtClean="0">
                <a:solidFill>
                  <a:schemeClr val="tx1"/>
                </a:solidFill>
                <a:ea typeface="Verdana" pitchFamily="34" charset="0"/>
                <a:cs typeface="Verdana" pitchFamily="34" charset="0"/>
              </a:rPr>
              <a:t>.</a:t>
            </a:r>
          </a:p>
          <a:p>
            <a:pPr algn="just"/>
            <a:r>
              <a:rPr lang="pt-BR" sz="2500" dirty="0" smtClean="0">
                <a:solidFill>
                  <a:schemeClr val="tx1"/>
                </a:solidFill>
                <a:ea typeface="Verdana" pitchFamily="34" charset="0"/>
                <a:cs typeface="Verdana" pitchFamily="34" charset="0"/>
              </a:rPr>
              <a:t>2. </a:t>
            </a:r>
            <a:r>
              <a:rPr lang="pt-BR" sz="2500" b="1" dirty="0" smtClean="0">
                <a:solidFill>
                  <a:schemeClr val="tx1"/>
                </a:solidFill>
                <a:ea typeface="Verdana" pitchFamily="34" charset="0"/>
                <a:cs typeface="Verdana" pitchFamily="34" charset="0"/>
              </a:rPr>
              <a:t>Direito previsto no regime geral (Lei 8.213/91, art. 57, § 5º) que a Constituição garante no regime próprio (CF, art. 40, § 12).</a:t>
            </a:r>
          </a:p>
          <a:p>
            <a:pPr algn="just"/>
            <a:r>
              <a:rPr lang="pt-BR" sz="2500" dirty="0" smtClean="0">
                <a:solidFill>
                  <a:schemeClr val="tx1"/>
                </a:solidFill>
                <a:ea typeface="Verdana" pitchFamily="34" charset="0"/>
                <a:cs typeface="Verdana" pitchFamily="34" charset="0"/>
              </a:rPr>
              <a:t>3. Consequentemente, a omissão legislativa em assegurar esse direito pode ser reconhecida na via do mandado de injunção. </a:t>
            </a:r>
            <a:r>
              <a:rPr lang="pt-BR" sz="2500" b="1" dirty="0" smtClean="0">
                <a:solidFill>
                  <a:srgbClr val="FF0000"/>
                </a:solidFill>
                <a:ea typeface="Verdana" pitchFamily="34" charset="0"/>
                <a:cs typeface="Verdana" pitchFamily="34" charset="0"/>
              </a:rPr>
              <a:t>Revisão da jurisprudência do STF. </a:t>
            </a:r>
            <a:r>
              <a:rPr lang="pt-BR" sz="2500" dirty="0" smtClean="0">
                <a:solidFill>
                  <a:schemeClr val="tx1"/>
                </a:solidFill>
                <a:ea typeface="Verdana" pitchFamily="34" charset="0"/>
                <a:cs typeface="Verdana" pitchFamily="34" charset="0"/>
              </a:rPr>
              <a:t>4. Voto pela concessão parcial da ordem. </a:t>
            </a:r>
          </a:p>
          <a:p>
            <a:pPr algn="just"/>
            <a:endParaRPr lang="pt-BR" sz="2000" dirty="0" smtClean="0">
              <a:solidFill>
                <a:schemeClr val="tx1"/>
              </a:solidFill>
              <a:ea typeface="Verdana" pitchFamily="34" charset="0"/>
              <a:cs typeface="Verdana" pitchFamily="34" charset="0"/>
            </a:endParaRPr>
          </a:p>
          <a:p>
            <a:pPr algn="just"/>
            <a:r>
              <a:rPr lang="pt-BR" sz="2500" dirty="0" smtClean="0">
                <a:solidFill>
                  <a:schemeClr val="tx1"/>
                </a:solidFill>
                <a:ea typeface="Verdana" pitchFamily="34" charset="0"/>
                <a:cs typeface="Verdana" pitchFamily="34" charset="0"/>
              </a:rPr>
              <a:t>=&gt; Julgamento iniciado em </a:t>
            </a:r>
            <a:r>
              <a:rPr lang="pt-BR" sz="2500" b="1" dirty="0" smtClean="0">
                <a:solidFill>
                  <a:schemeClr val="tx1"/>
                </a:solidFill>
                <a:ea typeface="Verdana" pitchFamily="34" charset="0"/>
                <a:cs typeface="Verdana" pitchFamily="34" charset="0"/>
              </a:rPr>
              <a:t>30/4/2015</a:t>
            </a:r>
            <a:r>
              <a:rPr lang="pt-BR" sz="2500" dirty="0" smtClean="0">
                <a:solidFill>
                  <a:schemeClr val="tx1"/>
                </a:solidFill>
                <a:ea typeface="Verdana" pitchFamily="34" charset="0"/>
                <a:cs typeface="Verdana" pitchFamily="34" charset="0"/>
              </a:rPr>
              <a:t> e suspenso por pedido de vista do Ministro GILMAR MENDES.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ChangeArrowheads="1"/>
          </p:cNvSpPr>
          <p:nvPr/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l"/>
            <a:endParaRPr lang="pt-BR" sz="1400">
              <a:solidFill>
                <a:schemeClr val="tx1"/>
              </a:solidFill>
            </a:endParaRPr>
          </a:p>
        </p:txBody>
      </p:sp>
      <p:sp>
        <p:nvSpPr>
          <p:cNvPr id="9219" name="Text Box 6"/>
          <p:cNvSpPr txBox="1">
            <a:spLocks noChangeArrowheads="1"/>
          </p:cNvSpPr>
          <p:nvPr/>
        </p:nvSpPr>
        <p:spPr bwMode="auto">
          <a:xfrm>
            <a:off x="533400" y="304800"/>
            <a:ext cx="6477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pt-BR" sz="2400">
              <a:solidFill>
                <a:schemeClr val="tx1"/>
              </a:solidFill>
            </a:endParaRPr>
          </a:p>
        </p:txBody>
      </p:sp>
      <p:sp>
        <p:nvSpPr>
          <p:cNvPr id="9220" name="Text Box 8"/>
          <p:cNvSpPr txBox="1">
            <a:spLocks noChangeArrowheads="1"/>
          </p:cNvSpPr>
          <p:nvPr/>
        </p:nvSpPr>
        <p:spPr bwMode="auto">
          <a:xfrm>
            <a:off x="352425" y="358775"/>
            <a:ext cx="6667500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/>
            <a:r>
              <a:rPr lang="pt-BR" sz="3000" b="1" dirty="0" smtClean="0">
                <a:solidFill>
                  <a:srgbClr val="FF3300"/>
                </a:solidFill>
              </a:rPr>
              <a:t>Alguns aspectos procedimentais</a:t>
            </a:r>
            <a:endParaRPr lang="pt-BR" sz="3000" b="1" dirty="0">
              <a:solidFill>
                <a:srgbClr val="FF3300"/>
              </a:solidFill>
            </a:endParaRPr>
          </a:p>
        </p:txBody>
      </p:sp>
      <p:sp>
        <p:nvSpPr>
          <p:cNvPr id="9221" name="Text Box 7"/>
          <p:cNvSpPr txBox="1">
            <a:spLocks noChangeArrowheads="1"/>
          </p:cNvSpPr>
          <p:nvPr/>
        </p:nvSpPr>
        <p:spPr bwMode="auto">
          <a:xfrm>
            <a:off x="357188" y="2285992"/>
            <a:ext cx="8391525" cy="1997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457200" indent="-457200" algn="just">
              <a:buClr>
                <a:srgbClr val="FF3300"/>
              </a:buClr>
              <a:buFont typeface="Wingdings" pitchFamily="2" charset="2"/>
              <a:buChar char="ü"/>
            </a:pPr>
            <a:r>
              <a:rPr lang="pt-BR" sz="2500" b="1" dirty="0"/>
              <a:t>Permanente:</a:t>
            </a:r>
            <a:r>
              <a:rPr lang="pt-BR" sz="2500" dirty="0"/>
              <a:t> contínuo, duradouro. </a:t>
            </a:r>
          </a:p>
          <a:p>
            <a:pPr marL="457200" indent="-457200" algn="just">
              <a:buClr>
                <a:srgbClr val="FF3300"/>
              </a:buClr>
              <a:buFont typeface="Wingdings" pitchFamily="2" charset="2"/>
              <a:buChar char="ü"/>
            </a:pPr>
            <a:endParaRPr lang="pt-BR" sz="2500" dirty="0"/>
          </a:p>
          <a:p>
            <a:pPr marL="457200" indent="-457200" algn="just">
              <a:buClr>
                <a:srgbClr val="FF3300"/>
              </a:buClr>
              <a:buFont typeface="Wingdings" pitchFamily="2" charset="2"/>
              <a:buChar char="ü"/>
            </a:pPr>
            <a:r>
              <a:rPr lang="pt-BR" sz="2500" b="1" dirty="0"/>
              <a:t>Não ocasional:</a:t>
            </a:r>
            <a:r>
              <a:rPr lang="pt-BR" sz="2500" dirty="0"/>
              <a:t> não casual, não eventual. </a:t>
            </a:r>
          </a:p>
          <a:p>
            <a:pPr marL="457200" indent="-457200" algn="just">
              <a:buClr>
                <a:srgbClr val="FF3300"/>
              </a:buClr>
              <a:buFont typeface="Wingdings" pitchFamily="2" charset="2"/>
              <a:buChar char="ü"/>
            </a:pPr>
            <a:endParaRPr lang="pt-BR" sz="2500" dirty="0"/>
          </a:p>
          <a:p>
            <a:pPr marL="457200" indent="-457200" algn="just">
              <a:buClr>
                <a:srgbClr val="FF3300"/>
              </a:buClr>
              <a:buFont typeface="Wingdings" pitchFamily="2" charset="2"/>
              <a:buChar char="ü"/>
            </a:pPr>
            <a:r>
              <a:rPr lang="pt-BR" sz="2500" b="1" dirty="0"/>
              <a:t>Não intermitente:</a:t>
            </a:r>
            <a:r>
              <a:rPr lang="pt-BR" sz="2500" dirty="0"/>
              <a:t> sem interrupção. </a:t>
            </a:r>
          </a:p>
        </p:txBody>
      </p:sp>
      <p:sp>
        <p:nvSpPr>
          <p:cNvPr id="2" name="Text Box 7"/>
          <p:cNvSpPr txBox="1">
            <a:spLocks noChangeArrowheads="1"/>
          </p:cNvSpPr>
          <p:nvPr/>
        </p:nvSpPr>
        <p:spPr bwMode="auto">
          <a:xfrm>
            <a:off x="361950" y="4786322"/>
            <a:ext cx="8391525" cy="1616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>
              <a:buClr>
                <a:srgbClr val="FF3300"/>
              </a:buClr>
              <a:buFont typeface="Wingdings" pitchFamily="2" charset="2"/>
              <a:buNone/>
            </a:pPr>
            <a:r>
              <a:rPr lang="pt-BR" sz="2500" b="1" dirty="0">
                <a:solidFill>
                  <a:srgbClr val="FF3300"/>
                </a:solidFill>
              </a:rPr>
              <a:t>Não se admite comprovação de tempo especial por: </a:t>
            </a:r>
          </a:p>
          <a:p>
            <a:pPr algn="just">
              <a:buClr>
                <a:srgbClr val="FF3300"/>
              </a:buClr>
              <a:buFont typeface="Wingdings" pitchFamily="2" charset="2"/>
              <a:buChar char="ü"/>
            </a:pPr>
            <a:endParaRPr lang="pt-BR" sz="2500" b="1" dirty="0">
              <a:solidFill>
                <a:srgbClr val="FF3300"/>
              </a:solidFill>
            </a:endParaRPr>
          </a:p>
          <a:p>
            <a:pPr algn="just">
              <a:buClr>
                <a:srgbClr val="FF3300"/>
              </a:buClr>
              <a:buFont typeface="Wingdings" pitchFamily="2" charset="2"/>
              <a:buNone/>
            </a:pPr>
            <a:r>
              <a:rPr lang="pt-BR" sz="2500" dirty="0"/>
              <a:t>Prova exclusivamente testemunhal </a:t>
            </a:r>
            <a:r>
              <a:rPr lang="pt-BR" sz="2500" b="1" u="sng" dirty="0"/>
              <a:t>ou</a:t>
            </a:r>
            <a:r>
              <a:rPr lang="pt-BR" sz="2500" dirty="0"/>
              <a:t> </a:t>
            </a:r>
            <a:r>
              <a:rPr lang="pt-BR" sz="2500" dirty="0" smtClean="0"/>
              <a:t>por mero </a:t>
            </a:r>
            <a:r>
              <a:rPr lang="pt-BR" sz="2500" dirty="0"/>
              <a:t>recebimento de adicional específico. </a:t>
            </a:r>
          </a:p>
        </p:txBody>
      </p:sp>
      <p:sp>
        <p:nvSpPr>
          <p:cNvPr id="7" name="Text Box 8"/>
          <p:cNvSpPr txBox="1">
            <a:spLocks noChangeArrowheads="1"/>
          </p:cNvSpPr>
          <p:nvPr/>
        </p:nvSpPr>
        <p:spPr bwMode="auto">
          <a:xfrm>
            <a:off x="357158" y="1571612"/>
            <a:ext cx="6667500" cy="4770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/>
            <a:r>
              <a:rPr lang="pt-BR" sz="2500" b="1" dirty="0">
                <a:solidFill>
                  <a:srgbClr val="FF3300"/>
                </a:solidFill>
              </a:rPr>
              <a:t>Modo do tempo especial: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ChangeArrowheads="1"/>
          </p:cNvSpPr>
          <p:nvPr/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l"/>
            <a:endParaRPr lang="pt-BR" sz="1400">
              <a:solidFill>
                <a:schemeClr val="tx1"/>
              </a:solidFill>
            </a:endParaRPr>
          </a:p>
        </p:txBody>
      </p:sp>
      <p:sp>
        <p:nvSpPr>
          <p:cNvPr id="10243" name="Text Box 6"/>
          <p:cNvSpPr txBox="1">
            <a:spLocks noChangeArrowheads="1"/>
          </p:cNvSpPr>
          <p:nvPr/>
        </p:nvSpPr>
        <p:spPr bwMode="auto">
          <a:xfrm>
            <a:off x="533400" y="304800"/>
            <a:ext cx="6477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pt-BR" sz="2400">
              <a:solidFill>
                <a:schemeClr val="tx1"/>
              </a:solidFill>
            </a:endParaRPr>
          </a:p>
        </p:txBody>
      </p:sp>
      <p:sp>
        <p:nvSpPr>
          <p:cNvPr id="10244" name="Text Box 8"/>
          <p:cNvSpPr txBox="1">
            <a:spLocks noChangeArrowheads="1"/>
          </p:cNvSpPr>
          <p:nvPr/>
        </p:nvSpPr>
        <p:spPr bwMode="auto">
          <a:xfrm>
            <a:off x="214282" y="142852"/>
            <a:ext cx="8572559" cy="5539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/>
            <a:r>
              <a:rPr lang="pt-BR" sz="3000" b="1" dirty="0">
                <a:solidFill>
                  <a:srgbClr val="FF3300"/>
                </a:solidFill>
              </a:rPr>
              <a:t>Enquadramento </a:t>
            </a:r>
            <a:r>
              <a:rPr lang="pt-BR" sz="3000" b="1" dirty="0" smtClean="0">
                <a:solidFill>
                  <a:srgbClr val="FF3300"/>
                </a:solidFill>
              </a:rPr>
              <a:t>da ativ. como </a:t>
            </a:r>
            <a:r>
              <a:rPr lang="pt-BR" sz="3000" b="1" dirty="0">
                <a:solidFill>
                  <a:srgbClr val="FF3300"/>
                </a:solidFill>
              </a:rPr>
              <a:t>tempo </a:t>
            </a:r>
            <a:r>
              <a:rPr lang="pt-BR" sz="3000" b="1" dirty="0" smtClean="0">
                <a:solidFill>
                  <a:srgbClr val="FF3300"/>
                </a:solidFill>
              </a:rPr>
              <a:t>especial</a:t>
            </a:r>
            <a:endParaRPr lang="pt-BR" sz="3000" b="1" dirty="0">
              <a:solidFill>
                <a:schemeClr val="tx1"/>
              </a:solidFill>
            </a:endParaRPr>
          </a:p>
        </p:txBody>
      </p:sp>
      <p:sp>
        <p:nvSpPr>
          <p:cNvPr id="10245" name="Text Box 7"/>
          <p:cNvSpPr txBox="1">
            <a:spLocks noChangeArrowheads="1"/>
          </p:cNvSpPr>
          <p:nvPr/>
        </p:nvSpPr>
        <p:spPr bwMode="auto">
          <a:xfrm>
            <a:off x="357188" y="1341455"/>
            <a:ext cx="8391525" cy="50937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>
              <a:buClr>
                <a:srgbClr val="FF3300"/>
              </a:buClr>
              <a:buFont typeface="Wingdings" pitchFamily="2" charset="2"/>
              <a:buNone/>
            </a:pPr>
            <a:r>
              <a:rPr lang="pt-BR" sz="2500" b="1" dirty="0">
                <a:solidFill>
                  <a:srgbClr val="FF3300"/>
                </a:solidFill>
              </a:rPr>
              <a:t>Até 28/04/1995</a:t>
            </a:r>
            <a:r>
              <a:rPr lang="pt-BR" sz="2500" dirty="0">
                <a:solidFill>
                  <a:srgbClr val="FF3300"/>
                </a:solidFill>
              </a:rPr>
              <a:t>:</a:t>
            </a:r>
          </a:p>
          <a:p>
            <a:pPr algn="just">
              <a:buClr>
                <a:srgbClr val="FF3300"/>
              </a:buClr>
              <a:buFont typeface="Wingdings" pitchFamily="2" charset="2"/>
              <a:buNone/>
            </a:pPr>
            <a:endParaRPr lang="pt-BR" sz="2500" dirty="0"/>
          </a:p>
          <a:p>
            <a:pPr algn="just">
              <a:buClr>
                <a:srgbClr val="FF3300"/>
              </a:buClr>
              <a:buFont typeface="Wingdings" pitchFamily="2" charset="2"/>
              <a:buNone/>
            </a:pPr>
            <a:endParaRPr lang="pt-BR" sz="2500" dirty="0"/>
          </a:p>
          <a:p>
            <a:pPr marL="438150" lvl="1" algn="just">
              <a:buClr>
                <a:srgbClr val="FF3300"/>
              </a:buClr>
              <a:buFont typeface="Wingdings" pitchFamily="2" charset="2"/>
              <a:buChar char="Ø"/>
            </a:pPr>
            <a:r>
              <a:rPr lang="pt-BR" sz="2500" b="1" u="sng" dirty="0"/>
              <a:t>Por</a:t>
            </a:r>
            <a:r>
              <a:rPr lang="pt-BR" sz="2500" b="1" dirty="0"/>
              <a:t> </a:t>
            </a:r>
            <a:r>
              <a:rPr lang="pt-BR" sz="2500" b="1" u="sng" dirty="0"/>
              <a:t>cargo</a:t>
            </a:r>
            <a:r>
              <a:rPr lang="pt-BR" sz="2500" b="1" dirty="0"/>
              <a:t> (</a:t>
            </a:r>
            <a:r>
              <a:rPr lang="pt-BR" sz="2500" b="1" u="sng" dirty="0"/>
              <a:t>categoria</a:t>
            </a:r>
            <a:r>
              <a:rPr lang="pt-BR" sz="2500" b="1" dirty="0"/>
              <a:t> </a:t>
            </a:r>
            <a:r>
              <a:rPr lang="pt-BR" sz="2500" b="1" u="sng" dirty="0"/>
              <a:t>profissional</a:t>
            </a:r>
            <a:r>
              <a:rPr lang="pt-BR" sz="2500" b="1" dirty="0"/>
              <a:t>):</a:t>
            </a:r>
          </a:p>
          <a:p>
            <a:pPr algn="just">
              <a:buClr>
                <a:srgbClr val="FF3300"/>
              </a:buClr>
              <a:buFont typeface="Wingdings" pitchFamily="2" charset="2"/>
              <a:buNone/>
            </a:pPr>
            <a:endParaRPr lang="pt-BR" sz="2500" dirty="0"/>
          </a:p>
          <a:p>
            <a:pPr algn="just">
              <a:buClr>
                <a:srgbClr val="FF3300"/>
              </a:buClr>
              <a:buFont typeface="Wingdings" pitchFamily="2" charset="2"/>
              <a:buNone/>
            </a:pPr>
            <a:r>
              <a:rPr lang="pt-BR" sz="2500" dirty="0" smtClean="0"/>
              <a:t>Código </a:t>
            </a:r>
            <a:r>
              <a:rPr lang="pt-BR" sz="2500" dirty="0"/>
              <a:t>2.0.0 do Anexo do Decreto 53.831/64 e </a:t>
            </a:r>
            <a:r>
              <a:rPr lang="pt-BR" sz="2500" dirty="0" smtClean="0"/>
              <a:t>Anexo </a:t>
            </a:r>
            <a:r>
              <a:rPr lang="pt-BR" sz="2500" dirty="0"/>
              <a:t>II do Decreto 83.080/79; ou </a:t>
            </a:r>
          </a:p>
          <a:p>
            <a:pPr algn="just">
              <a:buClr>
                <a:srgbClr val="FF3300"/>
              </a:buClr>
              <a:buFont typeface="Wingdings" pitchFamily="2" charset="2"/>
              <a:buNone/>
            </a:pPr>
            <a:endParaRPr lang="pt-BR" sz="2500" dirty="0"/>
          </a:p>
          <a:p>
            <a:pPr algn="just">
              <a:buClr>
                <a:srgbClr val="FF3300"/>
              </a:buClr>
              <a:buFont typeface="Wingdings" pitchFamily="2" charset="2"/>
              <a:buNone/>
            </a:pPr>
            <a:endParaRPr lang="pt-BR" sz="2500" dirty="0"/>
          </a:p>
          <a:p>
            <a:pPr marL="438150" lvl="1" algn="just">
              <a:buClr>
                <a:srgbClr val="FF3300"/>
              </a:buClr>
              <a:buFont typeface="Wingdings" pitchFamily="2" charset="2"/>
              <a:buChar char="Ø"/>
            </a:pPr>
            <a:r>
              <a:rPr lang="pt-BR" sz="2500" b="1" dirty="0"/>
              <a:t>Por exposição a agentes nocivos:</a:t>
            </a:r>
          </a:p>
          <a:p>
            <a:pPr algn="just">
              <a:buClr>
                <a:srgbClr val="FF3300"/>
              </a:buClr>
              <a:buFont typeface="Wingdings" pitchFamily="2" charset="2"/>
              <a:buNone/>
            </a:pPr>
            <a:endParaRPr lang="pt-BR" sz="2500" dirty="0"/>
          </a:p>
          <a:p>
            <a:pPr algn="just">
              <a:buClr>
                <a:srgbClr val="FF3300"/>
              </a:buClr>
              <a:buFont typeface="Wingdings" pitchFamily="2" charset="2"/>
              <a:buNone/>
            </a:pPr>
            <a:r>
              <a:rPr lang="pt-BR" sz="2500" dirty="0" smtClean="0"/>
              <a:t>Código </a:t>
            </a:r>
            <a:r>
              <a:rPr lang="pt-BR" sz="2500" dirty="0"/>
              <a:t>1.0.0 do Anexo do Decreto 53.831/64 e </a:t>
            </a:r>
            <a:r>
              <a:rPr lang="pt-BR" sz="2500" dirty="0" smtClean="0"/>
              <a:t>Anexo </a:t>
            </a:r>
            <a:r>
              <a:rPr lang="pt-BR" sz="2500" dirty="0"/>
              <a:t>I do Decreto 83.080/79.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ChangeArrowheads="1"/>
          </p:cNvSpPr>
          <p:nvPr/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l"/>
            <a:endParaRPr lang="pt-BR" sz="1400">
              <a:solidFill>
                <a:schemeClr val="tx1"/>
              </a:solidFill>
            </a:endParaRPr>
          </a:p>
        </p:txBody>
      </p:sp>
      <p:sp>
        <p:nvSpPr>
          <p:cNvPr id="11267" name="Text Box 6"/>
          <p:cNvSpPr txBox="1">
            <a:spLocks noChangeArrowheads="1"/>
          </p:cNvSpPr>
          <p:nvPr/>
        </p:nvSpPr>
        <p:spPr bwMode="auto">
          <a:xfrm>
            <a:off x="533400" y="304800"/>
            <a:ext cx="6477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pt-BR" sz="2400">
              <a:solidFill>
                <a:schemeClr val="tx1"/>
              </a:solidFill>
            </a:endParaRPr>
          </a:p>
        </p:txBody>
      </p:sp>
      <p:sp>
        <p:nvSpPr>
          <p:cNvPr id="11268" name="Text Box 7"/>
          <p:cNvSpPr txBox="1">
            <a:spLocks noChangeArrowheads="1"/>
          </p:cNvSpPr>
          <p:nvPr/>
        </p:nvSpPr>
        <p:spPr bwMode="auto">
          <a:xfrm>
            <a:off x="357188" y="1285860"/>
            <a:ext cx="8391525" cy="39395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>
              <a:buClr>
                <a:srgbClr val="FF3300"/>
              </a:buClr>
              <a:buFont typeface="Wingdings" pitchFamily="2" charset="2"/>
              <a:buNone/>
            </a:pPr>
            <a:r>
              <a:rPr lang="pt-BR" sz="2500" b="1" dirty="0">
                <a:solidFill>
                  <a:srgbClr val="FF3300"/>
                </a:solidFill>
              </a:rPr>
              <a:t>De 29/04/1995 a 05/03/1997</a:t>
            </a:r>
            <a:r>
              <a:rPr lang="pt-BR" sz="2500" dirty="0">
                <a:solidFill>
                  <a:srgbClr val="FF3300"/>
                </a:solidFill>
              </a:rPr>
              <a:t>:</a:t>
            </a:r>
          </a:p>
          <a:p>
            <a:pPr algn="just">
              <a:buClr>
                <a:srgbClr val="FF3300"/>
              </a:buClr>
              <a:buFont typeface="Wingdings" pitchFamily="2" charset="2"/>
              <a:buNone/>
            </a:pPr>
            <a:endParaRPr lang="pt-BR" sz="2500" dirty="0"/>
          </a:p>
          <a:p>
            <a:pPr algn="just">
              <a:buClr>
                <a:srgbClr val="FF3300"/>
              </a:buClr>
              <a:buFont typeface="Wingdings" pitchFamily="2" charset="2"/>
              <a:buNone/>
            </a:pPr>
            <a:endParaRPr lang="pt-BR" sz="2500" dirty="0"/>
          </a:p>
          <a:p>
            <a:pPr marL="438150" lvl="1" algn="just">
              <a:buClr>
                <a:srgbClr val="FF3300"/>
              </a:buClr>
              <a:buFont typeface="Wingdings" pitchFamily="2" charset="2"/>
              <a:buChar char="Ø"/>
            </a:pPr>
            <a:r>
              <a:rPr lang="pt-BR" sz="2500" b="1" dirty="0"/>
              <a:t>Por cargo (categoria </a:t>
            </a:r>
            <a:r>
              <a:rPr lang="pt-BR" sz="2500" b="1" dirty="0" smtClean="0"/>
              <a:t>profissional): </a:t>
            </a:r>
            <a:r>
              <a:rPr lang="pt-BR" sz="2500" i="1" dirty="0">
                <a:solidFill>
                  <a:srgbClr val="FF3300"/>
                </a:solidFill>
              </a:rPr>
              <a:t>não é mais admitido!</a:t>
            </a:r>
            <a:r>
              <a:rPr lang="pt-BR" sz="2500" dirty="0"/>
              <a:t>  </a:t>
            </a:r>
          </a:p>
          <a:p>
            <a:pPr algn="just">
              <a:buClr>
                <a:srgbClr val="FF3300"/>
              </a:buClr>
              <a:buFont typeface="Wingdings" pitchFamily="2" charset="2"/>
              <a:buNone/>
            </a:pPr>
            <a:endParaRPr lang="pt-BR" sz="2500" dirty="0"/>
          </a:p>
          <a:p>
            <a:pPr algn="just">
              <a:buClr>
                <a:srgbClr val="FF3300"/>
              </a:buClr>
              <a:buFont typeface="Wingdings" pitchFamily="2" charset="2"/>
              <a:buNone/>
            </a:pPr>
            <a:endParaRPr lang="pt-BR" sz="2500" dirty="0"/>
          </a:p>
          <a:p>
            <a:pPr marL="438150" lvl="1" algn="just">
              <a:buClr>
                <a:srgbClr val="FF3300"/>
              </a:buClr>
              <a:buFont typeface="Wingdings" pitchFamily="2" charset="2"/>
              <a:buChar char="Ø"/>
            </a:pPr>
            <a:r>
              <a:rPr lang="pt-BR" sz="2500" b="1" dirty="0"/>
              <a:t>Por exposição a agentes nocivos:</a:t>
            </a:r>
          </a:p>
          <a:p>
            <a:pPr algn="just">
              <a:buClr>
                <a:srgbClr val="FF3300"/>
              </a:buClr>
              <a:buFont typeface="Wingdings" pitchFamily="2" charset="2"/>
              <a:buNone/>
            </a:pPr>
            <a:endParaRPr lang="pt-BR" sz="2500" dirty="0"/>
          </a:p>
          <a:p>
            <a:pPr algn="just">
              <a:buClr>
                <a:srgbClr val="FF3300"/>
              </a:buClr>
              <a:buFont typeface="Wingdings" pitchFamily="2" charset="2"/>
              <a:buNone/>
            </a:pPr>
            <a:r>
              <a:rPr lang="pt-BR" sz="2500" dirty="0" smtClean="0"/>
              <a:t>Código </a:t>
            </a:r>
            <a:r>
              <a:rPr lang="pt-BR" sz="2500" dirty="0"/>
              <a:t>1.0.0 do Anexo do Decreto 53.831/64 e </a:t>
            </a:r>
            <a:r>
              <a:rPr lang="pt-BR" sz="2500" dirty="0" smtClean="0"/>
              <a:t>Anexo </a:t>
            </a:r>
            <a:r>
              <a:rPr lang="pt-BR" sz="2500" dirty="0"/>
              <a:t>I do Decreto 83.080/79.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ChangeArrowheads="1"/>
          </p:cNvSpPr>
          <p:nvPr/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l"/>
            <a:endParaRPr lang="pt-BR" sz="1400">
              <a:solidFill>
                <a:schemeClr val="tx1"/>
              </a:solidFill>
            </a:endParaRPr>
          </a:p>
        </p:txBody>
      </p:sp>
      <p:sp>
        <p:nvSpPr>
          <p:cNvPr id="12291" name="Text Box 6"/>
          <p:cNvSpPr txBox="1">
            <a:spLocks noChangeArrowheads="1"/>
          </p:cNvSpPr>
          <p:nvPr/>
        </p:nvSpPr>
        <p:spPr bwMode="auto">
          <a:xfrm>
            <a:off x="533400" y="304800"/>
            <a:ext cx="6477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pt-BR" sz="2400">
              <a:solidFill>
                <a:schemeClr val="tx1"/>
              </a:solidFill>
            </a:endParaRPr>
          </a:p>
        </p:txBody>
      </p:sp>
      <p:sp>
        <p:nvSpPr>
          <p:cNvPr id="12292" name="Text Box 7"/>
          <p:cNvSpPr txBox="1">
            <a:spLocks noChangeArrowheads="1"/>
          </p:cNvSpPr>
          <p:nvPr/>
        </p:nvSpPr>
        <p:spPr bwMode="auto">
          <a:xfrm>
            <a:off x="357188" y="928670"/>
            <a:ext cx="8391525" cy="50937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>
              <a:buClr>
                <a:srgbClr val="FF3300"/>
              </a:buClr>
              <a:buFont typeface="Wingdings" pitchFamily="2" charset="2"/>
              <a:buNone/>
            </a:pPr>
            <a:r>
              <a:rPr lang="pt-BR" sz="2500" b="1" dirty="0">
                <a:solidFill>
                  <a:srgbClr val="FF3300"/>
                </a:solidFill>
              </a:rPr>
              <a:t>De 06/03/1997 a 06/05/1999</a:t>
            </a:r>
            <a:r>
              <a:rPr lang="pt-BR" sz="2500" dirty="0">
                <a:solidFill>
                  <a:srgbClr val="FF3300"/>
                </a:solidFill>
              </a:rPr>
              <a:t>:</a:t>
            </a:r>
          </a:p>
          <a:p>
            <a:pPr algn="just">
              <a:buClr>
                <a:srgbClr val="FF3300"/>
              </a:buClr>
              <a:buFont typeface="Wingdings" pitchFamily="2" charset="2"/>
              <a:buNone/>
            </a:pPr>
            <a:endParaRPr lang="pt-BR" sz="2500" dirty="0"/>
          </a:p>
          <a:p>
            <a:pPr marL="438150" lvl="1" algn="just">
              <a:buClr>
                <a:srgbClr val="FF3300"/>
              </a:buClr>
              <a:buFont typeface="Wingdings" pitchFamily="2" charset="2"/>
              <a:buChar char="Ø"/>
            </a:pPr>
            <a:r>
              <a:rPr lang="pt-BR" sz="2500" b="1" dirty="0"/>
              <a:t>Por exposição a agentes nocivos:</a:t>
            </a:r>
          </a:p>
          <a:p>
            <a:pPr algn="just">
              <a:buClr>
                <a:srgbClr val="FF3300"/>
              </a:buClr>
              <a:buFont typeface="Wingdings" pitchFamily="2" charset="2"/>
              <a:buNone/>
            </a:pPr>
            <a:endParaRPr lang="pt-BR" sz="2500" dirty="0"/>
          </a:p>
          <a:p>
            <a:pPr algn="just">
              <a:buClr>
                <a:srgbClr val="FF3300"/>
              </a:buClr>
              <a:buFont typeface="Wingdings" pitchFamily="2" charset="2"/>
              <a:buNone/>
            </a:pPr>
            <a:r>
              <a:rPr lang="pt-BR" sz="2500" dirty="0"/>
              <a:t>	Anexo IV do Decreto 2.172/97. </a:t>
            </a:r>
          </a:p>
          <a:p>
            <a:pPr algn="just">
              <a:buClr>
                <a:srgbClr val="FF3300"/>
              </a:buClr>
              <a:buFont typeface="Wingdings" pitchFamily="2" charset="2"/>
              <a:buNone/>
            </a:pPr>
            <a:endParaRPr lang="pt-BR" sz="2500" dirty="0" smtClean="0"/>
          </a:p>
          <a:p>
            <a:pPr algn="just">
              <a:buClr>
                <a:srgbClr val="FF3300"/>
              </a:buClr>
              <a:buFont typeface="Wingdings" pitchFamily="2" charset="2"/>
              <a:buNone/>
            </a:pPr>
            <a:endParaRPr lang="pt-BR" sz="2500" dirty="0"/>
          </a:p>
          <a:p>
            <a:pPr algn="just">
              <a:buClr>
                <a:srgbClr val="FF3300"/>
              </a:buClr>
              <a:buFont typeface="Wingdings" pitchFamily="2" charset="2"/>
              <a:buNone/>
            </a:pPr>
            <a:endParaRPr lang="pt-BR" sz="2500" dirty="0"/>
          </a:p>
          <a:p>
            <a:pPr algn="just">
              <a:buClr>
                <a:srgbClr val="FF3300"/>
              </a:buClr>
              <a:buFont typeface="Wingdings" pitchFamily="2" charset="2"/>
              <a:buNone/>
            </a:pPr>
            <a:r>
              <a:rPr lang="pt-BR" sz="2500" b="1" dirty="0">
                <a:solidFill>
                  <a:srgbClr val="FF3300"/>
                </a:solidFill>
              </a:rPr>
              <a:t>A partir de 07/05/1999: </a:t>
            </a:r>
          </a:p>
          <a:p>
            <a:pPr algn="just">
              <a:buClr>
                <a:srgbClr val="FF3300"/>
              </a:buClr>
              <a:buFont typeface="Wingdings" pitchFamily="2" charset="2"/>
              <a:buNone/>
            </a:pPr>
            <a:endParaRPr lang="pt-BR" sz="2500" b="1" dirty="0">
              <a:solidFill>
                <a:srgbClr val="FF3300"/>
              </a:solidFill>
            </a:endParaRPr>
          </a:p>
          <a:p>
            <a:pPr marL="438150" lvl="1" algn="just">
              <a:buClr>
                <a:srgbClr val="FF3300"/>
              </a:buClr>
              <a:buFont typeface="Wingdings" pitchFamily="2" charset="2"/>
              <a:buChar char="Ø"/>
            </a:pPr>
            <a:r>
              <a:rPr lang="pt-BR" sz="2500" b="1" dirty="0"/>
              <a:t>Por exposição a agentes nocivos:</a:t>
            </a:r>
          </a:p>
          <a:p>
            <a:pPr algn="just">
              <a:buClr>
                <a:srgbClr val="FF3300"/>
              </a:buClr>
              <a:buFont typeface="Wingdings" pitchFamily="2" charset="2"/>
              <a:buNone/>
            </a:pPr>
            <a:endParaRPr lang="pt-BR" sz="2500" dirty="0"/>
          </a:p>
          <a:p>
            <a:pPr algn="just">
              <a:buClr>
                <a:srgbClr val="FF3300"/>
              </a:buClr>
              <a:buFont typeface="Wingdings" pitchFamily="2" charset="2"/>
              <a:buNone/>
            </a:pPr>
            <a:r>
              <a:rPr lang="pt-BR" sz="2500" dirty="0"/>
              <a:t>	Anexo IV do Decreto 3.048/99.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ChangeArrowheads="1"/>
          </p:cNvSpPr>
          <p:nvPr/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l"/>
            <a:endParaRPr lang="pt-BR" sz="1400">
              <a:solidFill>
                <a:schemeClr val="tx1"/>
              </a:solidFill>
            </a:endParaRPr>
          </a:p>
        </p:txBody>
      </p:sp>
      <p:sp>
        <p:nvSpPr>
          <p:cNvPr id="13315" name="Text Box 6"/>
          <p:cNvSpPr txBox="1">
            <a:spLocks noChangeArrowheads="1"/>
          </p:cNvSpPr>
          <p:nvPr/>
        </p:nvSpPr>
        <p:spPr bwMode="auto">
          <a:xfrm>
            <a:off x="500034" y="357166"/>
            <a:ext cx="6477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pt-BR" sz="2400">
              <a:solidFill>
                <a:schemeClr val="tx1"/>
              </a:solidFill>
            </a:endParaRPr>
          </a:p>
        </p:txBody>
      </p:sp>
      <p:sp>
        <p:nvSpPr>
          <p:cNvPr id="13316" name="Text Box 7"/>
          <p:cNvSpPr txBox="1">
            <a:spLocks noChangeArrowheads="1"/>
          </p:cNvSpPr>
          <p:nvPr/>
        </p:nvSpPr>
        <p:spPr bwMode="auto">
          <a:xfrm>
            <a:off x="357188" y="1773238"/>
            <a:ext cx="8391525" cy="4770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457200" indent="-457200" algn="just"/>
            <a:r>
              <a:rPr lang="pt-BR" sz="2500" b="1" dirty="0">
                <a:solidFill>
                  <a:srgbClr val="FF3300"/>
                </a:solidFill>
              </a:rPr>
              <a:t>Documentos </a:t>
            </a:r>
            <a:r>
              <a:rPr lang="pt-BR" sz="2500" b="1" dirty="0" smtClean="0">
                <a:solidFill>
                  <a:srgbClr val="FF3300"/>
                </a:solidFill>
              </a:rPr>
              <a:t>para a </a:t>
            </a:r>
            <a:r>
              <a:rPr lang="pt-BR" sz="2500" b="1" dirty="0">
                <a:solidFill>
                  <a:srgbClr val="FF3300"/>
                </a:solidFill>
              </a:rPr>
              <a:t>instrução do </a:t>
            </a:r>
            <a:r>
              <a:rPr lang="pt-BR" sz="2500" b="1" dirty="0" smtClean="0">
                <a:solidFill>
                  <a:srgbClr val="FF3300"/>
                </a:solidFill>
              </a:rPr>
              <a:t>processo de aposentadoria: </a:t>
            </a:r>
            <a:endParaRPr lang="pt-BR" sz="2500" dirty="0"/>
          </a:p>
        </p:txBody>
      </p:sp>
      <p:sp>
        <p:nvSpPr>
          <p:cNvPr id="13317" name="Text Box 8"/>
          <p:cNvSpPr txBox="1">
            <a:spLocks noChangeArrowheads="1"/>
          </p:cNvSpPr>
          <p:nvPr/>
        </p:nvSpPr>
        <p:spPr bwMode="auto">
          <a:xfrm>
            <a:off x="352424" y="139700"/>
            <a:ext cx="8505855" cy="5539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/>
            <a:r>
              <a:rPr lang="pt-BR" sz="3000" b="1" dirty="0">
                <a:solidFill>
                  <a:srgbClr val="FF3300"/>
                </a:solidFill>
              </a:rPr>
              <a:t>Procedimento para reconhecer </a:t>
            </a:r>
            <a:r>
              <a:rPr lang="pt-BR" sz="3000" b="1" dirty="0" smtClean="0">
                <a:solidFill>
                  <a:srgbClr val="FF3300"/>
                </a:solidFill>
              </a:rPr>
              <a:t>ativ. </a:t>
            </a:r>
            <a:r>
              <a:rPr lang="pt-BR" sz="3000" b="1" dirty="0">
                <a:solidFill>
                  <a:srgbClr val="FF3300"/>
                </a:solidFill>
              </a:rPr>
              <a:t>especial:</a:t>
            </a:r>
          </a:p>
        </p:txBody>
      </p:sp>
      <p:sp>
        <p:nvSpPr>
          <p:cNvPr id="2" name="Text Box 7"/>
          <p:cNvSpPr txBox="1">
            <a:spLocks noChangeArrowheads="1"/>
          </p:cNvSpPr>
          <p:nvPr/>
        </p:nvSpPr>
        <p:spPr bwMode="auto">
          <a:xfrm>
            <a:off x="361950" y="3071810"/>
            <a:ext cx="8391525" cy="31700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457200" indent="-457200" algn="just">
              <a:buClr>
                <a:srgbClr val="FF3300"/>
              </a:buClr>
              <a:buFont typeface="+mj-lt"/>
              <a:buAutoNum type="arabicPeriod"/>
            </a:pPr>
            <a:r>
              <a:rPr lang="pt-BR" sz="2500" dirty="0" smtClean="0"/>
              <a:t>Formulário de informações sobre a atividade especial;</a:t>
            </a:r>
          </a:p>
          <a:p>
            <a:pPr marL="457200" indent="-457200" algn="just">
              <a:buClr>
                <a:srgbClr val="FF3300"/>
              </a:buClr>
              <a:buFont typeface="+mj-lt"/>
              <a:buAutoNum type="arabicPeriod"/>
            </a:pPr>
            <a:endParaRPr lang="pt-BR" sz="2500" dirty="0" smtClean="0"/>
          </a:p>
          <a:p>
            <a:pPr marL="457200" indent="-457200" algn="just">
              <a:buClr>
                <a:srgbClr val="FF3300"/>
              </a:buClr>
              <a:buFont typeface="+mj-lt"/>
              <a:buAutoNum type="arabicPeriod"/>
            </a:pPr>
            <a:endParaRPr lang="pt-BR" sz="2500" dirty="0" smtClean="0"/>
          </a:p>
          <a:p>
            <a:pPr marL="457200" indent="-457200" algn="just">
              <a:buClr>
                <a:srgbClr val="FF3300"/>
              </a:buClr>
              <a:buFont typeface="+mj-lt"/>
              <a:buAutoNum type="arabicPeriod"/>
            </a:pPr>
            <a:r>
              <a:rPr lang="pt-BR" sz="2500" dirty="0" smtClean="0"/>
              <a:t>Laudo </a:t>
            </a:r>
            <a:r>
              <a:rPr lang="pt-BR" sz="2500" dirty="0"/>
              <a:t>Técnico de Condições Ambientais de Trabalho; </a:t>
            </a:r>
          </a:p>
          <a:p>
            <a:pPr marL="457200" indent="-457200" algn="just">
              <a:buClr>
                <a:srgbClr val="FF3300"/>
              </a:buClr>
              <a:buFont typeface="+mj-lt"/>
              <a:buAutoNum type="arabicPeriod"/>
            </a:pPr>
            <a:endParaRPr lang="pt-BR" sz="2500" dirty="0"/>
          </a:p>
          <a:p>
            <a:pPr marL="457200" indent="-457200" algn="just">
              <a:buClr>
                <a:srgbClr val="FF3300"/>
              </a:buClr>
              <a:buFont typeface="+mj-lt"/>
              <a:buAutoNum type="arabicPeriod"/>
            </a:pPr>
            <a:endParaRPr lang="pt-BR" sz="2500" dirty="0"/>
          </a:p>
          <a:p>
            <a:pPr marL="457200" indent="-457200" algn="just">
              <a:buClr>
                <a:srgbClr val="FF3300"/>
              </a:buClr>
              <a:buFont typeface="+mj-lt"/>
              <a:buAutoNum type="arabicPeriod"/>
            </a:pPr>
            <a:r>
              <a:rPr lang="pt-BR" sz="2500" dirty="0"/>
              <a:t>Parecer da Perícia Médica quanto ao enquadramento.</a:t>
            </a:r>
          </a:p>
          <a:p>
            <a:pPr marL="457200" indent="-457200" algn="just">
              <a:buClr>
                <a:srgbClr val="FF3300"/>
              </a:buClr>
              <a:buFont typeface="Wingdings" pitchFamily="2" charset="2"/>
              <a:buNone/>
            </a:pPr>
            <a:r>
              <a:rPr lang="pt-BR" sz="2500" dirty="0"/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ChangeArrowheads="1"/>
          </p:cNvSpPr>
          <p:nvPr/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l"/>
            <a:endParaRPr lang="pt-BR" sz="1400">
              <a:solidFill>
                <a:schemeClr val="tx1"/>
              </a:solidFill>
            </a:endParaRPr>
          </a:p>
        </p:txBody>
      </p:sp>
      <p:sp>
        <p:nvSpPr>
          <p:cNvPr id="14339" name="Text Box 6"/>
          <p:cNvSpPr txBox="1">
            <a:spLocks noChangeArrowheads="1"/>
          </p:cNvSpPr>
          <p:nvPr/>
        </p:nvSpPr>
        <p:spPr bwMode="auto">
          <a:xfrm>
            <a:off x="533400" y="304800"/>
            <a:ext cx="6477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pt-BR" sz="2400">
              <a:solidFill>
                <a:schemeClr val="tx1"/>
              </a:solidFill>
            </a:endParaRPr>
          </a:p>
        </p:txBody>
      </p:sp>
      <p:sp>
        <p:nvSpPr>
          <p:cNvPr id="14340" name="Text Box 8"/>
          <p:cNvSpPr txBox="1">
            <a:spLocks noChangeArrowheads="1"/>
          </p:cNvSpPr>
          <p:nvPr/>
        </p:nvSpPr>
        <p:spPr bwMode="auto">
          <a:xfrm>
            <a:off x="352424" y="141288"/>
            <a:ext cx="8505855" cy="5539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>
              <a:spcBef>
                <a:spcPct val="50000"/>
              </a:spcBef>
            </a:pPr>
            <a:r>
              <a:rPr lang="pt-BR" sz="3000" b="1" dirty="0" smtClean="0">
                <a:solidFill>
                  <a:srgbClr val="FF3300"/>
                </a:solidFill>
              </a:rPr>
              <a:t>1. Formulário de informações sobre ativ. especial</a:t>
            </a:r>
            <a:endParaRPr lang="pt-BR" sz="3000" b="1" dirty="0">
              <a:solidFill>
                <a:srgbClr val="FF3300"/>
              </a:solidFill>
            </a:endParaRPr>
          </a:p>
        </p:txBody>
      </p:sp>
      <p:sp>
        <p:nvSpPr>
          <p:cNvPr id="4101" name="Text Box 7"/>
          <p:cNvSpPr txBox="1">
            <a:spLocks noChangeArrowheads="1"/>
          </p:cNvSpPr>
          <p:nvPr/>
        </p:nvSpPr>
        <p:spPr bwMode="auto">
          <a:xfrm>
            <a:off x="357188" y="1428736"/>
            <a:ext cx="8391525" cy="43242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>
              <a:buClr>
                <a:srgbClr val="FF3300"/>
              </a:buClr>
              <a:buFont typeface="Wingdings" pitchFamily="2" charset="2"/>
              <a:buNone/>
            </a:pPr>
            <a:r>
              <a:rPr lang="pt-BR" sz="2500" b="1" dirty="0">
                <a:solidFill>
                  <a:srgbClr val="FF3300"/>
                </a:solidFill>
              </a:rPr>
              <a:t>Dois tipos:</a:t>
            </a:r>
          </a:p>
          <a:p>
            <a:pPr algn="just">
              <a:buClr>
                <a:srgbClr val="FF3300"/>
              </a:buClr>
              <a:buFont typeface="Wingdings" pitchFamily="2" charset="2"/>
              <a:buNone/>
            </a:pPr>
            <a:endParaRPr lang="pt-BR" sz="2500" b="1" dirty="0">
              <a:solidFill>
                <a:srgbClr val="FF3300"/>
              </a:solidFill>
            </a:endParaRPr>
          </a:p>
          <a:p>
            <a:pPr algn="just">
              <a:buClr>
                <a:srgbClr val="FF3300"/>
              </a:buClr>
              <a:buFont typeface="Wingdings" pitchFamily="2" charset="2"/>
              <a:buChar char="Ø"/>
            </a:pPr>
            <a:r>
              <a:rPr lang="pt-BR" sz="2500" dirty="0"/>
              <a:t>SB-40, DISESBE 5235, DSS-8030 e DIRBEN 8030, </a:t>
            </a:r>
            <a:r>
              <a:rPr lang="pt-BR" sz="2500" u="sng" dirty="0"/>
              <a:t>se emitidos até 31/12/2003</a:t>
            </a:r>
            <a:r>
              <a:rPr lang="pt-BR" sz="2500" dirty="0"/>
              <a:t>. </a:t>
            </a:r>
          </a:p>
          <a:p>
            <a:pPr algn="just">
              <a:buClr>
                <a:srgbClr val="FF3300"/>
              </a:buClr>
              <a:buFont typeface="Wingdings" pitchFamily="2" charset="2"/>
              <a:buChar char="Ø"/>
            </a:pPr>
            <a:endParaRPr lang="pt-BR" sz="2500" dirty="0"/>
          </a:p>
          <a:p>
            <a:pPr algn="just">
              <a:buClr>
                <a:srgbClr val="FF3300"/>
              </a:buClr>
              <a:buFont typeface="Wingdings" pitchFamily="2" charset="2"/>
              <a:buChar char="Ø"/>
            </a:pPr>
            <a:r>
              <a:rPr lang="pt-BR" sz="2500" dirty="0"/>
              <a:t>Senão, o </a:t>
            </a:r>
            <a:r>
              <a:rPr lang="pt-BR" sz="2500" dirty="0">
                <a:solidFill>
                  <a:srgbClr val="FF0000"/>
                </a:solidFill>
              </a:rPr>
              <a:t>Perfil Profissiográfico Previdenciário (PPP)</a:t>
            </a:r>
            <a:r>
              <a:rPr lang="pt-BR" sz="2500" dirty="0"/>
              <a:t>. </a:t>
            </a:r>
          </a:p>
          <a:p>
            <a:pPr algn="just">
              <a:buClr>
                <a:srgbClr val="FF3300"/>
              </a:buClr>
              <a:buFont typeface="Wingdings" pitchFamily="2" charset="2"/>
              <a:buNone/>
            </a:pPr>
            <a:endParaRPr lang="pt-BR" sz="2500" dirty="0" smtClean="0"/>
          </a:p>
          <a:p>
            <a:pPr algn="just">
              <a:buClr>
                <a:srgbClr val="FF3300"/>
              </a:buClr>
              <a:buFont typeface="Wingdings" pitchFamily="2" charset="2"/>
              <a:buNone/>
            </a:pPr>
            <a:endParaRPr lang="pt-BR" sz="2500" dirty="0"/>
          </a:p>
          <a:p>
            <a:pPr algn="just">
              <a:buClr>
                <a:srgbClr val="FF3300"/>
              </a:buClr>
              <a:buFont typeface="Wingdings" pitchFamily="2" charset="2"/>
              <a:buNone/>
            </a:pPr>
            <a:endParaRPr lang="pt-BR" sz="2500" dirty="0"/>
          </a:p>
          <a:p>
            <a:pPr algn="just">
              <a:buClr>
                <a:srgbClr val="FF3300"/>
              </a:buClr>
              <a:buFont typeface="Wingdings" pitchFamily="2" charset="2"/>
              <a:buNone/>
            </a:pPr>
            <a:r>
              <a:rPr lang="pt-BR" sz="2500" b="1" dirty="0" smtClean="0">
                <a:solidFill>
                  <a:srgbClr val="FF3300"/>
                </a:solidFill>
              </a:rPr>
              <a:t>Emissão</a:t>
            </a:r>
            <a:r>
              <a:rPr lang="pt-BR" sz="2500" b="1" dirty="0">
                <a:solidFill>
                  <a:srgbClr val="FF3300"/>
                </a:solidFill>
              </a:rPr>
              <a:t>:</a:t>
            </a:r>
            <a:r>
              <a:rPr lang="pt-BR" sz="2500" dirty="0"/>
              <a:t> órgão de pessoal </a:t>
            </a:r>
            <a:r>
              <a:rPr lang="pt-BR" sz="2500" dirty="0" smtClean="0"/>
              <a:t>do </a:t>
            </a:r>
            <a:r>
              <a:rPr lang="pt-BR" sz="2500" dirty="0"/>
              <a:t>servidor à época do exercício da atividade especial.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ChangeArrowheads="1"/>
          </p:cNvSpPr>
          <p:nvPr/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l"/>
            <a:endParaRPr lang="pt-BR" sz="1400">
              <a:solidFill>
                <a:schemeClr val="tx1"/>
              </a:solidFill>
            </a:endParaRPr>
          </a:p>
        </p:txBody>
      </p:sp>
      <p:sp>
        <p:nvSpPr>
          <p:cNvPr id="15363" name="Text Box 6"/>
          <p:cNvSpPr txBox="1">
            <a:spLocks noChangeArrowheads="1"/>
          </p:cNvSpPr>
          <p:nvPr/>
        </p:nvSpPr>
        <p:spPr bwMode="auto">
          <a:xfrm>
            <a:off x="533400" y="304800"/>
            <a:ext cx="6477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pt-BR" sz="2400">
              <a:solidFill>
                <a:schemeClr val="tx1"/>
              </a:solidFill>
            </a:endParaRPr>
          </a:p>
        </p:txBody>
      </p:sp>
      <p:sp>
        <p:nvSpPr>
          <p:cNvPr id="15364" name="Text Box 8"/>
          <p:cNvSpPr txBox="1">
            <a:spLocks noChangeArrowheads="1"/>
          </p:cNvSpPr>
          <p:nvPr/>
        </p:nvSpPr>
        <p:spPr bwMode="auto">
          <a:xfrm>
            <a:off x="214282" y="133350"/>
            <a:ext cx="8929718" cy="5539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>
              <a:spcBef>
                <a:spcPct val="50000"/>
              </a:spcBef>
            </a:pPr>
            <a:r>
              <a:rPr lang="pt-BR" sz="3000" b="1" dirty="0" smtClean="0">
                <a:solidFill>
                  <a:srgbClr val="FF3300"/>
                </a:solidFill>
              </a:rPr>
              <a:t>2. Laudo </a:t>
            </a:r>
            <a:r>
              <a:rPr lang="pt-BR" sz="3000" b="1" dirty="0">
                <a:solidFill>
                  <a:srgbClr val="FF3300"/>
                </a:solidFill>
              </a:rPr>
              <a:t>Técnico de Condições Ambientais de </a:t>
            </a:r>
            <a:r>
              <a:rPr lang="pt-BR" sz="3000" b="1" dirty="0" smtClean="0">
                <a:solidFill>
                  <a:srgbClr val="FF3300"/>
                </a:solidFill>
              </a:rPr>
              <a:t>Trabalho</a:t>
            </a:r>
            <a:endParaRPr lang="pt-BR" sz="3000" b="1" dirty="0">
              <a:solidFill>
                <a:srgbClr val="FF3300"/>
              </a:solidFill>
            </a:endParaRPr>
          </a:p>
        </p:txBody>
      </p:sp>
      <p:sp>
        <p:nvSpPr>
          <p:cNvPr id="4101" name="Text Box 7"/>
          <p:cNvSpPr txBox="1">
            <a:spLocks noChangeArrowheads="1"/>
          </p:cNvSpPr>
          <p:nvPr/>
        </p:nvSpPr>
        <p:spPr bwMode="auto">
          <a:xfrm>
            <a:off x="357188" y="1773238"/>
            <a:ext cx="8391525" cy="1235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>
              <a:buClr>
                <a:srgbClr val="FF3300"/>
              </a:buClr>
              <a:buFont typeface="Wingdings" pitchFamily="2" charset="2"/>
              <a:buNone/>
            </a:pPr>
            <a:r>
              <a:rPr lang="pt-BR" sz="2500" b="1" dirty="0">
                <a:solidFill>
                  <a:srgbClr val="FF3300"/>
                </a:solidFill>
              </a:rPr>
              <a:t>Emissão: </a:t>
            </a:r>
            <a:r>
              <a:rPr lang="pt-BR" sz="2500" dirty="0"/>
              <a:t>Médico do Trabalho ou Engenheiro de Segurança do Trab. dos quadros do ente (responsável pelo levantamento ambiental) ou 3º habilitado. </a:t>
            </a:r>
          </a:p>
        </p:txBody>
      </p:sp>
      <p:sp>
        <p:nvSpPr>
          <p:cNvPr id="3" name="Text Box 7"/>
          <p:cNvSpPr txBox="1">
            <a:spLocks noChangeArrowheads="1"/>
          </p:cNvSpPr>
          <p:nvPr/>
        </p:nvSpPr>
        <p:spPr bwMode="auto">
          <a:xfrm>
            <a:off x="357188" y="3786190"/>
            <a:ext cx="8391525" cy="1616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>
              <a:buClr>
                <a:srgbClr val="FF3300"/>
              </a:buClr>
              <a:buFont typeface="Wingdings" pitchFamily="2" charset="2"/>
              <a:buNone/>
            </a:pPr>
            <a:r>
              <a:rPr lang="pt-BR" sz="2500" b="1" dirty="0">
                <a:solidFill>
                  <a:srgbClr val="FF3300"/>
                </a:solidFill>
              </a:rPr>
              <a:t>Inexistência de alteração no ambiente de trabalho ou em sua organização:</a:t>
            </a:r>
            <a:r>
              <a:rPr lang="pt-BR" sz="2500" dirty="0"/>
              <a:t> </a:t>
            </a:r>
            <a:r>
              <a:rPr lang="pt-BR" sz="2500" dirty="0" smtClean="0"/>
              <a:t>admite-se </a:t>
            </a:r>
            <a:r>
              <a:rPr lang="pt-BR" sz="2500" dirty="0"/>
              <a:t>a </a:t>
            </a:r>
            <a:r>
              <a:rPr lang="pt-BR" sz="2500" u="sng" dirty="0"/>
              <a:t>emissão do Laudo antes ou depois da prestação do </a:t>
            </a:r>
            <a:r>
              <a:rPr lang="pt-BR" sz="2500" u="sng" dirty="0" smtClean="0"/>
              <a:t>serviço especial</a:t>
            </a:r>
            <a:r>
              <a:rPr lang="pt-BR" sz="2500" dirty="0" smtClean="0"/>
              <a:t>, desde que haja ratificação quanto a este aspecto pelo </a:t>
            </a:r>
            <a:r>
              <a:rPr lang="pt-BR" sz="2500" dirty="0"/>
              <a:t>responsável técnico.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ChangeArrowheads="1"/>
          </p:cNvSpPr>
          <p:nvPr/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l"/>
            <a:endParaRPr lang="pt-BR" sz="1400">
              <a:solidFill>
                <a:schemeClr val="tx1"/>
              </a:solidFill>
            </a:endParaRPr>
          </a:p>
        </p:txBody>
      </p:sp>
      <p:sp>
        <p:nvSpPr>
          <p:cNvPr id="16387" name="Text Box 6"/>
          <p:cNvSpPr txBox="1">
            <a:spLocks noChangeArrowheads="1"/>
          </p:cNvSpPr>
          <p:nvPr/>
        </p:nvSpPr>
        <p:spPr bwMode="auto">
          <a:xfrm>
            <a:off x="533400" y="304800"/>
            <a:ext cx="6477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pt-BR" sz="2400">
              <a:solidFill>
                <a:schemeClr val="tx1"/>
              </a:solidFill>
            </a:endParaRPr>
          </a:p>
        </p:txBody>
      </p:sp>
      <p:sp>
        <p:nvSpPr>
          <p:cNvPr id="16389" name="Text Box 7"/>
          <p:cNvSpPr txBox="1">
            <a:spLocks noChangeArrowheads="1"/>
          </p:cNvSpPr>
          <p:nvPr/>
        </p:nvSpPr>
        <p:spPr bwMode="auto">
          <a:xfrm>
            <a:off x="357188" y="1000108"/>
            <a:ext cx="8391525" cy="15850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457200" indent="-457200" algn="just">
              <a:buClr>
                <a:srgbClr val="FF3300"/>
              </a:buClr>
              <a:buFont typeface="Wingdings" pitchFamily="2" charset="2"/>
              <a:buNone/>
            </a:pPr>
            <a:r>
              <a:rPr lang="pt-BR" sz="2500" b="1" dirty="0">
                <a:solidFill>
                  <a:srgbClr val="FF3300"/>
                </a:solidFill>
              </a:rPr>
              <a:t>Laudos Técnicos não admitidos: </a:t>
            </a:r>
          </a:p>
          <a:p>
            <a:pPr marL="457200" indent="-457200" algn="just">
              <a:buClr>
                <a:srgbClr val="FF3300"/>
              </a:buClr>
              <a:buFont typeface="Wingdings" pitchFamily="2" charset="2"/>
              <a:buNone/>
            </a:pPr>
            <a:endParaRPr lang="pt-BR" sz="2500" dirty="0"/>
          </a:p>
          <a:p>
            <a:pPr marL="457200" indent="-457200" algn="just">
              <a:buClr>
                <a:srgbClr val="FF3300"/>
              </a:buClr>
              <a:buFont typeface="Wingdings" pitchFamily="2" charset="2"/>
              <a:buNone/>
            </a:pPr>
            <a:endParaRPr lang="pt-BR" sz="2500" dirty="0"/>
          </a:p>
          <a:p>
            <a:pPr marL="457200" indent="-457200" algn="just">
              <a:buClr>
                <a:srgbClr val="FF3300"/>
              </a:buClr>
              <a:buFont typeface="Wingdings" pitchFamily="2" charset="2"/>
              <a:buChar char="Ø"/>
            </a:pPr>
            <a:r>
              <a:rPr lang="pt-BR" sz="2200" dirty="0"/>
              <a:t>Laudo de </a:t>
            </a:r>
            <a:r>
              <a:rPr lang="pt-BR" sz="2200" u="sng" dirty="0"/>
              <a:t>atividade diversa</a:t>
            </a:r>
            <a:r>
              <a:rPr lang="pt-BR" sz="2200" dirty="0"/>
              <a:t>, salvo se efetuada no mesmo órgão </a:t>
            </a:r>
          </a:p>
        </p:txBody>
      </p:sp>
      <p:sp>
        <p:nvSpPr>
          <p:cNvPr id="2" name="Text Box 7"/>
          <p:cNvSpPr txBox="1">
            <a:spLocks noChangeArrowheads="1"/>
          </p:cNvSpPr>
          <p:nvPr/>
        </p:nvSpPr>
        <p:spPr bwMode="auto">
          <a:xfrm>
            <a:off x="361950" y="3000372"/>
            <a:ext cx="8391525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457200" indent="-457200" algn="just">
              <a:buClr>
                <a:srgbClr val="FF3300"/>
              </a:buClr>
              <a:buFont typeface="Wingdings" pitchFamily="2" charset="2"/>
              <a:buNone/>
            </a:pPr>
            <a:endParaRPr lang="pt-BR" sz="2200" dirty="0"/>
          </a:p>
          <a:p>
            <a:pPr marL="457200" indent="-457200" algn="just">
              <a:buClr>
                <a:srgbClr val="FF3300"/>
              </a:buClr>
              <a:buFont typeface="Wingdings" pitchFamily="2" charset="2"/>
              <a:buChar char="Ø"/>
            </a:pPr>
            <a:r>
              <a:rPr lang="pt-BR" sz="2200" dirty="0"/>
              <a:t>Laudo de </a:t>
            </a:r>
            <a:r>
              <a:rPr lang="pt-BR" sz="2200" u="sng" dirty="0"/>
              <a:t>outro órgão</a:t>
            </a:r>
            <a:r>
              <a:rPr lang="pt-BR" sz="2200" dirty="0"/>
              <a:t>, mesmo de </a:t>
            </a:r>
            <a:r>
              <a:rPr lang="pt-BR" sz="2200" u="sng" dirty="0"/>
              <a:t>funções similares</a:t>
            </a:r>
            <a:r>
              <a:rPr lang="pt-BR" sz="2200" dirty="0"/>
              <a:t> </a:t>
            </a:r>
          </a:p>
        </p:txBody>
      </p:sp>
      <p:sp>
        <p:nvSpPr>
          <p:cNvPr id="3" name="Text Box 7"/>
          <p:cNvSpPr txBox="1">
            <a:spLocks noChangeArrowheads="1"/>
          </p:cNvSpPr>
          <p:nvPr/>
        </p:nvSpPr>
        <p:spPr bwMode="auto">
          <a:xfrm>
            <a:off x="357188" y="4238636"/>
            <a:ext cx="8391525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457200" indent="-457200" algn="just">
              <a:buClr>
                <a:srgbClr val="FF3300"/>
              </a:buClr>
              <a:buFont typeface="Wingdings" pitchFamily="2" charset="2"/>
              <a:buChar char="Ø"/>
            </a:pPr>
            <a:endParaRPr lang="pt-BR" sz="2200" dirty="0"/>
          </a:p>
          <a:p>
            <a:pPr marL="457200" indent="-457200" algn="just">
              <a:buClr>
                <a:srgbClr val="FF3300"/>
              </a:buClr>
              <a:buFont typeface="Wingdings" pitchFamily="2" charset="2"/>
              <a:buChar char="Ø"/>
            </a:pPr>
            <a:r>
              <a:rPr lang="pt-BR" sz="2200" dirty="0"/>
              <a:t>Laudo </a:t>
            </a:r>
            <a:r>
              <a:rPr lang="pt-BR" sz="2200" u="sng" dirty="0"/>
              <a:t>realizado em local diverso ao do exercício da atividade</a:t>
            </a:r>
            <a:r>
              <a:rPr lang="pt-BR" sz="2200" dirty="0"/>
              <a:t> </a:t>
            </a:r>
            <a:endParaRPr lang="pt-BR" sz="25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ChangeArrowheads="1"/>
          </p:cNvSpPr>
          <p:nvPr/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l"/>
            <a:endParaRPr lang="pt-BR" sz="1400">
              <a:solidFill>
                <a:schemeClr val="tx1"/>
              </a:solidFill>
            </a:endParaRPr>
          </a:p>
        </p:txBody>
      </p:sp>
      <p:sp>
        <p:nvSpPr>
          <p:cNvPr id="17411" name="Text Box 6"/>
          <p:cNvSpPr txBox="1">
            <a:spLocks noChangeArrowheads="1"/>
          </p:cNvSpPr>
          <p:nvPr/>
        </p:nvSpPr>
        <p:spPr bwMode="auto">
          <a:xfrm>
            <a:off x="533400" y="304800"/>
            <a:ext cx="6477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pt-BR" sz="2400">
              <a:solidFill>
                <a:schemeClr val="tx1"/>
              </a:solidFill>
            </a:endParaRPr>
          </a:p>
        </p:txBody>
      </p:sp>
      <p:sp>
        <p:nvSpPr>
          <p:cNvPr id="17413" name="Text Box 7"/>
          <p:cNvSpPr txBox="1">
            <a:spLocks noChangeArrowheads="1"/>
          </p:cNvSpPr>
          <p:nvPr/>
        </p:nvSpPr>
        <p:spPr bwMode="auto">
          <a:xfrm>
            <a:off x="311150" y="642918"/>
            <a:ext cx="8496300" cy="60939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457200" indent="-457200" algn="just">
              <a:buClr>
                <a:srgbClr val="FF3300"/>
              </a:buClr>
              <a:buFont typeface="Wingdings" pitchFamily="2" charset="2"/>
              <a:buNone/>
            </a:pPr>
            <a:r>
              <a:rPr lang="pt-BR" sz="2500" b="1" dirty="0">
                <a:solidFill>
                  <a:srgbClr val="FF3300"/>
                </a:solidFill>
              </a:rPr>
              <a:t>Docs substitutivos ou, se for o caso, complementares: </a:t>
            </a:r>
            <a:endParaRPr lang="pt-BR" sz="2500" b="1" dirty="0" smtClean="0">
              <a:solidFill>
                <a:srgbClr val="FF3300"/>
              </a:solidFill>
            </a:endParaRPr>
          </a:p>
          <a:p>
            <a:pPr marL="457200" indent="-457200" algn="just">
              <a:buClr>
                <a:srgbClr val="FF3300"/>
              </a:buClr>
              <a:buFont typeface="Wingdings" pitchFamily="2" charset="2"/>
              <a:buNone/>
            </a:pPr>
            <a:endParaRPr lang="pt-BR" sz="2500" b="1" dirty="0">
              <a:solidFill>
                <a:srgbClr val="FF3300"/>
              </a:solidFill>
            </a:endParaRPr>
          </a:p>
          <a:p>
            <a:pPr marL="457200" indent="-457200" algn="just">
              <a:buClr>
                <a:srgbClr val="FF3300"/>
              </a:buClr>
              <a:buFont typeface="Wingdings" pitchFamily="2" charset="2"/>
              <a:buNone/>
            </a:pPr>
            <a:endParaRPr lang="pt-BR" sz="1500" dirty="0" smtClean="0"/>
          </a:p>
          <a:p>
            <a:pPr marL="457200" indent="-457200" algn="just">
              <a:buClr>
                <a:srgbClr val="FF3300"/>
              </a:buClr>
              <a:buFont typeface="Wingdings" pitchFamily="2" charset="2"/>
              <a:buChar char="Ø"/>
            </a:pPr>
            <a:r>
              <a:rPr lang="pt-BR" sz="2500" dirty="0" smtClean="0"/>
              <a:t>Laudo </a:t>
            </a:r>
            <a:r>
              <a:rPr lang="pt-BR" sz="2500" dirty="0"/>
              <a:t>pericial da Justiça do Trabalho</a:t>
            </a:r>
          </a:p>
          <a:p>
            <a:pPr marL="457200" indent="-457200" algn="just">
              <a:buClr>
                <a:srgbClr val="FF3300"/>
              </a:buClr>
              <a:buFont typeface="Wingdings" pitchFamily="2" charset="2"/>
              <a:buChar char="Ø"/>
            </a:pPr>
            <a:endParaRPr lang="pt-BR" sz="1500" dirty="0"/>
          </a:p>
          <a:p>
            <a:pPr marL="457200" indent="-457200" algn="just">
              <a:buClr>
                <a:srgbClr val="FF3300"/>
              </a:buClr>
              <a:buFont typeface="Wingdings" pitchFamily="2" charset="2"/>
              <a:buChar char="Ø"/>
            </a:pPr>
            <a:r>
              <a:rPr lang="pt-BR" sz="2500" dirty="0"/>
              <a:t>Laudo emitido pela </a:t>
            </a:r>
            <a:r>
              <a:rPr lang="pt-BR" sz="2500" dirty="0" smtClean="0"/>
              <a:t>FUNDACENTRO – Fundação Jorge Duprat Figueiredo, de Segurança e Medicina do Trabalho (vinculada ao MTE)</a:t>
            </a:r>
            <a:endParaRPr lang="pt-BR" sz="2500" dirty="0"/>
          </a:p>
          <a:p>
            <a:pPr marL="457200" indent="-457200" algn="just">
              <a:buClr>
                <a:srgbClr val="FF3300"/>
              </a:buClr>
              <a:buFont typeface="Wingdings" pitchFamily="2" charset="2"/>
              <a:buChar char="Ø"/>
            </a:pPr>
            <a:endParaRPr lang="pt-BR" sz="1500" dirty="0"/>
          </a:p>
          <a:p>
            <a:pPr marL="457200" indent="-457200" algn="just">
              <a:buClr>
                <a:srgbClr val="FF3300"/>
              </a:buClr>
              <a:buFont typeface="Wingdings" pitchFamily="2" charset="2"/>
              <a:buChar char="Ø"/>
            </a:pPr>
            <a:r>
              <a:rPr lang="pt-BR" sz="2500" dirty="0"/>
              <a:t>Laudo emitido pelo MTE ou pelas </a:t>
            </a:r>
            <a:r>
              <a:rPr lang="pt-BR" sz="2500" dirty="0" err="1"/>
              <a:t>DRTs</a:t>
            </a:r>
            <a:endParaRPr lang="pt-BR" sz="2500" dirty="0"/>
          </a:p>
          <a:p>
            <a:pPr marL="457200" indent="-457200" algn="just">
              <a:buClr>
                <a:srgbClr val="FF3300"/>
              </a:buClr>
              <a:buFont typeface="Wingdings" pitchFamily="2" charset="2"/>
              <a:buChar char="Ø"/>
            </a:pPr>
            <a:endParaRPr lang="pt-BR" sz="1500" dirty="0"/>
          </a:p>
          <a:p>
            <a:pPr marL="457200" indent="-457200" algn="just">
              <a:buClr>
                <a:srgbClr val="FF3300"/>
              </a:buClr>
              <a:buFont typeface="Wingdings" pitchFamily="2" charset="2"/>
              <a:buChar char="Ø"/>
            </a:pPr>
            <a:r>
              <a:rPr lang="pt-BR" sz="2500" dirty="0"/>
              <a:t>Demonstrações ambientais (vide art. 10, V, IN 01/10)</a:t>
            </a:r>
          </a:p>
          <a:p>
            <a:pPr marL="457200" indent="-457200" algn="just">
              <a:buClr>
                <a:srgbClr val="FF3300"/>
              </a:buClr>
              <a:buFont typeface="Wingdings" pitchFamily="2" charset="2"/>
              <a:buChar char="Ø"/>
            </a:pPr>
            <a:endParaRPr lang="pt-BR" sz="1500" dirty="0"/>
          </a:p>
          <a:p>
            <a:pPr marL="457200" indent="-457200" algn="just">
              <a:buClr>
                <a:srgbClr val="FF3300"/>
              </a:buClr>
              <a:buFont typeface="Wingdings" pitchFamily="2" charset="2"/>
              <a:buChar char="Ø"/>
            </a:pPr>
            <a:r>
              <a:rPr lang="pt-BR" sz="2500" dirty="0"/>
              <a:t>Laudo particular contendo: autorização do ente, cópia da habilitação </a:t>
            </a:r>
            <a:r>
              <a:rPr lang="pt-BR" sz="2500" dirty="0" smtClean="0"/>
              <a:t>do profissional</a:t>
            </a:r>
            <a:r>
              <a:rPr lang="pt-BR" sz="2500" dirty="0"/>
              <a:t>, identificação do servidor responsável pelo acompanhamento ambiental do ente, data e local da realização do laudo.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ChangeArrowheads="1"/>
          </p:cNvSpPr>
          <p:nvPr/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l"/>
            <a:endParaRPr lang="pt-BR" sz="1400">
              <a:solidFill>
                <a:schemeClr val="tx1"/>
              </a:solidFill>
            </a:endParaRPr>
          </a:p>
        </p:txBody>
      </p:sp>
      <p:sp>
        <p:nvSpPr>
          <p:cNvPr id="18435" name="Text Box 6"/>
          <p:cNvSpPr txBox="1">
            <a:spLocks noChangeArrowheads="1"/>
          </p:cNvSpPr>
          <p:nvPr/>
        </p:nvSpPr>
        <p:spPr bwMode="auto">
          <a:xfrm>
            <a:off x="533400" y="304800"/>
            <a:ext cx="6477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pt-BR" sz="2400">
              <a:solidFill>
                <a:schemeClr val="tx1"/>
              </a:solidFill>
            </a:endParaRPr>
          </a:p>
        </p:txBody>
      </p:sp>
      <p:sp>
        <p:nvSpPr>
          <p:cNvPr id="18436" name="Text Box 8"/>
          <p:cNvSpPr txBox="1">
            <a:spLocks noChangeArrowheads="1"/>
          </p:cNvSpPr>
          <p:nvPr/>
        </p:nvSpPr>
        <p:spPr bwMode="auto">
          <a:xfrm>
            <a:off x="352424" y="133350"/>
            <a:ext cx="8577293" cy="5539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>
              <a:spcBef>
                <a:spcPct val="50000"/>
              </a:spcBef>
            </a:pPr>
            <a:r>
              <a:rPr lang="pt-BR" sz="3000" b="1" dirty="0" smtClean="0">
                <a:solidFill>
                  <a:srgbClr val="FF3300"/>
                </a:solidFill>
              </a:rPr>
              <a:t>3. Parecer </a:t>
            </a:r>
            <a:r>
              <a:rPr lang="pt-BR" sz="3000" b="1" dirty="0">
                <a:solidFill>
                  <a:srgbClr val="FF3300"/>
                </a:solidFill>
              </a:rPr>
              <a:t>da Perícia Médica </a:t>
            </a:r>
            <a:r>
              <a:rPr lang="pt-BR" sz="3000" b="1" dirty="0" smtClean="0">
                <a:solidFill>
                  <a:srgbClr val="FF3300"/>
                </a:solidFill>
              </a:rPr>
              <a:t>de enquadramento </a:t>
            </a:r>
            <a:endParaRPr lang="pt-BR" sz="3000" b="1" dirty="0">
              <a:solidFill>
                <a:srgbClr val="FF3300"/>
              </a:solidFill>
            </a:endParaRPr>
          </a:p>
        </p:txBody>
      </p:sp>
      <p:sp>
        <p:nvSpPr>
          <p:cNvPr id="4101" name="Text Box 7"/>
          <p:cNvSpPr txBox="1">
            <a:spLocks noChangeArrowheads="1"/>
          </p:cNvSpPr>
          <p:nvPr/>
        </p:nvSpPr>
        <p:spPr bwMode="auto">
          <a:xfrm>
            <a:off x="357158" y="1285860"/>
            <a:ext cx="8391525" cy="473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457200" indent="-457200" algn="just">
              <a:buClr>
                <a:srgbClr val="FF3300"/>
              </a:buClr>
              <a:buFont typeface="Wingdings" pitchFamily="2" charset="2"/>
              <a:buNone/>
            </a:pPr>
            <a:r>
              <a:rPr lang="pt-BR" sz="2500" b="1" dirty="0">
                <a:solidFill>
                  <a:srgbClr val="FF3300"/>
                </a:solidFill>
              </a:rPr>
              <a:t>Emissão:</a:t>
            </a:r>
            <a:r>
              <a:rPr lang="pt-BR" sz="2500" dirty="0"/>
              <a:t> Perito Médico oficial ou particular</a:t>
            </a:r>
          </a:p>
        </p:txBody>
      </p:sp>
      <p:sp>
        <p:nvSpPr>
          <p:cNvPr id="2" name="Text Box 7"/>
          <p:cNvSpPr txBox="1">
            <a:spLocks noChangeArrowheads="1"/>
          </p:cNvSpPr>
          <p:nvPr/>
        </p:nvSpPr>
        <p:spPr bwMode="auto">
          <a:xfrm>
            <a:off x="357188" y="4000504"/>
            <a:ext cx="8391525" cy="473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457200" indent="-457200" algn="just">
              <a:buClr>
                <a:srgbClr val="FF3300"/>
              </a:buClr>
              <a:buFont typeface="Wingdings" pitchFamily="2" charset="2"/>
              <a:buChar char="Ø"/>
            </a:pPr>
            <a:r>
              <a:rPr lang="pt-BR" sz="2500" u="sng" dirty="0"/>
              <a:t>Inspeção</a:t>
            </a:r>
            <a:r>
              <a:rPr lang="pt-BR" sz="2500" dirty="0"/>
              <a:t> do ambiente de trabalho (a seu critério)</a:t>
            </a:r>
          </a:p>
        </p:txBody>
      </p:sp>
      <p:sp>
        <p:nvSpPr>
          <p:cNvPr id="3" name="Text Box 7"/>
          <p:cNvSpPr txBox="1">
            <a:spLocks noChangeArrowheads="1"/>
          </p:cNvSpPr>
          <p:nvPr/>
        </p:nvSpPr>
        <p:spPr bwMode="auto">
          <a:xfrm>
            <a:off x="357189" y="4857760"/>
            <a:ext cx="8358216" cy="1235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457200" indent="-457200" algn="just">
              <a:buClr>
                <a:srgbClr val="FF3300"/>
              </a:buClr>
              <a:buFont typeface="Wingdings" pitchFamily="2" charset="2"/>
              <a:buChar char="Ø"/>
            </a:pPr>
            <a:r>
              <a:rPr lang="pt-BR" sz="2500" u="sng" dirty="0"/>
              <a:t>Emissão</a:t>
            </a:r>
            <a:r>
              <a:rPr lang="pt-BR" sz="2500" dirty="0"/>
              <a:t> do Parecer Médico </a:t>
            </a:r>
            <a:r>
              <a:rPr lang="pt-BR" sz="2500" dirty="0" smtClean="0"/>
              <a:t>(</a:t>
            </a:r>
            <a:r>
              <a:rPr lang="pt-BR" sz="2500" dirty="0"/>
              <a:t>descrição do enquadramento por agente com </a:t>
            </a:r>
            <a:r>
              <a:rPr lang="pt-BR" sz="2500" dirty="0" smtClean="0"/>
              <a:t>o </a:t>
            </a:r>
            <a:r>
              <a:rPr lang="pt-BR" sz="2500" dirty="0"/>
              <a:t>código da legislação e </a:t>
            </a:r>
            <a:r>
              <a:rPr lang="pt-BR" sz="2500" dirty="0" smtClean="0"/>
              <a:t>do período </a:t>
            </a:r>
            <a:r>
              <a:rPr lang="pt-BR" sz="2500" dirty="0"/>
              <a:t>de atividade) </a:t>
            </a:r>
          </a:p>
        </p:txBody>
      </p:sp>
      <p:sp>
        <p:nvSpPr>
          <p:cNvPr id="4" name="Text Box 7"/>
          <p:cNvSpPr txBox="1">
            <a:spLocks noChangeArrowheads="1"/>
          </p:cNvSpPr>
          <p:nvPr/>
        </p:nvSpPr>
        <p:spPr bwMode="auto">
          <a:xfrm>
            <a:off x="357188" y="2357430"/>
            <a:ext cx="8391525" cy="1235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457200" indent="-457200" algn="just">
              <a:buClr>
                <a:srgbClr val="FF3300"/>
              </a:buClr>
              <a:buFont typeface="Wingdings" pitchFamily="2" charset="2"/>
              <a:buNone/>
            </a:pPr>
            <a:r>
              <a:rPr lang="pt-BR" sz="2500" b="1" dirty="0" smtClean="0">
                <a:solidFill>
                  <a:srgbClr val="FF3300"/>
                </a:solidFill>
              </a:rPr>
              <a:t>Ações:</a:t>
            </a:r>
            <a:endParaRPr lang="pt-BR" sz="2500" b="1" dirty="0">
              <a:solidFill>
                <a:srgbClr val="FF3300"/>
              </a:solidFill>
            </a:endParaRPr>
          </a:p>
          <a:p>
            <a:pPr marL="457200" indent="-457200" algn="just">
              <a:buClr>
                <a:srgbClr val="FF3300"/>
              </a:buClr>
              <a:buFont typeface="Wingdings" pitchFamily="2" charset="2"/>
              <a:buNone/>
            </a:pPr>
            <a:endParaRPr lang="pt-BR" sz="2500" dirty="0"/>
          </a:p>
          <a:p>
            <a:pPr marL="457200" indent="-457200" algn="just">
              <a:buClr>
                <a:srgbClr val="FF3300"/>
              </a:buClr>
              <a:buFont typeface="Wingdings" pitchFamily="2" charset="2"/>
              <a:buChar char="Ø"/>
            </a:pPr>
            <a:r>
              <a:rPr lang="pt-BR" sz="2500" u="sng" dirty="0"/>
              <a:t>Análise</a:t>
            </a:r>
            <a:r>
              <a:rPr lang="pt-BR" sz="2500" dirty="0"/>
              <a:t> do “Formulário” e do “Laudo Técnico”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ChangeArrowheads="1"/>
          </p:cNvSpPr>
          <p:nvPr/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l"/>
            <a:endParaRPr lang="pt-BR" sz="1400">
              <a:solidFill>
                <a:schemeClr val="tx1"/>
              </a:solidFill>
            </a:endParaRPr>
          </a:p>
        </p:txBody>
      </p:sp>
      <p:sp>
        <p:nvSpPr>
          <p:cNvPr id="5123" name="Text Box 5"/>
          <p:cNvSpPr txBox="1">
            <a:spLocks noChangeArrowheads="1"/>
          </p:cNvSpPr>
          <p:nvPr/>
        </p:nvSpPr>
        <p:spPr bwMode="auto">
          <a:xfrm>
            <a:off x="533400" y="304800"/>
            <a:ext cx="6477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pt-BR" sz="2400">
              <a:solidFill>
                <a:schemeClr val="tx1"/>
              </a:solidFill>
            </a:endParaRPr>
          </a:p>
        </p:txBody>
      </p:sp>
      <p:sp>
        <p:nvSpPr>
          <p:cNvPr id="5124" name="Text Box 6"/>
          <p:cNvSpPr txBox="1">
            <a:spLocks noChangeArrowheads="1"/>
          </p:cNvSpPr>
          <p:nvPr/>
        </p:nvSpPr>
        <p:spPr bwMode="auto">
          <a:xfrm>
            <a:off x="0" y="2428868"/>
            <a:ext cx="9144000" cy="17081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spcBef>
                <a:spcPct val="50000"/>
              </a:spcBef>
            </a:pPr>
            <a:r>
              <a:rPr lang="pt-BR" sz="3000" b="1" dirty="0" smtClean="0">
                <a:solidFill>
                  <a:srgbClr val="FF3300"/>
                </a:solidFill>
                <a:ea typeface="Verdana" pitchFamily="34" charset="0"/>
                <a:cs typeface="Verdana" pitchFamily="34" charset="0"/>
              </a:rPr>
              <a:t>Aposentadoria especial de servidores</a:t>
            </a:r>
          </a:p>
          <a:p>
            <a:pPr algn="ctr">
              <a:lnSpc>
                <a:spcPct val="150000"/>
              </a:lnSpc>
              <a:spcBef>
                <a:spcPct val="50000"/>
              </a:spcBef>
            </a:pPr>
            <a:r>
              <a:rPr lang="pt-BR" sz="3000" b="1" dirty="0" smtClean="0">
                <a:solidFill>
                  <a:srgbClr val="FF3300"/>
                </a:solidFill>
                <a:ea typeface="Verdana" pitchFamily="34" charset="0"/>
                <a:cs typeface="Verdana" pitchFamily="34" charset="0"/>
              </a:rPr>
              <a:t>que possuem deficiência</a:t>
            </a:r>
            <a:endParaRPr lang="pt-BR" sz="3000" b="1" dirty="0">
              <a:solidFill>
                <a:srgbClr val="FF3300"/>
              </a:solidFill>
              <a:ea typeface="Verdana" pitchFamily="34" charset="0"/>
              <a:cs typeface="Verdan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ChangeArrowheads="1"/>
          </p:cNvSpPr>
          <p:nvPr/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l"/>
            <a:endParaRPr lang="pt-BR" sz="1400">
              <a:solidFill>
                <a:schemeClr val="tx1"/>
              </a:solidFill>
            </a:endParaRPr>
          </a:p>
        </p:txBody>
      </p:sp>
      <p:sp>
        <p:nvSpPr>
          <p:cNvPr id="5123" name="Text Box 5"/>
          <p:cNvSpPr txBox="1">
            <a:spLocks noChangeArrowheads="1"/>
          </p:cNvSpPr>
          <p:nvPr/>
        </p:nvSpPr>
        <p:spPr bwMode="auto">
          <a:xfrm>
            <a:off x="533400" y="304800"/>
            <a:ext cx="6477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pt-BR" sz="2400">
              <a:solidFill>
                <a:schemeClr val="tx1"/>
              </a:solidFill>
            </a:endParaRPr>
          </a:p>
        </p:txBody>
      </p:sp>
      <p:sp>
        <p:nvSpPr>
          <p:cNvPr id="7" name="Retângulo 6"/>
          <p:cNvSpPr/>
          <p:nvPr/>
        </p:nvSpPr>
        <p:spPr>
          <a:xfrm>
            <a:off x="258825" y="357166"/>
            <a:ext cx="8643998" cy="62478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BR" sz="2500" b="1" dirty="0" smtClean="0">
                <a:solidFill>
                  <a:srgbClr val="FF0000"/>
                </a:solidFill>
              </a:rPr>
              <a:t>Conceito de deficiência:</a:t>
            </a:r>
          </a:p>
          <a:p>
            <a:pPr algn="just"/>
            <a:endParaRPr lang="pt-BR" sz="2500" dirty="0"/>
          </a:p>
          <a:p>
            <a:pPr algn="just"/>
            <a:r>
              <a:rPr lang="pt-BR" sz="2500" dirty="0" smtClean="0"/>
              <a:t>Impedimentos de longo prazo de ordem física, mental, intelectual ou sensorial que, em interação com diversas barreiras, dificultem a participação plena e efetiva do deficiente na sociedade em igualdade de condições com as demais pessoas.</a:t>
            </a:r>
          </a:p>
          <a:p>
            <a:pPr algn="just"/>
            <a:r>
              <a:rPr lang="pt-BR" sz="2500" dirty="0" smtClean="0"/>
              <a:t>(Convenção Internacional sobre os Direitos das Pessoas com Deficiência, aprovada pelo Decreto nº 6.949/2009).</a:t>
            </a:r>
          </a:p>
          <a:p>
            <a:pPr algn="just"/>
            <a:endParaRPr lang="pt-BR" sz="2500" dirty="0" smtClean="0"/>
          </a:p>
          <a:p>
            <a:pPr algn="just"/>
            <a:endParaRPr lang="pt-BR" sz="2500" dirty="0"/>
          </a:p>
          <a:p>
            <a:pPr algn="just"/>
            <a:r>
              <a:rPr lang="pt-BR" sz="2500" b="1" dirty="0" smtClean="0">
                <a:solidFill>
                  <a:srgbClr val="FF0000"/>
                </a:solidFill>
              </a:rPr>
              <a:t>Capacidade x Funcionalidade:</a:t>
            </a:r>
            <a:r>
              <a:rPr lang="pt-BR" sz="2500" dirty="0" smtClean="0">
                <a:solidFill>
                  <a:srgbClr val="FF0000"/>
                </a:solidFill>
              </a:rPr>
              <a:t> </a:t>
            </a:r>
            <a:r>
              <a:rPr lang="pt-BR" sz="2500" dirty="0" smtClean="0"/>
              <a:t>Não se limita à capacidade laboral, fatores ambientais e pessoais. </a:t>
            </a:r>
          </a:p>
          <a:p>
            <a:pPr algn="just"/>
            <a:endParaRPr lang="pt-BR" sz="2500" dirty="0"/>
          </a:p>
          <a:p>
            <a:pPr algn="just"/>
            <a:r>
              <a:rPr lang="pt-BR" sz="2500" dirty="0" smtClean="0"/>
              <a:t>Classificação Internacional de Funcionalidade, Incapacidade e Saúde – </a:t>
            </a:r>
            <a:r>
              <a:rPr lang="pt-BR" sz="2500" b="1" u="sng" dirty="0" smtClean="0">
                <a:solidFill>
                  <a:srgbClr val="FF0000"/>
                </a:solidFill>
              </a:rPr>
              <a:t>CIF</a:t>
            </a:r>
            <a:r>
              <a:rPr lang="pt-BR" sz="2500" dirty="0" smtClean="0"/>
              <a:t> (aprovada pela 54ª Assembleia Mundial de Saúde, em 2001).</a:t>
            </a:r>
            <a:endParaRPr lang="pt-BR" sz="25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ChangeArrowheads="1"/>
          </p:cNvSpPr>
          <p:nvPr/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l"/>
            <a:endParaRPr lang="pt-BR" sz="1400">
              <a:solidFill>
                <a:schemeClr val="tx1"/>
              </a:solidFill>
            </a:endParaRPr>
          </a:p>
        </p:txBody>
      </p:sp>
      <p:sp>
        <p:nvSpPr>
          <p:cNvPr id="5123" name="Text Box 5"/>
          <p:cNvSpPr txBox="1">
            <a:spLocks noChangeArrowheads="1"/>
          </p:cNvSpPr>
          <p:nvPr/>
        </p:nvSpPr>
        <p:spPr bwMode="auto">
          <a:xfrm>
            <a:off x="533400" y="304800"/>
            <a:ext cx="6477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pt-BR" sz="2400">
              <a:solidFill>
                <a:schemeClr val="tx1"/>
              </a:solidFill>
            </a:endParaRPr>
          </a:p>
        </p:txBody>
      </p:sp>
      <p:sp>
        <p:nvSpPr>
          <p:cNvPr id="7" name="Retângulo 6"/>
          <p:cNvSpPr/>
          <p:nvPr/>
        </p:nvSpPr>
        <p:spPr>
          <a:xfrm>
            <a:off x="258825" y="214290"/>
            <a:ext cx="8643998" cy="432426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BR" sz="2500" b="1" dirty="0" smtClean="0">
                <a:solidFill>
                  <a:srgbClr val="FF0000"/>
                </a:solidFill>
              </a:rPr>
              <a:t>MI 4153 AgR / MS</a:t>
            </a:r>
            <a:r>
              <a:rPr lang="pt-BR" sz="2500" dirty="0" smtClean="0"/>
              <a:t>, Rel. Min. LUIZ FUX, j. 27/09/2013.</a:t>
            </a:r>
          </a:p>
          <a:p>
            <a:pPr algn="just"/>
            <a:endParaRPr lang="pt-BR" sz="2500" dirty="0" smtClean="0"/>
          </a:p>
          <a:p>
            <a:pPr algn="just"/>
            <a:endParaRPr lang="pt-BR" sz="2500" dirty="0" smtClean="0"/>
          </a:p>
          <a:p>
            <a:pPr algn="just"/>
            <a:r>
              <a:rPr lang="pt-BR" sz="2500" dirty="0" smtClean="0"/>
              <a:t>Determina a aplicação do art. 57 da Lei 8.213/91 </a:t>
            </a:r>
            <a:r>
              <a:rPr lang="pt-BR" sz="2500" u="sng" dirty="0" smtClean="0"/>
              <a:t>até a entrada em vigor da Lei Complementar 142/13</a:t>
            </a:r>
            <a:r>
              <a:rPr lang="pt-BR" sz="2500" dirty="0" smtClean="0"/>
              <a:t> para fins de verificação do preenchimento dos requisitos para a aposentadoria especial do servidor deficiente.</a:t>
            </a:r>
          </a:p>
          <a:p>
            <a:pPr algn="just"/>
            <a:endParaRPr lang="pt-BR" sz="2500" dirty="0" smtClean="0"/>
          </a:p>
          <a:p>
            <a:pPr algn="just"/>
            <a:endParaRPr lang="pt-BR" sz="2500" dirty="0"/>
          </a:p>
          <a:p>
            <a:pPr algn="just"/>
            <a:r>
              <a:rPr lang="pt-BR" sz="2500" u="sng" dirty="0" smtClean="0"/>
              <a:t>Após a vigência da LC 142/13</a:t>
            </a:r>
            <a:r>
              <a:rPr lang="pt-BR" sz="2500" dirty="0" smtClean="0"/>
              <a:t>, essa aferição será feita nos moldes previstos na aludida Lei Complementar.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ChangeArrowheads="1"/>
          </p:cNvSpPr>
          <p:nvPr/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l"/>
            <a:endParaRPr lang="pt-BR" sz="1400">
              <a:solidFill>
                <a:schemeClr val="tx1"/>
              </a:solidFill>
            </a:endParaRPr>
          </a:p>
        </p:txBody>
      </p:sp>
      <p:sp>
        <p:nvSpPr>
          <p:cNvPr id="5123" name="Text Box 5"/>
          <p:cNvSpPr txBox="1">
            <a:spLocks noChangeArrowheads="1"/>
          </p:cNvSpPr>
          <p:nvPr/>
        </p:nvSpPr>
        <p:spPr bwMode="auto">
          <a:xfrm>
            <a:off x="533400" y="304800"/>
            <a:ext cx="6477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pt-BR" sz="2400">
              <a:solidFill>
                <a:schemeClr val="tx1"/>
              </a:solidFill>
            </a:endParaRPr>
          </a:p>
        </p:txBody>
      </p:sp>
      <p:sp>
        <p:nvSpPr>
          <p:cNvPr id="7" name="Retângulo 6"/>
          <p:cNvSpPr/>
          <p:nvPr/>
        </p:nvSpPr>
        <p:spPr>
          <a:xfrm>
            <a:off x="258825" y="214290"/>
            <a:ext cx="8643998" cy="432426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BR" sz="2500" b="1" dirty="0" smtClean="0"/>
              <a:t>Instrução Normativa SPPS 02/2014:</a:t>
            </a:r>
            <a:r>
              <a:rPr lang="pt-BR" sz="2500" dirty="0" smtClean="0"/>
              <a:t> </a:t>
            </a:r>
          </a:p>
          <a:p>
            <a:pPr algn="just"/>
            <a:endParaRPr lang="pt-BR" sz="2500" dirty="0"/>
          </a:p>
          <a:p>
            <a:pPr algn="just"/>
            <a:r>
              <a:rPr lang="pt-BR" sz="2500" dirty="0" smtClean="0"/>
              <a:t>Disciplina o cumprimento desses Mandados de Injunção. </a:t>
            </a:r>
          </a:p>
          <a:p>
            <a:pPr algn="just"/>
            <a:endParaRPr lang="pt-BR" sz="2500" dirty="0" smtClean="0"/>
          </a:p>
          <a:p>
            <a:pPr algn="just"/>
            <a:endParaRPr lang="pt-BR" sz="2500" dirty="0" smtClean="0"/>
          </a:p>
          <a:p>
            <a:pPr algn="just"/>
            <a:endParaRPr lang="pt-BR" sz="2500" dirty="0" smtClean="0"/>
          </a:p>
          <a:p>
            <a:pPr algn="just"/>
            <a:r>
              <a:rPr lang="pt-BR" sz="2500" b="1" dirty="0" smtClean="0"/>
              <a:t>Portaria Interministerial SDH-MPS-MF-MPOG-AGU 01/2014:</a:t>
            </a:r>
            <a:endParaRPr lang="pt-BR" sz="2500" dirty="0" smtClean="0"/>
          </a:p>
          <a:p>
            <a:pPr algn="just"/>
            <a:endParaRPr lang="pt-BR" sz="2500" dirty="0"/>
          </a:p>
          <a:p>
            <a:pPr algn="just"/>
            <a:r>
              <a:rPr lang="pt-BR" sz="2500" dirty="0" smtClean="0"/>
              <a:t>Define critérios da avaliação médico-funcional da deficiência.</a:t>
            </a:r>
          </a:p>
          <a:p>
            <a:pPr algn="just"/>
            <a:endParaRPr lang="pt-BR" sz="2500" dirty="0"/>
          </a:p>
          <a:p>
            <a:pPr algn="just"/>
            <a:r>
              <a:rPr lang="pt-BR" sz="2500" dirty="0" smtClean="0"/>
              <a:t>Fixa critérios de pontuação para definição do grau de deficiência.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ChangeArrowheads="1"/>
          </p:cNvSpPr>
          <p:nvPr/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l"/>
            <a:endParaRPr lang="pt-BR" sz="1400">
              <a:solidFill>
                <a:schemeClr val="tx1"/>
              </a:solidFill>
            </a:endParaRPr>
          </a:p>
        </p:txBody>
      </p:sp>
      <p:sp>
        <p:nvSpPr>
          <p:cNvPr id="5123" name="Text Box 5"/>
          <p:cNvSpPr txBox="1">
            <a:spLocks noChangeArrowheads="1"/>
          </p:cNvSpPr>
          <p:nvPr/>
        </p:nvSpPr>
        <p:spPr bwMode="auto">
          <a:xfrm>
            <a:off x="533400" y="304800"/>
            <a:ext cx="6477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pt-BR" sz="2400">
              <a:solidFill>
                <a:schemeClr val="tx1"/>
              </a:solidFill>
            </a:endParaRPr>
          </a:p>
        </p:txBody>
      </p:sp>
      <p:sp>
        <p:nvSpPr>
          <p:cNvPr id="7" name="Retângulo 6"/>
          <p:cNvSpPr/>
          <p:nvPr/>
        </p:nvSpPr>
        <p:spPr>
          <a:xfrm>
            <a:off x="258825" y="214290"/>
            <a:ext cx="8643998" cy="66325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BR" sz="2500" b="1" dirty="0" smtClean="0">
                <a:solidFill>
                  <a:srgbClr val="FF0000"/>
                </a:solidFill>
              </a:rPr>
              <a:t>Lei Complementar 142/2013:</a:t>
            </a:r>
          </a:p>
          <a:p>
            <a:pPr algn="just"/>
            <a:endParaRPr lang="pt-BR" sz="2500" dirty="0" smtClean="0"/>
          </a:p>
          <a:p>
            <a:pPr algn="just"/>
            <a:r>
              <a:rPr lang="pt-BR" sz="2500" b="1" u="sng" dirty="0" smtClean="0"/>
              <a:t>Requisitos</a:t>
            </a:r>
            <a:r>
              <a:rPr lang="pt-BR" sz="2500" b="1" dirty="0" smtClean="0"/>
              <a:t>:</a:t>
            </a:r>
            <a:endParaRPr lang="pt-BR" sz="2500" b="1" dirty="0"/>
          </a:p>
          <a:p>
            <a:pPr algn="just"/>
            <a:endParaRPr lang="pt-BR" sz="2500" dirty="0" smtClean="0"/>
          </a:p>
          <a:p>
            <a:pPr algn="just"/>
            <a:r>
              <a:rPr lang="pt-BR" sz="2500" b="1" dirty="0" smtClean="0"/>
              <a:t>1) Por tempo de contribuição:</a:t>
            </a:r>
            <a:r>
              <a:rPr lang="pt-BR" sz="2500" dirty="0" smtClean="0"/>
              <a:t> </a:t>
            </a:r>
          </a:p>
          <a:p>
            <a:pPr algn="just"/>
            <a:r>
              <a:rPr lang="pt-BR" sz="2500" dirty="0" smtClean="0"/>
              <a:t>Deficiência grave: 25 (H) e 20 (M)</a:t>
            </a:r>
          </a:p>
          <a:p>
            <a:pPr algn="just"/>
            <a:r>
              <a:rPr lang="pt-BR" sz="2500" dirty="0" smtClean="0"/>
              <a:t>Deficiência moderada: 29 (H) e 24 (M)</a:t>
            </a:r>
          </a:p>
          <a:p>
            <a:pPr algn="just"/>
            <a:r>
              <a:rPr lang="pt-BR" sz="2500" dirty="0" smtClean="0"/>
              <a:t>Deficiência leve: 33 (H) e 28 (M)</a:t>
            </a:r>
          </a:p>
          <a:p>
            <a:pPr algn="just"/>
            <a:r>
              <a:rPr lang="pt-BR" sz="2500" dirty="0" smtClean="0"/>
              <a:t>RMI: 100% </a:t>
            </a:r>
          </a:p>
          <a:p>
            <a:pPr algn="just"/>
            <a:endParaRPr lang="pt-BR" sz="2500" dirty="0" smtClean="0"/>
          </a:p>
          <a:p>
            <a:pPr algn="just"/>
            <a:r>
              <a:rPr lang="pt-BR" sz="2500" b="1" dirty="0" smtClean="0"/>
              <a:t>2) Por idade:  (qualquer grau de deficiência)</a:t>
            </a:r>
          </a:p>
          <a:p>
            <a:pPr algn="just"/>
            <a:r>
              <a:rPr lang="pt-BR" sz="2500" dirty="0" smtClean="0"/>
              <a:t>60 (H) e 55 (M)</a:t>
            </a:r>
          </a:p>
          <a:p>
            <a:pPr algn="just"/>
            <a:r>
              <a:rPr lang="pt-BR" sz="2500" dirty="0" smtClean="0"/>
              <a:t>Carência e comprovação de deficiência: 15 anos </a:t>
            </a:r>
          </a:p>
          <a:p>
            <a:pPr algn="just"/>
            <a:r>
              <a:rPr lang="pt-BR" sz="2500" dirty="0" smtClean="0"/>
              <a:t>RMI: 70% + 1% a cada 12 meses</a:t>
            </a:r>
          </a:p>
          <a:p>
            <a:pPr algn="just"/>
            <a:endParaRPr lang="pt-BR" sz="2500" dirty="0" smtClean="0"/>
          </a:p>
          <a:p>
            <a:pPr algn="just"/>
            <a:r>
              <a:rPr lang="pt-BR" sz="2500" b="1" dirty="0" smtClean="0"/>
              <a:t>Definição dos graus de deficiência: </a:t>
            </a:r>
            <a:r>
              <a:rPr lang="pt-BR" sz="2500" dirty="0" smtClean="0"/>
              <a:t>Regulamento do P. Executivo </a:t>
            </a:r>
          </a:p>
          <a:p>
            <a:pPr algn="just"/>
            <a:endParaRPr lang="pt-BR" sz="25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ChangeArrowheads="1"/>
          </p:cNvSpPr>
          <p:nvPr/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l"/>
            <a:endParaRPr lang="pt-BR" sz="1400">
              <a:solidFill>
                <a:schemeClr val="tx1"/>
              </a:solidFill>
            </a:endParaRPr>
          </a:p>
        </p:txBody>
      </p:sp>
      <p:sp>
        <p:nvSpPr>
          <p:cNvPr id="5123" name="Text Box 5"/>
          <p:cNvSpPr txBox="1">
            <a:spLocks noChangeArrowheads="1"/>
          </p:cNvSpPr>
          <p:nvPr/>
        </p:nvSpPr>
        <p:spPr bwMode="auto">
          <a:xfrm>
            <a:off x="533400" y="304800"/>
            <a:ext cx="6477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pt-BR" sz="2400">
              <a:solidFill>
                <a:schemeClr val="tx1"/>
              </a:solidFill>
            </a:endParaRPr>
          </a:p>
        </p:txBody>
      </p:sp>
      <p:sp>
        <p:nvSpPr>
          <p:cNvPr id="7" name="Retângulo 6"/>
          <p:cNvSpPr/>
          <p:nvPr/>
        </p:nvSpPr>
        <p:spPr>
          <a:xfrm>
            <a:off x="258825" y="934597"/>
            <a:ext cx="8643998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BR" sz="2500" dirty="0" smtClean="0"/>
              <a:t>A </a:t>
            </a:r>
            <a:r>
              <a:rPr lang="pt-BR" sz="2500" dirty="0" smtClean="0">
                <a:solidFill>
                  <a:srgbClr val="FF0000"/>
                </a:solidFill>
              </a:rPr>
              <a:t>redução de tempo da LC 142/13 </a:t>
            </a:r>
            <a:r>
              <a:rPr lang="pt-BR" sz="2500" dirty="0" smtClean="0"/>
              <a:t>não se conjuga com a da aposentadoria especial. </a:t>
            </a:r>
          </a:p>
          <a:p>
            <a:pPr algn="just"/>
            <a:endParaRPr lang="pt-BR" sz="2500" dirty="0" smtClean="0"/>
          </a:p>
          <a:p>
            <a:pPr algn="just"/>
            <a:endParaRPr lang="pt-BR" sz="2500" dirty="0" smtClean="0"/>
          </a:p>
          <a:p>
            <a:pPr algn="just"/>
            <a:endParaRPr lang="pt-BR" sz="2500" dirty="0" smtClean="0"/>
          </a:p>
          <a:p>
            <a:pPr algn="just"/>
            <a:r>
              <a:rPr lang="pt-BR" sz="2500" dirty="0" smtClean="0">
                <a:solidFill>
                  <a:srgbClr val="FF0000"/>
                </a:solidFill>
              </a:rPr>
              <a:t>Comprovação de tempo de deficiente antes da LC 142</a:t>
            </a:r>
            <a:r>
              <a:rPr lang="pt-BR" sz="2500" dirty="0" smtClean="0"/>
              <a:t> não é admitida por meio de prova exclusivamente testemunhal. </a:t>
            </a:r>
          </a:p>
          <a:p>
            <a:pPr algn="just"/>
            <a:endParaRPr lang="pt-BR" sz="2500" dirty="0" smtClean="0"/>
          </a:p>
          <a:p>
            <a:pPr algn="just"/>
            <a:endParaRPr lang="pt-BR" sz="2500" dirty="0" smtClean="0"/>
          </a:p>
          <a:p>
            <a:pPr algn="just"/>
            <a:endParaRPr lang="pt-BR" sz="2500" dirty="0" smtClean="0"/>
          </a:p>
          <a:p>
            <a:pPr algn="just"/>
            <a:r>
              <a:rPr lang="pt-BR" sz="2500" dirty="0" smtClean="0">
                <a:solidFill>
                  <a:srgbClr val="FF0000"/>
                </a:solidFill>
              </a:rPr>
              <a:t>Aquisição da deficiência </a:t>
            </a:r>
            <a:r>
              <a:rPr lang="pt-BR" sz="2500" b="1" u="sng" dirty="0" smtClean="0">
                <a:solidFill>
                  <a:srgbClr val="FF0000"/>
                </a:solidFill>
              </a:rPr>
              <a:t>ou</a:t>
            </a:r>
            <a:r>
              <a:rPr lang="pt-BR" sz="2500" dirty="0" smtClean="0">
                <a:solidFill>
                  <a:srgbClr val="FF0000"/>
                </a:solidFill>
              </a:rPr>
              <a:t> alteração do seu grau após filiação ao RGPS</a:t>
            </a:r>
            <a:r>
              <a:rPr lang="pt-BR" sz="2500" dirty="0" smtClean="0"/>
              <a:t>: ajuste proporcional do tempo, nos termos do regulamento.</a:t>
            </a:r>
            <a:endParaRPr lang="pt-BR" sz="25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ChangeArrowheads="1"/>
          </p:cNvSpPr>
          <p:nvPr/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l"/>
            <a:endParaRPr lang="pt-BR" sz="1400">
              <a:solidFill>
                <a:schemeClr val="tx1"/>
              </a:solidFill>
            </a:endParaRPr>
          </a:p>
        </p:txBody>
      </p:sp>
      <p:sp>
        <p:nvSpPr>
          <p:cNvPr id="5123" name="Text Box 5"/>
          <p:cNvSpPr txBox="1">
            <a:spLocks noChangeArrowheads="1"/>
          </p:cNvSpPr>
          <p:nvPr/>
        </p:nvSpPr>
        <p:spPr bwMode="auto">
          <a:xfrm>
            <a:off x="533400" y="304800"/>
            <a:ext cx="6477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pt-BR" sz="2400">
              <a:solidFill>
                <a:schemeClr val="tx1"/>
              </a:solidFill>
            </a:endParaRPr>
          </a:p>
        </p:txBody>
      </p:sp>
      <p:sp>
        <p:nvSpPr>
          <p:cNvPr id="5124" name="Text Box 6"/>
          <p:cNvSpPr txBox="1">
            <a:spLocks noChangeArrowheads="1"/>
          </p:cNvSpPr>
          <p:nvPr/>
        </p:nvSpPr>
        <p:spPr bwMode="auto">
          <a:xfrm>
            <a:off x="0" y="2500306"/>
            <a:ext cx="9144000" cy="16366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spcBef>
                <a:spcPct val="50000"/>
              </a:spcBef>
            </a:pPr>
            <a:r>
              <a:rPr lang="pt-BR" sz="3000" b="1" dirty="0" smtClean="0">
                <a:solidFill>
                  <a:srgbClr val="FF3300"/>
                </a:solidFill>
                <a:ea typeface="Verdana" pitchFamily="34" charset="0"/>
                <a:cs typeface="Verdana" pitchFamily="34" charset="0"/>
              </a:rPr>
              <a:t>Aposentadoria especial de servidores</a:t>
            </a:r>
          </a:p>
          <a:p>
            <a:pPr algn="ctr">
              <a:lnSpc>
                <a:spcPct val="150000"/>
              </a:lnSpc>
              <a:spcBef>
                <a:spcPct val="50000"/>
              </a:spcBef>
            </a:pPr>
            <a:r>
              <a:rPr lang="pt-BR" sz="3000" b="1" dirty="0" smtClean="0">
                <a:solidFill>
                  <a:srgbClr val="FF3300"/>
                </a:solidFill>
                <a:ea typeface="Verdana" pitchFamily="34" charset="0"/>
                <a:cs typeface="Verdana" pitchFamily="34" charset="0"/>
              </a:rPr>
              <a:t>que exercem atividades de risco</a:t>
            </a:r>
            <a:endParaRPr lang="pt-BR" sz="3000" b="1" dirty="0">
              <a:solidFill>
                <a:srgbClr val="FF3300"/>
              </a:solidFill>
              <a:ea typeface="Verdana" pitchFamily="34" charset="0"/>
              <a:cs typeface="Verdan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ChangeArrowheads="1"/>
          </p:cNvSpPr>
          <p:nvPr/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l"/>
            <a:endParaRPr lang="pt-BR" sz="1400">
              <a:solidFill>
                <a:schemeClr val="tx1"/>
              </a:solidFill>
            </a:endParaRPr>
          </a:p>
        </p:txBody>
      </p:sp>
      <p:sp>
        <p:nvSpPr>
          <p:cNvPr id="5123" name="Text Box 5"/>
          <p:cNvSpPr txBox="1">
            <a:spLocks noChangeArrowheads="1"/>
          </p:cNvSpPr>
          <p:nvPr/>
        </p:nvSpPr>
        <p:spPr bwMode="auto">
          <a:xfrm>
            <a:off x="533400" y="304800"/>
            <a:ext cx="6477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pt-BR" sz="2400">
              <a:solidFill>
                <a:schemeClr val="tx1"/>
              </a:solidFill>
            </a:endParaRPr>
          </a:p>
        </p:txBody>
      </p:sp>
      <p:sp>
        <p:nvSpPr>
          <p:cNvPr id="6" name="Subtítulo 2"/>
          <p:cNvSpPr txBox="1">
            <a:spLocks/>
          </p:cNvSpPr>
          <p:nvPr/>
        </p:nvSpPr>
        <p:spPr>
          <a:xfrm>
            <a:off x="307974" y="571480"/>
            <a:ext cx="8550305" cy="535785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pt-BR" sz="2500" b="1" dirty="0" smtClean="0">
                <a:solidFill>
                  <a:schemeClr val="tx1"/>
                </a:solidFill>
                <a:ea typeface="Verdana" pitchFamily="34" charset="0"/>
                <a:cs typeface="Verdana" pitchFamily="34" charset="0"/>
              </a:rPr>
              <a:t>Lei Complementar </a:t>
            </a:r>
            <a:r>
              <a:rPr lang="pt-BR" sz="2500" b="1" u="sng" dirty="0" smtClean="0">
                <a:solidFill>
                  <a:schemeClr val="tx1"/>
                </a:solidFill>
                <a:ea typeface="Verdana" pitchFamily="34" charset="0"/>
                <a:cs typeface="Verdana" pitchFamily="34" charset="0"/>
              </a:rPr>
              <a:t>Federal</a:t>
            </a:r>
            <a:r>
              <a:rPr lang="pt-BR" sz="2500" b="1" dirty="0" smtClean="0">
                <a:solidFill>
                  <a:schemeClr val="tx1"/>
                </a:solidFill>
                <a:ea typeface="Verdana" pitchFamily="34" charset="0"/>
                <a:cs typeface="Verdana" pitchFamily="34" charset="0"/>
              </a:rPr>
              <a:t> nº 51/1985:</a:t>
            </a:r>
            <a:r>
              <a:rPr lang="pt-BR" sz="2500" dirty="0" smtClean="0">
                <a:solidFill>
                  <a:schemeClr val="tx1"/>
                </a:solidFill>
                <a:ea typeface="Verdana" pitchFamily="34" charset="0"/>
                <a:cs typeface="Verdana" pitchFamily="34" charset="0"/>
              </a:rPr>
              <a:t> servidores policiais</a:t>
            </a:r>
          </a:p>
          <a:p>
            <a:pPr algn="just"/>
            <a:endParaRPr lang="pt-BR" sz="2500" dirty="0" smtClean="0">
              <a:solidFill>
                <a:schemeClr val="tx1"/>
              </a:solidFill>
              <a:ea typeface="Verdana" pitchFamily="34" charset="0"/>
              <a:cs typeface="Verdana" pitchFamily="34" charset="0"/>
            </a:endParaRPr>
          </a:p>
          <a:p>
            <a:pPr algn="just"/>
            <a:endParaRPr lang="pt-BR" sz="2500" dirty="0" smtClean="0">
              <a:solidFill>
                <a:schemeClr val="tx1"/>
              </a:solidFill>
              <a:ea typeface="Verdana" pitchFamily="34" charset="0"/>
              <a:cs typeface="Verdana" pitchFamily="34" charset="0"/>
            </a:endParaRPr>
          </a:p>
          <a:p>
            <a:pPr algn="just"/>
            <a:endParaRPr lang="pt-BR" sz="2500" dirty="0" smtClean="0">
              <a:solidFill>
                <a:schemeClr val="tx1"/>
              </a:solidFill>
              <a:ea typeface="Verdana" pitchFamily="34" charset="0"/>
              <a:cs typeface="Verdana" pitchFamily="34" charset="0"/>
            </a:endParaRPr>
          </a:p>
          <a:p>
            <a:pPr algn="just"/>
            <a:r>
              <a:rPr lang="pt-BR" sz="2500" u="sng" dirty="0" smtClean="0">
                <a:solidFill>
                  <a:schemeClr val="tx1"/>
                </a:solidFill>
                <a:ea typeface="Verdana" pitchFamily="34" charset="0"/>
                <a:cs typeface="Verdana" pitchFamily="34" charset="0"/>
              </a:rPr>
              <a:t>Leis</a:t>
            </a:r>
            <a:r>
              <a:rPr lang="pt-BR" sz="2500" dirty="0" smtClean="0">
                <a:solidFill>
                  <a:schemeClr val="tx1"/>
                </a:solidFill>
                <a:ea typeface="Verdana" pitchFamily="34" charset="0"/>
                <a:cs typeface="Verdana" pitchFamily="34" charset="0"/>
              </a:rPr>
              <a:t> </a:t>
            </a:r>
            <a:r>
              <a:rPr lang="pt-BR" sz="2500" u="sng" dirty="0" smtClean="0">
                <a:solidFill>
                  <a:schemeClr val="tx1"/>
                </a:solidFill>
                <a:ea typeface="Verdana" pitchFamily="34" charset="0"/>
                <a:cs typeface="Verdana" pitchFamily="34" charset="0"/>
              </a:rPr>
              <a:t>estaduais</a:t>
            </a:r>
            <a:r>
              <a:rPr lang="pt-BR" sz="2500" dirty="0" smtClean="0">
                <a:solidFill>
                  <a:schemeClr val="tx1"/>
                </a:solidFill>
                <a:ea typeface="Verdana" pitchFamily="34" charset="0"/>
                <a:cs typeface="Verdana" pitchFamily="34" charset="0"/>
              </a:rPr>
              <a:t> podem garantir integralidade e paridade mesmo após a EC 41/03??? (</a:t>
            </a:r>
            <a:r>
              <a:rPr lang="pt-BR" sz="2500" dirty="0" smtClean="0">
                <a:solidFill>
                  <a:srgbClr val="FF0000"/>
                </a:solidFill>
                <a:ea typeface="Verdana" pitchFamily="34" charset="0"/>
                <a:cs typeface="Verdana" pitchFamily="34" charset="0"/>
              </a:rPr>
              <a:t>RE 1.162.672 RG / SP</a:t>
            </a:r>
            <a:r>
              <a:rPr lang="pt-BR" sz="2500" dirty="0" smtClean="0">
                <a:solidFill>
                  <a:schemeClr val="tx1"/>
                </a:solidFill>
                <a:ea typeface="Verdana" pitchFamily="34" charset="0"/>
                <a:cs typeface="Verdana" pitchFamily="34" charset="0"/>
              </a:rPr>
              <a:t>)</a:t>
            </a:r>
          </a:p>
          <a:p>
            <a:pPr algn="just"/>
            <a:endParaRPr lang="pt-BR" sz="2500" dirty="0" smtClean="0">
              <a:solidFill>
                <a:schemeClr val="tx1"/>
              </a:solidFill>
              <a:ea typeface="Verdana" pitchFamily="34" charset="0"/>
              <a:cs typeface="Verdana" pitchFamily="34" charset="0"/>
            </a:endParaRPr>
          </a:p>
          <a:p>
            <a:pPr marL="1435100" algn="just"/>
            <a:r>
              <a:rPr lang="pt-BR" sz="2500" dirty="0" smtClean="0">
                <a:solidFill>
                  <a:schemeClr val="tx1"/>
                </a:solidFill>
                <a:ea typeface="Verdana" pitchFamily="34" charset="0"/>
                <a:cs typeface="Verdana" pitchFamily="34" charset="0"/>
              </a:rPr>
              <a:t>- Argumentos de defesa (Calazans, Forense, 2019)</a:t>
            </a:r>
          </a:p>
          <a:p>
            <a:pPr algn="just"/>
            <a:endParaRPr lang="pt-BR" sz="2500" dirty="0" smtClean="0">
              <a:solidFill>
                <a:schemeClr val="tx1"/>
              </a:solidFill>
              <a:ea typeface="Verdana" pitchFamily="34" charset="0"/>
              <a:cs typeface="Verdana" pitchFamily="34" charset="0"/>
            </a:endParaRPr>
          </a:p>
          <a:p>
            <a:pPr algn="just"/>
            <a:endParaRPr lang="pt-BR" sz="2500" dirty="0" smtClean="0">
              <a:solidFill>
                <a:schemeClr val="tx1"/>
              </a:solidFill>
              <a:ea typeface="Verdana" pitchFamily="34" charset="0"/>
              <a:cs typeface="Verdana" pitchFamily="34" charset="0"/>
            </a:endParaRPr>
          </a:p>
          <a:p>
            <a:pPr algn="just"/>
            <a:endParaRPr lang="pt-BR" sz="2500" dirty="0" smtClean="0">
              <a:solidFill>
                <a:schemeClr val="tx1"/>
              </a:solidFill>
              <a:ea typeface="Verdana" pitchFamily="34" charset="0"/>
              <a:cs typeface="Verdana" pitchFamily="34" charset="0"/>
            </a:endParaRPr>
          </a:p>
          <a:p>
            <a:pPr algn="just"/>
            <a:r>
              <a:rPr lang="pt-BR" sz="2500" b="1" dirty="0" smtClean="0">
                <a:solidFill>
                  <a:srgbClr val="FF0000"/>
                </a:solidFill>
                <a:ea typeface="Verdana" pitchFamily="34" charset="0"/>
                <a:cs typeface="Verdana" pitchFamily="34" charset="0"/>
              </a:rPr>
              <a:t>=&gt; Aplicação da LCF 51/85 para guardas municipais???</a:t>
            </a:r>
            <a:endParaRPr lang="pt-BR" sz="2500" dirty="0">
              <a:solidFill>
                <a:schemeClr val="tx1"/>
              </a:solidFill>
              <a:ea typeface="Verdana" pitchFamily="34" charset="0"/>
              <a:cs typeface="Verdan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ChangeArrowheads="1"/>
          </p:cNvSpPr>
          <p:nvPr/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l"/>
            <a:endParaRPr lang="pt-BR" sz="1400">
              <a:solidFill>
                <a:schemeClr val="tx1"/>
              </a:solidFill>
            </a:endParaRPr>
          </a:p>
        </p:txBody>
      </p:sp>
      <p:sp>
        <p:nvSpPr>
          <p:cNvPr id="5123" name="Text Box 5"/>
          <p:cNvSpPr txBox="1">
            <a:spLocks noChangeArrowheads="1"/>
          </p:cNvSpPr>
          <p:nvPr/>
        </p:nvSpPr>
        <p:spPr bwMode="auto">
          <a:xfrm>
            <a:off x="533400" y="304800"/>
            <a:ext cx="6477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pt-BR" sz="2400">
              <a:solidFill>
                <a:schemeClr val="tx1"/>
              </a:solidFill>
            </a:endParaRPr>
          </a:p>
        </p:txBody>
      </p:sp>
      <p:sp>
        <p:nvSpPr>
          <p:cNvPr id="6" name="Subtítulo 2"/>
          <p:cNvSpPr txBox="1">
            <a:spLocks/>
          </p:cNvSpPr>
          <p:nvPr/>
        </p:nvSpPr>
        <p:spPr>
          <a:xfrm>
            <a:off x="214282" y="285728"/>
            <a:ext cx="8786874" cy="642942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pt-BR" sz="2500" b="1" dirty="0" smtClean="0">
                <a:solidFill>
                  <a:schemeClr val="tx1"/>
                </a:solidFill>
              </a:rPr>
              <a:t>MI 6.770, 6.773, 6.780, 6.874 e 6.515: Em </a:t>
            </a:r>
            <a:r>
              <a:rPr lang="pt-BR" sz="2500" b="1" u="sng" dirty="0" smtClean="0">
                <a:solidFill>
                  <a:srgbClr val="FF0000"/>
                </a:solidFill>
              </a:rPr>
              <a:t>20/6/18</a:t>
            </a:r>
            <a:r>
              <a:rPr lang="pt-BR" sz="2500" b="1" dirty="0" smtClean="0">
                <a:solidFill>
                  <a:schemeClr val="tx1"/>
                </a:solidFill>
              </a:rPr>
              <a:t>, o STF</a:t>
            </a:r>
          </a:p>
          <a:p>
            <a:pPr algn="just"/>
            <a:r>
              <a:rPr lang="pt-BR" sz="2500" b="1" dirty="0" smtClean="0">
                <a:solidFill>
                  <a:schemeClr val="tx1"/>
                </a:solidFill>
              </a:rPr>
              <a:t>afastou a aplicação de aposentadoria especial para</a:t>
            </a:r>
          </a:p>
          <a:p>
            <a:pPr algn="just"/>
            <a:r>
              <a:rPr lang="pt-BR" sz="2500" b="1" dirty="0" smtClean="0">
                <a:solidFill>
                  <a:schemeClr val="tx1"/>
                </a:solidFill>
              </a:rPr>
              <a:t>guardas municipais</a:t>
            </a:r>
          </a:p>
          <a:p>
            <a:pPr algn="just"/>
            <a:endParaRPr lang="pt-BR" sz="2500" dirty="0" smtClean="0">
              <a:solidFill>
                <a:schemeClr val="tx1"/>
              </a:solidFill>
            </a:endParaRPr>
          </a:p>
          <a:p>
            <a:pPr algn="just"/>
            <a:r>
              <a:rPr lang="pt-BR" sz="2500" dirty="0" smtClean="0">
                <a:solidFill>
                  <a:schemeClr val="tx1"/>
                </a:solidFill>
              </a:rPr>
              <a:t>E. Min. ROBERTO BARROSO:</a:t>
            </a:r>
          </a:p>
          <a:p>
            <a:pPr algn="just"/>
            <a:endParaRPr lang="pt-BR" sz="2500" dirty="0" smtClean="0">
              <a:solidFill>
                <a:schemeClr val="tx1"/>
              </a:solidFill>
            </a:endParaRPr>
          </a:p>
          <a:p>
            <a:pPr algn="just"/>
            <a:r>
              <a:rPr lang="pt-BR" sz="2500" dirty="0" smtClean="0">
                <a:solidFill>
                  <a:schemeClr val="tx1"/>
                </a:solidFill>
              </a:rPr>
              <a:t>Guardas municipais estão disciplinadas no art. 144, § 8º, CF/88:</a:t>
            </a:r>
          </a:p>
          <a:p>
            <a:pPr algn="just"/>
            <a:endParaRPr lang="pt-BR" sz="1000" dirty="0" smtClean="0">
              <a:solidFill>
                <a:schemeClr val="tx1"/>
              </a:solidFill>
            </a:endParaRPr>
          </a:p>
          <a:p>
            <a:pPr marL="1435100" algn="just"/>
            <a:r>
              <a:rPr lang="pt-BR" sz="2500" dirty="0" smtClean="0">
                <a:solidFill>
                  <a:schemeClr val="tx1"/>
                </a:solidFill>
              </a:rPr>
              <a:t>“§ 8º Os Municípios poderão constituir guardas municipais </a:t>
            </a:r>
            <a:r>
              <a:rPr lang="pt-BR" sz="2500" u="sng" dirty="0" smtClean="0">
                <a:solidFill>
                  <a:schemeClr val="tx1"/>
                </a:solidFill>
              </a:rPr>
              <a:t>destinadas à proteção de seus bens, serviços e instalações</a:t>
            </a:r>
            <a:r>
              <a:rPr lang="pt-BR" sz="2500" dirty="0" smtClean="0">
                <a:solidFill>
                  <a:schemeClr val="tx1"/>
                </a:solidFill>
              </a:rPr>
              <a:t>, conforme dispuser a lei.”</a:t>
            </a:r>
          </a:p>
          <a:p>
            <a:pPr algn="just"/>
            <a:endParaRPr lang="pt-BR" sz="2500" dirty="0" smtClean="0">
              <a:solidFill>
                <a:schemeClr val="tx1"/>
              </a:solidFill>
            </a:endParaRPr>
          </a:p>
          <a:p>
            <a:pPr algn="just"/>
            <a:r>
              <a:rPr lang="pt-BR" sz="2500" dirty="0" smtClean="0">
                <a:solidFill>
                  <a:srgbClr val="FF0000"/>
                </a:solidFill>
              </a:rPr>
              <a:t>Para o E. Ministro, o </a:t>
            </a:r>
            <a:r>
              <a:rPr lang="pt-BR" sz="2500" b="1" u="sng" dirty="0" smtClean="0">
                <a:solidFill>
                  <a:srgbClr val="FF0000"/>
                </a:solidFill>
              </a:rPr>
              <a:t>MI</a:t>
            </a:r>
            <a:r>
              <a:rPr lang="pt-BR" sz="2500" dirty="0" smtClean="0">
                <a:solidFill>
                  <a:srgbClr val="FF0000"/>
                </a:solidFill>
              </a:rPr>
              <a:t> visa garantir direitos previstos na CF/88, mesmo que a Lei 13.675/18 diga que elas integram a Segurança Pública.</a:t>
            </a:r>
            <a:endParaRPr lang="pt-BR" sz="2500" dirty="0">
              <a:solidFill>
                <a:schemeClr val="tx1"/>
              </a:solidFill>
              <a:ea typeface="Verdana" pitchFamily="34" charset="0"/>
              <a:cs typeface="Verdan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ChangeArrowheads="1"/>
          </p:cNvSpPr>
          <p:nvPr/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l"/>
            <a:endParaRPr lang="pt-BR" sz="1400">
              <a:solidFill>
                <a:schemeClr val="tx1"/>
              </a:solidFill>
            </a:endParaRPr>
          </a:p>
        </p:txBody>
      </p:sp>
      <p:sp>
        <p:nvSpPr>
          <p:cNvPr id="5123" name="Text Box 5"/>
          <p:cNvSpPr txBox="1">
            <a:spLocks noChangeArrowheads="1"/>
          </p:cNvSpPr>
          <p:nvPr/>
        </p:nvSpPr>
        <p:spPr bwMode="auto">
          <a:xfrm>
            <a:off x="533400" y="304800"/>
            <a:ext cx="6477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pt-BR" sz="2400">
              <a:solidFill>
                <a:schemeClr val="tx1"/>
              </a:solidFill>
            </a:endParaRPr>
          </a:p>
        </p:txBody>
      </p:sp>
      <p:sp>
        <p:nvSpPr>
          <p:cNvPr id="5" name="Subtítulo 2"/>
          <p:cNvSpPr txBox="1">
            <a:spLocks/>
          </p:cNvSpPr>
          <p:nvPr/>
        </p:nvSpPr>
        <p:spPr>
          <a:xfrm>
            <a:off x="214282" y="214290"/>
            <a:ext cx="8715436" cy="650085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pt-BR" sz="2500" b="1" dirty="0" smtClean="0">
                <a:solidFill>
                  <a:srgbClr val="FF0000"/>
                </a:solidFill>
              </a:rPr>
              <a:t>TODAVIA...</a:t>
            </a:r>
          </a:p>
          <a:p>
            <a:pPr algn="just"/>
            <a:endParaRPr lang="pt-BR" sz="2500" b="1" dirty="0" smtClean="0">
              <a:solidFill>
                <a:schemeClr val="tx1"/>
              </a:solidFill>
            </a:endParaRPr>
          </a:p>
          <a:p>
            <a:pPr algn="just"/>
            <a:r>
              <a:rPr lang="pt-BR" sz="2500" b="1" dirty="0" smtClean="0">
                <a:solidFill>
                  <a:schemeClr val="tx1"/>
                </a:solidFill>
              </a:rPr>
              <a:t>STF: ADI 5948 – 29/06/2018 – Medida Cautelar garante porte de arma para todas as guardas municipais</a:t>
            </a:r>
          </a:p>
          <a:p>
            <a:pPr algn="just"/>
            <a:endParaRPr lang="pt-BR" sz="2500" dirty="0" smtClean="0">
              <a:solidFill>
                <a:schemeClr val="tx1"/>
              </a:solidFill>
            </a:endParaRPr>
          </a:p>
          <a:p>
            <a:pPr algn="just"/>
            <a:r>
              <a:rPr lang="pt-BR" sz="2500" dirty="0" smtClean="0">
                <a:solidFill>
                  <a:schemeClr val="tx1"/>
                </a:solidFill>
              </a:rPr>
              <a:t>E. Ministro ALEXANDRE DE MORAES: pelos princípios da isonomia e razoabilidade, é preciso conceder idêntica possibilidade de porte de arma a todos os integrantes das guardas civis, </a:t>
            </a:r>
            <a:r>
              <a:rPr lang="pt-BR" sz="2500" b="1" u="sng" dirty="0" smtClean="0">
                <a:solidFill>
                  <a:schemeClr val="tx1"/>
                </a:solidFill>
              </a:rPr>
              <a:t>em</a:t>
            </a:r>
            <a:r>
              <a:rPr lang="pt-BR" sz="2500" b="1" dirty="0" smtClean="0">
                <a:solidFill>
                  <a:schemeClr val="tx1"/>
                </a:solidFill>
              </a:rPr>
              <a:t> </a:t>
            </a:r>
            <a:r>
              <a:rPr lang="pt-BR" sz="2500" b="1" u="sng" dirty="0" smtClean="0">
                <a:solidFill>
                  <a:schemeClr val="tx1"/>
                </a:solidFill>
              </a:rPr>
              <a:t>face</a:t>
            </a:r>
            <a:r>
              <a:rPr lang="pt-BR" sz="2500" b="1" dirty="0" smtClean="0">
                <a:solidFill>
                  <a:schemeClr val="tx1"/>
                </a:solidFill>
              </a:rPr>
              <a:t> </a:t>
            </a:r>
            <a:r>
              <a:rPr lang="pt-BR" sz="2500" b="1" u="sng" dirty="0" smtClean="0">
                <a:solidFill>
                  <a:schemeClr val="tx1"/>
                </a:solidFill>
              </a:rPr>
              <a:t>da</a:t>
            </a:r>
            <a:r>
              <a:rPr lang="pt-BR" sz="2500" b="1" dirty="0" smtClean="0">
                <a:solidFill>
                  <a:schemeClr val="tx1"/>
                </a:solidFill>
              </a:rPr>
              <a:t> </a:t>
            </a:r>
            <a:r>
              <a:rPr lang="pt-BR" sz="2500" b="1" u="sng" dirty="0" smtClean="0">
                <a:solidFill>
                  <a:schemeClr val="tx1"/>
                </a:solidFill>
              </a:rPr>
              <a:t>efetiva</a:t>
            </a:r>
            <a:r>
              <a:rPr lang="pt-BR" sz="2500" b="1" dirty="0" smtClean="0">
                <a:solidFill>
                  <a:schemeClr val="tx1"/>
                </a:solidFill>
              </a:rPr>
              <a:t> </a:t>
            </a:r>
            <a:r>
              <a:rPr lang="pt-BR" sz="2500" b="1" u="sng" dirty="0" smtClean="0">
                <a:solidFill>
                  <a:schemeClr val="tx1"/>
                </a:solidFill>
              </a:rPr>
              <a:t>participação</a:t>
            </a:r>
            <a:r>
              <a:rPr lang="pt-BR" sz="2500" b="1" dirty="0" smtClean="0">
                <a:solidFill>
                  <a:schemeClr val="tx1"/>
                </a:solidFill>
              </a:rPr>
              <a:t> </a:t>
            </a:r>
            <a:r>
              <a:rPr lang="pt-BR" sz="2500" b="1" u="sng" dirty="0" smtClean="0">
                <a:solidFill>
                  <a:schemeClr val="tx1"/>
                </a:solidFill>
              </a:rPr>
              <a:t>na</a:t>
            </a:r>
            <a:r>
              <a:rPr lang="pt-BR" sz="2500" b="1" dirty="0" smtClean="0">
                <a:solidFill>
                  <a:schemeClr val="tx1"/>
                </a:solidFill>
              </a:rPr>
              <a:t> </a:t>
            </a:r>
            <a:r>
              <a:rPr lang="pt-BR" sz="2500" b="1" u="sng" dirty="0" smtClean="0">
                <a:solidFill>
                  <a:schemeClr val="tx1"/>
                </a:solidFill>
              </a:rPr>
              <a:t>segurança</a:t>
            </a:r>
            <a:r>
              <a:rPr lang="pt-BR" sz="2500" b="1" dirty="0" smtClean="0">
                <a:solidFill>
                  <a:schemeClr val="tx1"/>
                </a:solidFill>
              </a:rPr>
              <a:t> </a:t>
            </a:r>
            <a:r>
              <a:rPr lang="pt-BR" sz="2500" b="1" u="sng" dirty="0" smtClean="0">
                <a:solidFill>
                  <a:schemeClr val="tx1"/>
                </a:solidFill>
              </a:rPr>
              <a:t>pública</a:t>
            </a:r>
            <a:r>
              <a:rPr lang="pt-BR" sz="2500" dirty="0" smtClean="0">
                <a:solidFill>
                  <a:schemeClr val="tx1"/>
                </a:solidFill>
              </a:rPr>
              <a:t> e na existência de similitude nos índices de mortes violentas nos municípios.</a:t>
            </a:r>
          </a:p>
          <a:p>
            <a:pPr algn="just"/>
            <a:r>
              <a:rPr lang="pt-BR" sz="2500" dirty="0" smtClean="0">
                <a:solidFill>
                  <a:schemeClr val="tx1"/>
                </a:solidFill>
              </a:rPr>
              <a:t>(</a:t>
            </a:r>
            <a:r>
              <a:rPr lang="pt-BR" sz="2000" dirty="0" smtClean="0">
                <a:solidFill>
                  <a:schemeClr val="tx1"/>
                </a:solidFill>
                <a:hlinkClick r:id="rId3"/>
              </a:rPr>
              <a:t>http://portal.stf.jus.br/noticias/verNoticiaDetalhe.asp?</a:t>
            </a:r>
            <a:r>
              <a:rPr lang="pt-BR" sz="2000" dirty="0" err="1" smtClean="0">
                <a:solidFill>
                  <a:schemeClr val="tx1"/>
                </a:solidFill>
                <a:hlinkClick r:id="rId3"/>
              </a:rPr>
              <a:t>idConteudo</a:t>
            </a:r>
            <a:r>
              <a:rPr lang="pt-BR" sz="2000" dirty="0" smtClean="0">
                <a:solidFill>
                  <a:schemeClr val="tx1"/>
                </a:solidFill>
                <a:hlinkClick r:id="rId3"/>
              </a:rPr>
              <a:t>=382862</a:t>
            </a:r>
            <a:r>
              <a:rPr lang="pt-BR" sz="2500" dirty="0" smtClean="0">
                <a:solidFill>
                  <a:schemeClr val="tx1"/>
                </a:solidFill>
              </a:rPr>
              <a:t>)</a:t>
            </a:r>
          </a:p>
          <a:p>
            <a:pPr algn="just"/>
            <a:endParaRPr lang="pt-BR" sz="2500" dirty="0" smtClean="0">
              <a:solidFill>
                <a:schemeClr val="tx1"/>
              </a:solidFill>
            </a:endParaRPr>
          </a:p>
          <a:p>
            <a:pPr algn="just"/>
            <a:r>
              <a:rPr lang="pt-BR" sz="2500" b="1" dirty="0" smtClean="0">
                <a:solidFill>
                  <a:srgbClr val="FF0000"/>
                </a:solidFill>
              </a:rPr>
              <a:t>Guardas municipais têm direito à aposentadoria especial???????</a:t>
            </a:r>
          </a:p>
          <a:p>
            <a:pPr algn="just"/>
            <a:endParaRPr lang="pt-BR" sz="2500" b="1" dirty="0" smtClean="0">
              <a:solidFill>
                <a:srgbClr val="FF0000"/>
              </a:solidFill>
            </a:endParaRPr>
          </a:p>
          <a:p>
            <a:pPr algn="just"/>
            <a:r>
              <a:rPr lang="pt-BR" sz="2500" b="1" dirty="0" smtClean="0">
                <a:solidFill>
                  <a:srgbClr val="FF0000"/>
                </a:solidFill>
              </a:rPr>
              <a:t>=&gt; A CF/88 fala de risco e não de segurança pública...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ChangeArrowheads="1"/>
          </p:cNvSpPr>
          <p:nvPr/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l"/>
            <a:endParaRPr lang="pt-BR" sz="1400">
              <a:solidFill>
                <a:schemeClr val="tx1"/>
              </a:solidFill>
            </a:endParaRPr>
          </a:p>
        </p:txBody>
      </p:sp>
      <p:sp>
        <p:nvSpPr>
          <p:cNvPr id="5123" name="Text Box 5"/>
          <p:cNvSpPr txBox="1">
            <a:spLocks noChangeArrowheads="1"/>
          </p:cNvSpPr>
          <p:nvPr/>
        </p:nvSpPr>
        <p:spPr bwMode="auto">
          <a:xfrm>
            <a:off x="533400" y="304800"/>
            <a:ext cx="6477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pt-BR" sz="2400">
              <a:solidFill>
                <a:schemeClr val="tx1"/>
              </a:solidFill>
            </a:endParaRPr>
          </a:p>
        </p:txBody>
      </p:sp>
      <p:sp>
        <p:nvSpPr>
          <p:cNvPr id="5" name="Text Box 6"/>
          <p:cNvSpPr txBox="1">
            <a:spLocks noChangeArrowheads="1"/>
          </p:cNvSpPr>
          <p:nvPr/>
        </p:nvSpPr>
        <p:spPr bwMode="auto">
          <a:xfrm>
            <a:off x="0" y="2754009"/>
            <a:ext cx="9144000" cy="12464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pt-BR" sz="3000" b="1" dirty="0" smtClean="0">
                <a:solidFill>
                  <a:srgbClr val="FF3300"/>
                </a:solidFill>
                <a:ea typeface="Verdana" pitchFamily="34" charset="0"/>
                <a:cs typeface="Verdana" pitchFamily="34" charset="0"/>
              </a:rPr>
              <a:t>Disposições comuns</a:t>
            </a:r>
          </a:p>
          <a:p>
            <a:pPr algn="ctr">
              <a:spcBef>
                <a:spcPct val="50000"/>
              </a:spcBef>
            </a:pPr>
            <a:r>
              <a:rPr lang="pt-BR" sz="3000" b="1" dirty="0" smtClean="0">
                <a:solidFill>
                  <a:srgbClr val="FF3300"/>
                </a:solidFill>
                <a:ea typeface="Verdana" pitchFamily="34" charset="0"/>
                <a:cs typeface="Verdana" pitchFamily="34" charset="0"/>
              </a:rPr>
              <a:t>às espécies de aposentadoria especial</a:t>
            </a:r>
            <a:endParaRPr lang="pt-BR" sz="3000" b="1" dirty="0">
              <a:solidFill>
                <a:srgbClr val="FF3300"/>
              </a:solidFill>
              <a:ea typeface="Verdana" pitchFamily="34" charset="0"/>
              <a:cs typeface="Verdan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ChangeArrowheads="1"/>
          </p:cNvSpPr>
          <p:nvPr/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l"/>
            <a:endParaRPr lang="pt-BR" sz="1400">
              <a:solidFill>
                <a:schemeClr val="tx1"/>
              </a:solidFill>
            </a:endParaRPr>
          </a:p>
        </p:txBody>
      </p:sp>
      <p:sp>
        <p:nvSpPr>
          <p:cNvPr id="5123" name="Text Box 5"/>
          <p:cNvSpPr txBox="1">
            <a:spLocks noChangeArrowheads="1"/>
          </p:cNvSpPr>
          <p:nvPr/>
        </p:nvSpPr>
        <p:spPr bwMode="auto">
          <a:xfrm>
            <a:off x="533400" y="304800"/>
            <a:ext cx="6477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pt-BR" sz="2400">
              <a:solidFill>
                <a:schemeClr val="tx1"/>
              </a:solidFill>
            </a:endParaRPr>
          </a:p>
        </p:txBody>
      </p:sp>
      <p:sp>
        <p:nvSpPr>
          <p:cNvPr id="7" name="Retângulo 6"/>
          <p:cNvSpPr/>
          <p:nvPr/>
        </p:nvSpPr>
        <p:spPr>
          <a:xfrm>
            <a:off x="258825" y="285728"/>
            <a:ext cx="8643998" cy="62478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BR" sz="2500" b="1" dirty="0" smtClean="0"/>
              <a:t>É possível exigir </a:t>
            </a:r>
            <a:r>
              <a:rPr lang="pt-BR" sz="2500" b="1" u="sng" dirty="0" smtClean="0">
                <a:solidFill>
                  <a:srgbClr val="FF0000"/>
                </a:solidFill>
              </a:rPr>
              <a:t>idade mínima</a:t>
            </a:r>
            <a:r>
              <a:rPr lang="pt-BR" sz="2500" b="1" dirty="0" smtClean="0">
                <a:solidFill>
                  <a:srgbClr val="FF0000"/>
                </a:solidFill>
              </a:rPr>
              <a:t> </a:t>
            </a:r>
            <a:r>
              <a:rPr lang="pt-BR" sz="2500" b="1" dirty="0" smtClean="0"/>
              <a:t>para se conceder aposentadoria especial a servidor público? </a:t>
            </a:r>
          </a:p>
          <a:p>
            <a:pPr algn="just"/>
            <a:endParaRPr lang="pt-BR" sz="2500" dirty="0" smtClean="0"/>
          </a:p>
          <a:p>
            <a:pPr marL="1435100" algn="just"/>
            <a:r>
              <a:rPr lang="pt-BR" sz="2500" dirty="0" smtClean="0"/>
              <a:t>“Os parâmetros alusivos à aposentadoria especial, enquanto não editada a lei exigida pelo texto constitucional, são aqueles contidos na Lei 8.213/1991, </a:t>
            </a:r>
            <a:r>
              <a:rPr lang="pt-BR" sz="2500" b="1" u="sng" dirty="0" smtClean="0">
                <a:solidFill>
                  <a:srgbClr val="FF0000"/>
                </a:solidFill>
              </a:rPr>
              <a:t>não</a:t>
            </a:r>
            <a:r>
              <a:rPr lang="pt-BR" sz="2500" b="1" dirty="0" smtClean="0">
                <a:solidFill>
                  <a:srgbClr val="FF0000"/>
                </a:solidFill>
              </a:rPr>
              <a:t> </a:t>
            </a:r>
            <a:r>
              <a:rPr lang="pt-BR" sz="2500" b="1" u="sng" dirty="0" smtClean="0">
                <a:solidFill>
                  <a:srgbClr val="FF0000"/>
                </a:solidFill>
              </a:rPr>
              <a:t>cabendo</a:t>
            </a:r>
            <a:r>
              <a:rPr lang="pt-BR" sz="2500" b="1" dirty="0" smtClean="0">
                <a:solidFill>
                  <a:srgbClr val="FF0000"/>
                </a:solidFill>
              </a:rPr>
              <a:t> </a:t>
            </a:r>
            <a:r>
              <a:rPr lang="pt-BR" sz="2500" b="1" u="sng" dirty="0" smtClean="0">
                <a:solidFill>
                  <a:srgbClr val="FF0000"/>
                </a:solidFill>
              </a:rPr>
              <a:t>mesclar</a:t>
            </a:r>
            <a:r>
              <a:rPr lang="pt-BR" sz="2500" b="1" dirty="0" smtClean="0">
                <a:solidFill>
                  <a:srgbClr val="FF0000"/>
                </a:solidFill>
              </a:rPr>
              <a:t> </a:t>
            </a:r>
            <a:r>
              <a:rPr lang="pt-BR" sz="2500" b="1" u="sng" dirty="0" smtClean="0">
                <a:solidFill>
                  <a:srgbClr val="FF0000"/>
                </a:solidFill>
              </a:rPr>
              <a:t>sistemas</a:t>
            </a:r>
            <a:r>
              <a:rPr lang="pt-BR" sz="2500" b="1" dirty="0" smtClean="0">
                <a:solidFill>
                  <a:srgbClr val="FF0000"/>
                </a:solidFill>
              </a:rPr>
              <a:t> para, com isso, cogitar-se de idade mínima</a:t>
            </a:r>
            <a:r>
              <a:rPr lang="pt-BR" sz="2500" dirty="0" smtClean="0"/>
              <a:t>.” (MI 758-ED, Rel. Min. Marco Aurélio, Plenário, DJE de 14-5-2010.) </a:t>
            </a:r>
          </a:p>
          <a:p>
            <a:pPr algn="just"/>
            <a:endParaRPr lang="pt-BR" sz="2500" dirty="0" smtClean="0"/>
          </a:p>
          <a:p>
            <a:pPr algn="just"/>
            <a:endParaRPr lang="pt-BR" sz="2500" dirty="0" smtClean="0"/>
          </a:p>
          <a:p>
            <a:pPr algn="just"/>
            <a:endParaRPr lang="pt-BR" sz="2500" dirty="0" smtClean="0"/>
          </a:p>
          <a:p>
            <a:pPr algn="just"/>
            <a:r>
              <a:rPr lang="pt-BR" sz="2500" b="1" dirty="0" smtClean="0"/>
              <a:t>Deve-se garantir </a:t>
            </a:r>
            <a:r>
              <a:rPr lang="pt-BR" sz="2500" b="1" u="sng" dirty="0" smtClean="0">
                <a:solidFill>
                  <a:srgbClr val="FF0000"/>
                </a:solidFill>
              </a:rPr>
              <a:t>paridade</a:t>
            </a:r>
            <a:r>
              <a:rPr lang="pt-BR" sz="2500" b="1" dirty="0" smtClean="0"/>
              <a:t> a este servidor que se aposentou pela regra do art. 57 da Lei nº 8.213?</a:t>
            </a:r>
          </a:p>
          <a:p>
            <a:pPr algn="just"/>
            <a:endParaRPr lang="pt-BR" sz="2500" b="1" dirty="0"/>
          </a:p>
          <a:p>
            <a:pPr algn="just"/>
            <a:r>
              <a:rPr lang="pt-BR" sz="2500" dirty="0" smtClean="0"/>
              <a:t>Pelo mesmo motivo supra, também não. (art. 14, IN MPS 1/2010)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ChangeArrowheads="1"/>
          </p:cNvSpPr>
          <p:nvPr/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l"/>
            <a:endParaRPr lang="pt-BR" sz="1400">
              <a:solidFill>
                <a:schemeClr val="tx1"/>
              </a:solidFill>
            </a:endParaRPr>
          </a:p>
        </p:txBody>
      </p:sp>
      <p:sp>
        <p:nvSpPr>
          <p:cNvPr id="5123" name="Text Box 5"/>
          <p:cNvSpPr txBox="1">
            <a:spLocks noChangeArrowheads="1"/>
          </p:cNvSpPr>
          <p:nvPr/>
        </p:nvSpPr>
        <p:spPr bwMode="auto">
          <a:xfrm>
            <a:off x="533400" y="304800"/>
            <a:ext cx="6477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pt-BR" sz="2400">
              <a:solidFill>
                <a:schemeClr val="tx1"/>
              </a:solidFill>
            </a:endParaRPr>
          </a:p>
        </p:txBody>
      </p:sp>
      <p:sp>
        <p:nvSpPr>
          <p:cNvPr id="5" name="Text Box 6"/>
          <p:cNvSpPr txBox="1">
            <a:spLocks noChangeArrowheads="1"/>
          </p:cNvSpPr>
          <p:nvPr/>
        </p:nvSpPr>
        <p:spPr bwMode="auto">
          <a:xfrm>
            <a:off x="0" y="2714620"/>
            <a:ext cx="9144000" cy="12464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pt-BR" sz="3000" b="1" dirty="0" smtClean="0">
                <a:solidFill>
                  <a:srgbClr val="FF3300"/>
                </a:solidFill>
                <a:ea typeface="Verdana" pitchFamily="34" charset="0"/>
                <a:cs typeface="Verdana" pitchFamily="34" charset="0"/>
              </a:rPr>
              <a:t>Proposta de Emenda Constitucional nº 06 de 2019</a:t>
            </a:r>
          </a:p>
          <a:p>
            <a:pPr algn="ctr">
              <a:spcBef>
                <a:spcPct val="50000"/>
              </a:spcBef>
            </a:pPr>
            <a:r>
              <a:rPr lang="pt-BR" sz="3000" b="1" dirty="0" smtClean="0">
                <a:solidFill>
                  <a:srgbClr val="FF3300"/>
                </a:solidFill>
                <a:ea typeface="Verdana" pitchFamily="34" charset="0"/>
                <a:cs typeface="Verdana" pitchFamily="34" charset="0"/>
              </a:rPr>
              <a:t>e o fim das aposentadorias especiais</a:t>
            </a:r>
            <a:endParaRPr lang="pt-BR" sz="3000" b="1" dirty="0">
              <a:solidFill>
                <a:srgbClr val="FF3300"/>
              </a:solidFill>
              <a:ea typeface="Verdana" pitchFamily="34" charset="0"/>
              <a:cs typeface="Verdan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ChangeArrowheads="1"/>
          </p:cNvSpPr>
          <p:nvPr/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l"/>
            <a:endParaRPr lang="pt-BR" sz="1400">
              <a:solidFill>
                <a:schemeClr val="tx1"/>
              </a:solidFill>
            </a:endParaRPr>
          </a:p>
        </p:txBody>
      </p:sp>
      <p:sp>
        <p:nvSpPr>
          <p:cNvPr id="5123" name="Text Box 5"/>
          <p:cNvSpPr txBox="1">
            <a:spLocks noChangeArrowheads="1"/>
          </p:cNvSpPr>
          <p:nvPr/>
        </p:nvSpPr>
        <p:spPr bwMode="auto">
          <a:xfrm>
            <a:off x="533400" y="304800"/>
            <a:ext cx="6477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pt-BR" sz="2400">
              <a:solidFill>
                <a:schemeClr val="tx1"/>
              </a:solidFill>
            </a:endParaRPr>
          </a:p>
        </p:txBody>
      </p:sp>
      <p:sp>
        <p:nvSpPr>
          <p:cNvPr id="7" name="Retângulo 6"/>
          <p:cNvSpPr/>
          <p:nvPr/>
        </p:nvSpPr>
        <p:spPr>
          <a:xfrm>
            <a:off x="258825" y="258833"/>
            <a:ext cx="8643998" cy="65094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BR" sz="2500" dirty="0" smtClean="0">
                <a:solidFill>
                  <a:srgbClr val="FF0000"/>
                </a:solidFill>
              </a:rPr>
              <a:t>A PEC acaba com a aposentadoria especial</a:t>
            </a:r>
            <a:r>
              <a:rPr lang="pt-BR" sz="2500" dirty="0" smtClean="0"/>
              <a:t>, apenas prevendo a possibilidade de lei complementar fixar requisitos diferenciados de idade e tempo de contribuição.</a:t>
            </a:r>
          </a:p>
          <a:p>
            <a:pPr algn="just"/>
            <a:endParaRPr lang="pt-BR" sz="2500" dirty="0" smtClean="0"/>
          </a:p>
          <a:p>
            <a:pPr algn="just"/>
            <a:r>
              <a:rPr lang="pt-BR" sz="2500" dirty="0" smtClean="0"/>
              <a:t>Todavia, direitos sociais assegurados pela Constituição Federal, tais como a aposentadoria especial, não podem ser suprimidos, por se revelar </a:t>
            </a:r>
            <a:r>
              <a:rPr lang="pt-BR" sz="2500" b="1" dirty="0" smtClean="0">
                <a:solidFill>
                  <a:srgbClr val="FF0000"/>
                </a:solidFill>
              </a:rPr>
              <a:t>verdadeiro retrocesso social</a:t>
            </a:r>
            <a:r>
              <a:rPr lang="pt-BR" sz="2500" dirty="0" smtClean="0"/>
              <a:t>. </a:t>
            </a:r>
          </a:p>
          <a:p>
            <a:pPr algn="just"/>
            <a:endParaRPr lang="pt-BR" sz="2500" dirty="0" smtClean="0"/>
          </a:p>
          <a:p>
            <a:pPr algn="just"/>
            <a:r>
              <a:rPr lang="pt-BR" sz="2500" b="1" dirty="0" smtClean="0"/>
              <a:t>STF (ADI 1.946, Rel. Min. SYDNEY SANCHES, j. 3/4/2003): </a:t>
            </a:r>
          </a:p>
          <a:p>
            <a:pPr algn="just"/>
            <a:endParaRPr lang="pt-BR" sz="2500" dirty="0" smtClean="0"/>
          </a:p>
          <a:p>
            <a:pPr algn="just"/>
            <a:r>
              <a:rPr lang="pt-BR" sz="2500" dirty="0" smtClean="0"/>
              <a:t>Não se admitiu que o salário-gestante se limitasse a R$ 1.200 (EC 20/98) em face da garantia do art. 7º, XVIII, CF/88. </a:t>
            </a:r>
          </a:p>
          <a:p>
            <a:pPr algn="just"/>
            <a:endParaRPr lang="pt-BR" sz="2500" dirty="0" smtClean="0"/>
          </a:p>
          <a:p>
            <a:pPr algn="just"/>
            <a:r>
              <a:rPr lang="pt-BR" sz="2300" dirty="0" smtClean="0"/>
              <a:t>“à falta de norma constitucional derivada, revogadora do art. 7º, XVIII, a pura e simples aplicação do art. 14 da EC 20/98, de modo a torná-la insubsistente, </a:t>
            </a:r>
            <a:r>
              <a:rPr lang="pt-BR" sz="2300" b="1" u="sng" dirty="0" smtClean="0"/>
              <a:t>implicará um retrocesso histórico</a:t>
            </a:r>
            <a:r>
              <a:rPr lang="pt-BR" sz="2300" dirty="0" smtClean="0"/>
              <a:t>, </a:t>
            </a:r>
            <a:r>
              <a:rPr lang="pt-BR" sz="2300" b="1" u="sng" dirty="0" smtClean="0"/>
              <a:t>em matéria social-previdenciária</a:t>
            </a:r>
            <a:r>
              <a:rPr lang="pt-BR" sz="2300" dirty="0" smtClean="0"/>
              <a:t>, que não se pode presumir desejado”. </a:t>
            </a:r>
            <a:endParaRPr lang="pt-BR" sz="25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ChangeArrowheads="1"/>
          </p:cNvSpPr>
          <p:nvPr/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l"/>
            <a:endParaRPr lang="pt-BR" sz="1400">
              <a:solidFill>
                <a:schemeClr val="tx1"/>
              </a:solidFill>
            </a:endParaRPr>
          </a:p>
        </p:txBody>
      </p:sp>
      <p:sp>
        <p:nvSpPr>
          <p:cNvPr id="21507" name="Text Box 6"/>
          <p:cNvSpPr txBox="1">
            <a:spLocks noChangeArrowheads="1"/>
          </p:cNvSpPr>
          <p:nvPr/>
        </p:nvSpPr>
        <p:spPr bwMode="auto">
          <a:xfrm>
            <a:off x="533400" y="304800"/>
            <a:ext cx="6477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pt-BR" sz="2400">
              <a:solidFill>
                <a:schemeClr val="tx1"/>
              </a:solidFill>
            </a:endParaRPr>
          </a:p>
        </p:txBody>
      </p:sp>
      <p:sp>
        <p:nvSpPr>
          <p:cNvPr id="6" name="Subtítulo 2"/>
          <p:cNvSpPr txBox="1">
            <a:spLocks/>
          </p:cNvSpPr>
          <p:nvPr/>
        </p:nvSpPr>
        <p:spPr>
          <a:xfrm>
            <a:off x="0" y="4188962"/>
            <a:ext cx="9144000" cy="131174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pt-BR" sz="2550" b="1" dirty="0" smtClean="0">
                <a:solidFill>
                  <a:schemeClr val="tx1"/>
                </a:solidFill>
              </a:rPr>
              <a:t>Fernando Ferreira Calazans</a:t>
            </a:r>
          </a:p>
          <a:p>
            <a:pPr algn="ctr"/>
            <a:r>
              <a:rPr lang="pt-BR" sz="1850" b="1" dirty="0" smtClean="0">
                <a:solidFill>
                  <a:schemeClr val="tx1"/>
                </a:solidFill>
              </a:rPr>
              <a:t>fernandocalazans@adv.oabmg.org.br</a:t>
            </a:r>
          </a:p>
          <a:p>
            <a:pPr algn="ctr"/>
            <a:r>
              <a:rPr lang="pt-BR" sz="1350" b="1" dirty="0" smtClean="0">
                <a:solidFill>
                  <a:schemeClr val="tx1"/>
                </a:solidFill>
              </a:rPr>
              <a:t>Currículo: </a:t>
            </a:r>
            <a:r>
              <a:rPr lang="pt-BR" sz="1350" dirty="0">
                <a:solidFill>
                  <a:srgbClr val="3506BA"/>
                </a:solidFill>
                <a:hlinkClick r:id="rId3"/>
              </a:rPr>
              <a:t>http://</a:t>
            </a:r>
            <a:r>
              <a:rPr lang="pt-BR" sz="1350" dirty="0" smtClean="0">
                <a:solidFill>
                  <a:srgbClr val="3506BA"/>
                </a:solidFill>
                <a:hlinkClick r:id="rId3"/>
              </a:rPr>
              <a:t>lattes.cnpq.br/6304137576099093</a:t>
            </a:r>
            <a:endParaRPr lang="pt-BR" sz="1350" b="1" dirty="0">
              <a:solidFill>
                <a:srgbClr val="3506BA"/>
              </a:solidFill>
            </a:endParaRPr>
          </a:p>
        </p:txBody>
      </p:sp>
      <p:sp>
        <p:nvSpPr>
          <p:cNvPr id="7" name="Subtítulo 2"/>
          <p:cNvSpPr txBox="1">
            <a:spLocks/>
          </p:cNvSpPr>
          <p:nvPr/>
        </p:nvSpPr>
        <p:spPr>
          <a:xfrm>
            <a:off x="0" y="1285860"/>
            <a:ext cx="9144000" cy="2000264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pt-BR" sz="3500" b="1" dirty="0" smtClean="0">
                <a:solidFill>
                  <a:srgbClr val="FF0000"/>
                </a:solidFill>
              </a:rPr>
              <a:t>FIM! </a:t>
            </a:r>
          </a:p>
          <a:p>
            <a:pPr algn="ctr"/>
            <a:endParaRPr lang="pt-BR" sz="3500" b="1" dirty="0" smtClean="0">
              <a:solidFill>
                <a:srgbClr val="FF0000"/>
              </a:solidFill>
            </a:endParaRPr>
          </a:p>
          <a:p>
            <a:pPr algn="ctr"/>
            <a:r>
              <a:rPr lang="pt-BR" sz="3500" b="1" dirty="0" smtClean="0">
                <a:solidFill>
                  <a:srgbClr val="FF0000"/>
                </a:solidFill>
              </a:rPr>
              <a:t>Grato!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203</TotalTime>
  <Words>1937</Words>
  <Application>Microsoft Office PowerPoint</Application>
  <PresentationFormat>Apresentação na tela (4:3)</PresentationFormat>
  <Paragraphs>302</Paragraphs>
  <Slides>33</Slides>
  <Notes>33</Notes>
  <HiddenSlides>0</HiddenSlides>
  <MMClips>0</MMClips>
  <ScaleCrop>false</ScaleCrop>
  <HeadingPairs>
    <vt:vector size="6" baseType="variant">
      <vt:variant>
        <vt:lpstr>Fontes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33</vt:i4>
      </vt:variant>
    </vt:vector>
  </HeadingPairs>
  <TitlesOfParts>
    <vt:vector size="40" baseType="lpstr">
      <vt:lpstr>Arial</vt:lpstr>
      <vt:lpstr>Calibri</vt:lpstr>
      <vt:lpstr>Times New Roman</vt:lpstr>
      <vt:lpstr>Verdana</vt:lpstr>
      <vt:lpstr>Wingdings</vt:lpstr>
      <vt:lpstr>Wingdings 3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user</dc:creator>
  <cp:lastModifiedBy>padrao</cp:lastModifiedBy>
  <cp:revision>130</cp:revision>
  <dcterms:created xsi:type="dcterms:W3CDTF">2019-05-23T01:04:14Z</dcterms:created>
  <dcterms:modified xsi:type="dcterms:W3CDTF">2019-05-23T17:42:29Z</dcterms:modified>
</cp:coreProperties>
</file>