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305" r:id="rId2"/>
    <p:sldId id="256" r:id="rId3"/>
    <p:sldId id="264" r:id="rId4"/>
    <p:sldId id="257" r:id="rId5"/>
    <p:sldId id="265" r:id="rId6"/>
    <p:sldId id="267" r:id="rId7"/>
    <p:sldId id="269" r:id="rId8"/>
    <p:sldId id="270" r:id="rId9"/>
    <p:sldId id="271" r:id="rId10"/>
    <p:sldId id="275" r:id="rId11"/>
    <p:sldId id="278" r:id="rId12"/>
    <p:sldId id="276" r:id="rId13"/>
    <p:sldId id="281" r:id="rId14"/>
    <p:sldId id="285" r:id="rId15"/>
    <p:sldId id="288" r:id="rId16"/>
    <p:sldId id="290" r:id="rId17"/>
    <p:sldId id="291" r:id="rId18"/>
    <p:sldId id="295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6" r:id="rId27"/>
    <p:sldId id="307" r:id="rId28"/>
    <p:sldId id="308" r:id="rId29"/>
    <p:sldId id="309" r:id="rId30"/>
    <p:sldId id="310" r:id="rId31"/>
    <p:sldId id="311" r:id="rId32"/>
    <p:sldId id="312" r:id="rId33"/>
    <p:sldId id="313" r:id="rId34"/>
    <p:sldId id="314" r:id="rId35"/>
    <p:sldId id="315" r:id="rId36"/>
    <p:sldId id="316" r:id="rId37"/>
    <p:sldId id="317" r:id="rId38"/>
    <p:sldId id="318" r:id="rId39"/>
    <p:sldId id="319" r:id="rId40"/>
    <p:sldId id="297" r:id="rId41"/>
  </p:sldIdLst>
  <p:sldSz cx="12192000" cy="6858000"/>
  <p:notesSz cx="6788150" cy="9923463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6600"/>
    <a:srgbClr val="33CC33"/>
    <a:srgbClr val="FFFDAD"/>
    <a:srgbClr val="A7FBC1"/>
    <a:srgbClr val="99FF99"/>
    <a:srgbClr val="C4D7FC"/>
    <a:srgbClr val="2639AC"/>
    <a:srgbClr val="833AC6"/>
    <a:srgbClr val="126A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A111915-BE36-4E01-A7E5-04B1672EAD32}" styleName="Estilo Claro 2 - Ênfas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85BE263C-DBD7-4A20-BB59-AAB30ACAA65A}" styleName="Estilo Médio 3 - 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2518" autoAdjust="0"/>
  </p:normalViewPr>
  <p:slideViewPr>
    <p:cSldViewPr>
      <p:cViewPr varScale="1">
        <p:scale>
          <a:sx n="69" d="100"/>
          <a:sy n="69" d="100"/>
        </p:scale>
        <p:origin x="576" y="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68"/>
    </p:cViewPr>
  </p:sorterViewPr>
  <p:notesViewPr>
    <p:cSldViewPr>
      <p:cViewPr varScale="1">
        <p:scale>
          <a:sx n="50" d="100"/>
          <a:sy n="50" d="100"/>
        </p:scale>
        <p:origin x="288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4294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49147EF-9B4B-4DAB-8232-5C3B1A1FBE19}" type="datetimeFigureOut">
              <a:rPr lang="pt-BR"/>
              <a:pPr>
                <a:defRPr/>
              </a:pPr>
              <a:t>23/05/2019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4294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08AE60-5498-40C1-9B4A-47D99611B46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235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4294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8CC53B7-631C-42E0-A78B-1ADAB8687602}" type="datetimeFigureOut">
              <a:rPr lang="pt-BR"/>
              <a:pPr>
                <a:defRPr/>
              </a:pPr>
              <a:t>23/05/2019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8499" y="4713368"/>
            <a:ext cx="5431154" cy="4465796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4294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EFDCEBD-067D-4BC9-B2DC-569E0D54A90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0286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02E77D-B647-488F-802F-507CABC889F3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8479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200775" cy="34877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9090F-E261-4983-8810-7DA5AFD78DC7}" type="slidenum">
              <a:rPr lang="pt-BR" smtClean="0"/>
              <a:pPr/>
              <a:t>40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5048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C8481-E2CF-4B9C-9D55-4D10CE4E4FBF}" type="datetime1">
              <a:rPr lang="pt-BR"/>
              <a:pPr>
                <a:defRPr/>
              </a:pPr>
              <a:t>23/05/2019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08EADF9-55F0-43ED-ADDB-3CD5CBA8D09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6347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908720"/>
            <a:ext cx="109728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2113558"/>
            <a:ext cx="10972800" cy="4425355"/>
          </a:xfrm>
        </p:spPr>
        <p:txBody>
          <a:bodyPr/>
          <a:lstStyle/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E4905-98AB-4EA4-AE65-BF15BFAA5F5B}" type="datetime1">
              <a:rPr lang="pt-BR"/>
              <a:pPr>
                <a:defRPr/>
              </a:pPr>
              <a:t>23/05/2019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A2F3EFF-9904-46D8-B353-A03427DBF4F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156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FA588-4612-4B45-A279-8A2836640325}" type="datetime1">
              <a:rPr lang="pt-BR"/>
              <a:pPr>
                <a:defRPr/>
              </a:pPr>
              <a:t>23/05/2019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4240DF9-2625-480A-9595-0E2DB555426A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768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 userDrawn="1"/>
        </p:nvSpPr>
        <p:spPr>
          <a:xfrm>
            <a:off x="11106150" y="6356350"/>
            <a:ext cx="384175" cy="501650"/>
          </a:xfrm>
          <a:prstGeom prst="rect">
            <a:avLst/>
          </a:prstGeom>
          <a:solidFill>
            <a:srgbClr val="92D05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FD057-4529-465F-B3AB-65427984E81B}" type="datetime1">
              <a:rPr lang="pt-BR"/>
              <a:pPr>
                <a:defRPr/>
              </a:pPr>
              <a:t>23/05/2019</a:t>
            </a:fld>
            <a:endParaRPr lang="pt-BR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76AB2D7-B403-46D6-80F9-1984EF4B06E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1452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2BDF3-FA67-4FB8-8C9F-29031D6232B9}" type="datetime1">
              <a:rPr lang="pt-BR"/>
              <a:pPr>
                <a:defRPr/>
              </a:pPr>
              <a:t>23/05/2019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F9351D5-6E18-473B-A7C7-C74881B7A96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375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8866D-D273-405D-955F-E2131615A4FA}" type="datetime1">
              <a:rPr lang="pt-BR"/>
              <a:pPr>
                <a:defRPr/>
              </a:pPr>
              <a:t>23/05/2019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A5FF7-F4F9-4A83-8474-3FB09CA0A2D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2419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992D2-D71D-4A16-B7A9-E0E809AF93AE}" type="datetime1">
              <a:rPr lang="pt-BR"/>
              <a:pPr>
                <a:defRPr/>
              </a:pPr>
              <a:t>23/05/2019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78CB0-C7B4-4243-9295-7A049A9819D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886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0779B-A61C-4EA7-AE9A-3F061EB8E9CD}" type="datetime1">
              <a:rPr lang="pt-BR"/>
              <a:pPr>
                <a:defRPr/>
              </a:pPr>
              <a:t>23/05/2019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5ECDA-94A9-431C-95D6-AEF2D10A71F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1470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6C977-11EC-4FB6-89EE-84604BA8D529}" type="datetime1">
              <a:rPr lang="pt-BR"/>
              <a:pPr>
                <a:defRPr/>
              </a:pPr>
              <a:t>23/05/2019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3FE5E-4C99-4898-851F-BBD0E2E6301C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561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81079-82E6-48CD-AC24-E7A120086550}" type="datetime1">
              <a:rPr lang="pt-BR"/>
              <a:pPr>
                <a:defRPr/>
              </a:pPr>
              <a:t>23/05/2019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6A0C1-2709-4426-9CE8-99A3FD03533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4662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0EDD3-609C-480E-A86C-CDC3736D2513}" type="datetime1">
              <a:rPr lang="pt-BR"/>
              <a:pPr>
                <a:defRPr/>
              </a:pPr>
              <a:t>23/05/2019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707A7-8162-4779-9E67-1EAB74E9D1B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3511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B2F9953-9063-5441-97F0-677CFE278D49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AD83863-95E3-394F-B162-BFC814E3984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681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8" y="0"/>
            <a:ext cx="12165724" cy="6858000"/>
          </a:xfrm>
          <a:prstGeom prst="rect">
            <a:avLst/>
          </a:prstGeom>
        </p:spPr>
      </p:pic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09600" y="557213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ES" dirty="0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09600" y="1700213"/>
            <a:ext cx="10972800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ES" dirty="0" smtClean="0"/>
              <a:t>Clique para editar os estilos do texto mestre</a:t>
            </a:r>
          </a:p>
          <a:p>
            <a:pPr lvl="1"/>
            <a:r>
              <a:rPr lang="pt-BR" altLang="es-ES" dirty="0" smtClean="0"/>
              <a:t>Segundo nível</a:t>
            </a:r>
          </a:p>
          <a:p>
            <a:pPr lvl="2"/>
            <a:r>
              <a:rPr lang="pt-BR" altLang="es-ES" dirty="0" smtClean="0"/>
              <a:t>Terceiro nível</a:t>
            </a:r>
          </a:p>
          <a:p>
            <a:pPr lvl="3"/>
            <a:r>
              <a:rPr lang="pt-BR" altLang="es-ES" dirty="0" smtClean="0"/>
              <a:t>Quarto nível</a:t>
            </a:r>
          </a:p>
          <a:p>
            <a:pPr lvl="4"/>
            <a:r>
              <a:rPr lang="pt-BR" altLang="es-ES" dirty="0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81D973-6665-4EE4-BA17-4057A55FD744}" type="datetime1">
              <a:rPr lang="pt-BR"/>
              <a:pPr>
                <a:defRPr/>
              </a:pPr>
              <a:t>23/05/2019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8BE0F2-8142-4B56-8E1D-9C5515662535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6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2.xls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9E434E0-AE06-424E-AF76-F05A3FC55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8082" y="4725923"/>
            <a:ext cx="7212474" cy="1026306"/>
          </a:xfrm>
        </p:spPr>
        <p:txBody>
          <a:bodyPr>
            <a:no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pt-BR" sz="4800" b="1" dirty="0" smtClean="0"/>
              <a:t>ATUÁRIA</a:t>
            </a:r>
            <a:endParaRPr lang="pt-BR" sz="4800" b="1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xmlns="" id="{D283E925-4289-46E4-9A6A-634AA24B0DEE}"/>
              </a:ext>
            </a:extLst>
          </p:cNvPr>
          <p:cNvSpPr/>
          <p:nvPr/>
        </p:nvSpPr>
        <p:spPr>
          <a:xfrm>
            <a:off x="0" y="0"/>
            <a:ext cx="12192000" cy="632070"/>
          </a:xfrm>
          <a:prstGeom prst="rect">
            <a:avLst/>
          </a:prstGeom>
          <a:solidFill>
            <a:srgbClr val="009E47"/>
          </a:solidFill>
          <a:ln>
            <a:solidFill>
              <a:srgbClr val="009E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xmlns="" id="{BB80095B-212C-4469-BF90-4A2587BCB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64"/>
            <a:ext cx="8249356" cy="876495"/>
          </a:xfrm>
        </p:spPr>
        <p:txBody>
          <a:bodyPr anchor="t">
            <a:normAutofit/>
          </a:bodyPr>
          <a:lstStyle/>
          <a:p>
            <a:r>
              <a:rPr lang="pt-BR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18º Seminário Regional da AMIPREM</a:t>
            </a:r>
            <a:endParaRPr lang="pt-BR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riângulo isósceles 20">
            <a:extLst>
              <a:ext uri="{FF2B5EF4-FFF2-40B4-BE49-F238E27FC236}">
                <a16:creationId xmlns:a16="http://schemas.microsoft.com/office/drawing/2014/main" xmlns="" id="{1650D549-8885-40A8-8697-5DC6AEE8D002}"/>
              </a:ext>
            </a:extLst>
          </p:cNvPr>
          <p:cNvSpPr/>
          <p:nvPr/>
        </p:nvSpPr>
        <p:spPr>
          <a:xfrm rot="16200000">
            <a:off x="11585330" y="0"/>
            <a:ext cx="632070" cy="632070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xmlns="" id="{D50C6068-1059-4B6C-8CE6-6D87E0B23244}"/>
              </a:ext>
            </a:extLst>
          </p:cNvPr>
          <p:cNvSpPr/>
          <p:nvPr/>
        </p:nvSpPr>
        <p:spPr>
          <a:xfrm>
            <a:off x="11972876" y="96910"/>
            <a:ext cx="438247" cy="438247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Picture 3" descr="cost-symbol-increase-icon-vector-260nw-118185434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22" y="2247900"/>
            <a:ext cx="1748367" cy="1748367"/>
          </a:xfrm>
          <a:prstGeom prst="rect">
            <a:avLst/>
          </a:prstGeom>
        </p:spPr>
      </p:pic>
      <p:pic>
        <p:nvPicPr>
          <p:cNvPr id="5" name="Picture 4" descr="Balança .png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1" y="4190999"/>
            <a:ext cx="1952977" cy="1952977"/>
          </a:xfrm>
          <a:prstGeom prst="rect">
            <a:avLst/>
          </a:prstGeom>
        </p:spPr>
      </p:pic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xmlns="" id="{59E434E0-AE06-424E-AF76-F05A3FC550F3}"/>
              </a:ext>
            </a:extLst>
          </p:cNvPr>
          <p:cNvSpPr txBox="1">
            <a:spLocks/>
          </p:cNvSpPr>
          <p:nvPr/>
        </p:nvSpPr>
        <p:spPr>
          <a:xfrm>
            <a:off x="856259" y="1054213"/>
            <a:ext cx="10631696" cy="1026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pt-BR" sz="4800" b="1" dirty="0" smtClean="0"/>
              <a:t>Regulação dos RPPS</a:t>
            </a:r>
            <a:endParaRPr lang="pt-BR" sz="4800" b="1" dirty="0"/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xmlns="" id="{59E434E0-AE06-424E-AF76-F05A3FC550F3}"/>
              </a:ext>
            </a:extLst>
          </p:cNvPr>
          <p:cNvSpPr txBox="1">
            <a:spLocks/>
          </p:cNvSpPr>
          <p:nvPr/>
        </p:nvSpPr>
        <p:spPr>
          <a:xfrm>
            <a:off x="3001149" y="2803990"/>
            <a:ext cx="7212474" cy="1026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pt-BR" sz="4800" b="1" dirty="0" smtClean="0"/>
              <a:t>INVESTIMENTOS</a:t>
            </a:r>
            <a:endParaRPr lang="pt-BR" sz="4800" b="1" dirty="0"/>
          </a:p>
        </p:txBody>
      </p:sp>
    </p:spTree>
    <p:extLst>
      <p:ext uri="{BB962C8B-B14F-4D97-AF65-F5344CB8AC3E}">
        <p14:creationId xmlns:p14="http://schemas.microsoft.com/office/powerpoint/2010/main" val="176731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build="p"/>
      <p:bldP spid="1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8" y="406638"/>
            <a:ext cx="9382125" cy="610552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399" y="2492896"/>
            <a:ext cx="10363200" cy="650502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b="1" dirty="0" smtClean="0">
                <a:solidFill>
                  <a:schemeClr val="bg2">
                    <a:lumMod val="50000"/>
                  </a:schemeClr>
                </a:solidFill>
              </a:rPr>
              <a:t>A nova Resolução do CMN</a:t>
            </a:r>
            <a:endParaRPr lang="pt-BR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19199" y="6308594"/>
            <a:ext cx="9753600" cy="460635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b="1" dirty="0" smtClean="0">
                <a:solidFill>
                  <a:schemeClr val="bg2">
                    <a:lumMod val="50000"/>
                  </a:schemeClr>
                </a:solidFill>
              </a:rPr>
              <a:t>64ª Reunião Ordinária do </a:t>
            </a:r>
            <a:r>
              <a:rPr lang="pt-BR" b="1" dirty="0" err="1" smtClean="0">
                <a:solidFill>
                  <a:schemeClr val="bg2">
                    <a:lumMod val="50000"/>
                  </a:schemeClr>
                </a:solidFill>
              </a:rPr>
              <a:t>Conaprev</a:t>
            </a:r>
            <a:r>
              <a:rPr lang="pt-BR" b="1" dirty="0" smtClean="0">
                <a:solidFill>
                  <a:schemeClr val="bg2">
                    <a:lumMod val="50000"/>
                  </a:schemeClr>
                </a:solidFill>
              </a:rPr>
              <a:t> – Fortaleza - CE</a:t>
            </a:r>
            <a:endParaRPr lang="pt-BR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EADF9-55F0-43ED-ADDB-3CD5CBA8D094}" type="slidenum">
              <a:rPr lang="pt-BR" smtClean="0"/>
              <a:pPr>
                <a:defRPr/>
              </a:pPr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553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5020" y="476672"/>
            <a:ext cx="8726760" cy="705917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dirty="0" smtClean="0"/>
              <a:t>1. O voto do Min. Fazenda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90669" y="1700808"/>
            <a:ext cx="10972800" cy="4425355"/>
          </a:xfrm>
        </p:spPr>
        <p:txBody>
          <a:bodyPr/>
          <a:lstStyle/>
          <a:p>
            <a:pPr marL="0" indent="0">
              <a:buNone/>
            </a:pPr>
            <a:r>
              <a:rPr lang="pt-BR" sz="2500" dirty="0" smtClean="0"/>
              <a:t>“</a:t>
            </a:r>
            <a:r>
              <a:rPr lang="pt-BR" sz="2500" i="1" dirty="0"/>
              <a:t>6.	A principal medida proposta é permitir a aplicação de recursos dos RPPS apenas em fundos de investimento em que o administrador ou gestor do fundo seja instituição autorizada a funcionar pelo BCB, obrigada a instituir comitê de auditoria e comitê de riscos, nos termos da regulamentação do CMN</a:t>
            </a:r>
            <a:r>
              <a:rPr lang="pt-BR" sz="2500" i="1" dirty="0" smtClean="0"/>
              <a:t>.</a:t>
            </a:r>
          </a:p>
          <a:p>
            <a:pPr marL="0" indent="0">
              <a:buNone/>
            </a:pPr>
            <a:r>
              <a:rPr lang="pt-BR" sz="2500" i="1" dirty="0" smtClean="0"/>
              <a:t> </a:t>
            </a:r>
            <a:r>
              <a:rPr lang="pt-BR" sz="2500" i="1" dirty="0"/>
              <a:t>Alternativamente, admite-se </a:t>
            </a:r>
            <a:r>
              <a:rPr lang="pt-BR" sz="2500" i="1" dirty="0" smtClean="0"/>
              <a:t>... instituição </a:t>
            </a:r>
            <a:r>
              <a:rPr lang="pt-BR" sz="2500" i="1" dirty="0"/>
              <a:t>autorizada a funcionar pelo BCB que esteja no escopo de atuação de comitê de auditoria e de comitê de risco constituídos obrigatoriamente, nos termos da regulamentação do CMN, por outra instituição integrante do mesmo conglomerado prudencial. </a:t>
            </a:r>
            <a:endParaRPr lang="pt-BR" sz="2500" i="1" dirty="0" smtClean="0"/>
          </a:p>
          <a:p>
            <a:pPr marL="0" indent="0">
              <a:buNone/>
            </a:pPr>
            <a:r>
              <a:rPr lang="pt-BR" sz="2500" i="1" u="sng" dirty="0" smtClean="0"/>
              <a:t>A </a:t>
            </a:r>
            <a:r>
              <a:rPr lang="pt-BR" sz="2500" i="1" u="sng" dirty="0"/>
              <a:t>obrigatoriedade de instituição dos referidos comitês introduz mecanismos mais severos de exame da qualidade da governança e dos controles de risco, o que se mostra apropriado tendo em vista a natureza pública dos recursos dos </a:t>
            </a:r>
            <a:r>
              <a:rPr lang="pt-BR" sz="2500" i="1" u="sng" dirty="0" smtClean="0"/>
              <a:t>RP</a:t>
            </a:r>
            <a:r>
              <a:rPr lang="pt-BR" sz="2500" i="1" dirty="0" smtClean="0"/>
              <a:t>PS</a:t>
            </a:r>
            <a:r>
              <a:rPr lang="pt-BR" sz="2500" dirty="0" smtClean="0"/>
              <a:t>.” </a:t>
            </a:r>
            <a:endParaRPr lang="pt-BR" sz="25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9893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5400" y="548680"/>
            <a:ext cx="8726760" cy="72008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dirty="0" smtClean="0"/>
              <a:t>2. O processo de alteração Resolução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35360" y="1484784"/>
            <a:ext cx="10972800" cy="4425355"/>
          </a:xfrm>
        </p:spPr>
        <p:txBody>
          <a:bodyPr/>
          <a:lstStyle/>
          <a:p>
            <a:r>
              <a:rPr lang="pt-BR" dirty="0"/>
              <a:t>BACEN</a:t>
            </a:r>
          </a:p>
          <a:p>
            <a:r>
              <a:rPr lang="pt-BR" dirty="0" smtClean="0"/>
              <a:t>MIN. FAZENDA: SPREV, SPE</a:t>
            </a:r>
          </a:p>
          <a:p>
            <a:r>
              <a:rPr lang="pt-BR" dirty="0" smtClean="0"/>
              <a:t>CVM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4</a:t>
            </a:fld>
            <a:endParaRPr lang="pt-BR" dirty="0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371275" y="3243981"/>
            <a:ext cx="10972800" cy="34774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dirty="0" smtClean="0"/>
              <a:t>“</a:t>
            </a:r>
            <a:r>
              <a:rPr lang="pt-BR" sz="2800" i="1" dirty="0" smtClean="0"/>
              <a:t>4.	Decorrido cerca de um ano da aprovação do Voto 84/2017-CMN, o Banco Central do Brasil (BCB) sugeriu ser oportuno avaliar o impacto das alterações promovidas, tendo em vista, entre outros aspectos, a diversificação e a rentabilidade dos investimentos dos RPPS, o gerenciamento de risco dos fundos de aplicação, as características de governança das instituições administradoras e gestoras desses regimes, bem como a transparência e adequabilidade dos processos decisórios</a:t>
            </a:r>
            <a:r>
              <a:rPr lang="pt-BR" dirty="0" smtClean="0"/>
              <a:t>.” </a:t>
            </a:r>
            <a:endParaRPr lang="pt-BR" dirty="0"/>
          </a:p>
        </p:txBody>
      </p:sp>
      <p:sp>
        <p:nvSpPr>
          <p:cNvPr id="6" name="Título 1"/>
          <p:cNvSpPr txBox="1">
            <a:spLocks/>
          </p:cNvSpPr>
          <p:nvPr/>
        </p:nvSpPr>
        <p:spPr bwMode="auto">
          <a:xfrm>
            <a:off x="6850213" y="2451893"/>
            <a:ext cx="4492080" cy="7920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3200" dirty="0"/>
              <a:t>V</a:t>
            </a:r>
            <a:r>
              <a:rPr lang="pt-BR" sz="3200" dirty="0" smtClean="0"/>
              <a:t>oto do Min. Fazenda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74001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548680"/>
            <a:ext cx="9840416" cy="72008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sz="3000" dirty="0" smtClean="0"/>
              <a:t>3. Das alterações: obrigações dos gestores RPPS (</a:t>
            </a:r>
            <a:r>
              <a:rPr lang="pt-BR" sz="3000" dirty="0" err="1" smtClean="0"/>
              <a:t>arts</a:t>
            </a:r>
            <a:r>
              <a:rPr lang="pt-BR" sz="3000" dirty="0" smtClean="0"/>
              <a:t>. 1º, 2º...)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55440" y="1259988"/>
            <a:ext cx="10972800" cy="4425355"/>
          </a:xfrm>
        </p:spPr>
        <p:txBody>
          <a:bodyPr/>
          <a:lstStyle/>
          <a:p>
            <a:r>
              <a:rPr lang="pt-BR" dirty="0" smtClean="0"/>
              <a:t>Observância parâmetros estabelecidos SPREV</a:t>
            </a:r>
            <a:endParaRPr lang="pt-BR" dirty="0"/>
          </a:p>
          <a:p>
            <a:r>
              <a:rPr lang="pt-BR" dirty="0" smtClean="0"/>
              <a:t>Diligência na seleção e acompanhamento prestadores</a:t>
            </a:r>
          </a:p>
          <a:p>
            <a:r>
              <a:rPr lang="pt-BR" dirty="0" smtClean="0"/>
              <a:t>Prévio credenciamento e avaliação gestor/administrador</a:t>
            </a:r>
          </a:p>
          <a:p>
            <a:r>
              <a:rPr lang="pt-BR" dirty="0" smtClean="0"/>
              <a:t>Parâmetros credenciamento</a:t>
            </a:r>
          </a:p>
          <a:p>
            <a:r>
              <a:rPr lang="pt-BR" dirty="0" smtClean="0"/>
              <a:t>Definição de responsabilidades nos processos de análise, assessoramento e de decisão dos investimentos</a:t>
            </a:r>
          </a:p>
          <a:p>
            <a:r>
              <a:rPr lang="pt-BR" dirty="0" smtClean="0"/>
              <a:t>Estabelecimento de alçadas</a:t>
            </a:r>
          </a:p>
          <a:p>
            <a:r>
              <a:rPr lang="pt-BR" dirty="0" smtClean="0"/>
              <a:t>Registro documentos de suporte das decisões</a:t>
            </a:r>
          </a:p>
          <a:p>
            <a:r>
              <a:rPr lang="pt-BR" dirty="0"/>
              <a:t>RPPS devem avaliar custos das </a:t>
            </a:r>
            <a:r>
              <a:rPr lang="pt-BR" dirty="0" smtClean="0"/>
              <a:t>aplicações </a:t>
            </a:r>
            <a:r>
              <a:rPr lang="pt-BR" dirty="0"/>
              <a:t>e divulgar despesas com prestadores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043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548680"/>
            <a:ext cx="9624392" cy="72008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sz="3000" dirty="0" smtClean="0"/>
              <a:t>3. Da política anual de investimentos (art. 4º) e compatibilidade carteira (art. 6º)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9376" y="1599877"/>
            <a:ext cx="10972800" cy="4425355"/>
          </a:xfrm>
        </p:spPr>
        <p:txBody>
          <a:bodyPr/>
          <a:lstStyle/>
          <a:p>
            <a:r>
              <a:rPr lang="pt-BR" dirty="0" smtClean="0"/>
              <a:t>Metodologia e critérios para:</a:t>
            </a:r>
          </a:p>
          <a:p>
            <a:pPr lvl="1"/>
            <a:r>
              <a:rPr lang="pt-BR" dirty="0" smtClean="0"/>
              <a:t>análise prévia, </a:t>
            </a:r>
            <a:r>
              <a:rPr lang="pt-BR" dirty="0"/>
              <a:t>controle </a:t>
            </a:r>
            <a:r>
              <a:rPr lang="pt-BR" dirty="0" smtClean="0"/>
              <a:t>e monitoramento dos riscos</a:t>
            </a:r>
          </a:p>
          <a:p>
            <a:pPr lvl="1"/>
            <a:r>
              <a:rPr lang="pt-BR" dirty="0" smtClean="0"/>
              <a:t>Avaliação e acompanhamento do retorno</a:t>
            </a:r>
          </a:p>
          <a:p>
            <a:r>
              <a:rPr lang="pt-BR" dirty="0" smtClean="0"/>
              <a:t>Plano de contingência: em caso de desconformidades, excessiva exposição a riscos e potenciais perdas</a:t>
            </a:r>
          </a:p>
          <a:p>
            <a:r>
              <a:rPr lang="pt-BR" dirty="0"/>
              <a:t>Obrigações atuariais; equilíbrio econômico e financeiro entre ativos e passivos</a:t>
            </a:r>
          </a:p>
          <a:p>
            <a:r>
              <a:rPr lang="pt-BR" dirty="0"/>
              <a:t>Procedimentos e controles internos p/ gestão risco liquidez</a:t>
            </a:r>
          </a:p>
          <a:p>
            <a:endParaRPr lang="pt-BR" dirty="0" smtClean="0"/>
          </a:p>
          <a:p>
            <a:pPr lvl="1">
              <a:buFont typeface="Wingdings" panose="05000000000000000000" pitchFamily="2" charset="2"/>
              <a:buChar char="Ø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4207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548680"/>
            <a:ext cx="9624392" cy="72008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sz="3000" dirty="0" smtClean="0"/>
              <a:t>3. Do segmento renda fixa (art. 7º)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9376" y="1599877"/>
            <a:ext cx="10972800" cy="4425355"/>
          </a:xfrm>
        </p:spPr>
        <p:txBody>
          <a:bodyPr/>
          <a:lstStyle/>
          <a:p>
            <a:r>
              <a:rPr lang="pt-BR" dirty="0" smtClean="0"/>
              <a:t>FI 100% títulos: não precisa ser referenciado</a:t>
            </a:r>
          </a:p>
          <a:p>
            <a:r>
              <a:rPr lang="pt-BR" sz="3200" dirty="0" smtClean="0"/>
              <a:t>FIDC: demonstrações financeiras do devedor ou coobrigado auditadas, se for ocaso, conforme regulação CVM</a:t>
            </a:r>
          </a:p>
          <a:p>
            <a:r>
              <a:rPr lang="pt-BR" dirty="0" smtClean="0"/>
              <a:t>Requisito ativo crédito: emissão por IF</a:t>
            </a:r>
          </a:p>
          <a:p>
            <a:r>
              <a:rPr lang="pt-BR" dirty="0" smtClean="0"/>
              <a:t>Revogação da proibição da carteira do fundo em ativos no exterior</a:t>
            </a:r>
          </a:p>
          <a:p>
            <a:r>
              <a:rPr lang="pt-BR" dirty="0" smtClean="0"/>
              <a:t>Ampliação limites para RPPS certificados (Pró-Gestão RPPS)</a:t>
            </a:r>
          </a:p>
          <a:p>
            <a:r>
              <a:rPr lang="pt-BR" dirty="0" smtClean="0"/>
              <a:t>Critérios taxa performance (art. 9º-A)</a:t>
            </a:r>
          </a:p>
          <a:p>
            <a:endParaRPr lang="pt-BR" sz="3200" dirty="0"/>
          </a:p>
          <a:p>
            <a:pPr lvl="1">
              <a:buFont typeface="Wingdings" panose="05000000000000000000" pitchFamily="2" charset="2"/>
              <a:buChar char="Ø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5096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548680"/>
            <a:ext cx="9624392" cy="72008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sz="3000" dirty="0" smtClean="0"/>
              <a:t>3. Do segmento renda variável e fundos estruturados</a:t>
            </a:r>
            <a:br>
              <a:rPr lang="pt-BR" sz="3000" dirty="0" smtClean="0"/>
            </a:br>
            <a:r>
              <a:rPr lang="pt-BR" sz="3000" dirty="0" smtClean="0"/>
              <a:t> (art. 8º)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9376" y="1599877"/>
            <a:ext cx="10972800" cy="4425355"/>
          </a:xfrm>
        </p:spPr>
        <p:txBody>
          <a:bodyPr/>
          <a:lstStyle/>
          <a:p>
            <a:r>
              <a:rPr lang="pt-BR" dirty="0" smtClean="0"/>
              <a:t>FIA: fundos classificados como ações</a:t>
            </a:r>
          </a:p>
          <a:p>
            <a:r>
              <a:rPr lang="pt-BR" sz="3200" dirty="0" smtClean="0"/>
              <a:t>Fundos Imobiliários: excluído requisito de negociabilidade</a:t>
            </a:r>
          </a:p>
          <a:p>
            <a:r>
              <a:rPr lang="pt-BR" dirty="0" smtClean="0"/>
              <a:t>Incluído fundo “Ações - Mercado Acesso”</a:t>
            </a:r>
          </a:p>
          <a:p>
            <a:r>
              <a:rPr lang="pt-BR" dirty="0"/>
              <a:t>Requisito ativo crédito: emissão por IF</a:t>
            </a:r>
          </a:p>
          <a:p>
            <a:r>
              <a:rPr lang="pt-BR" dirty="0" smtClean="0"/>
              <a:t>FIP: não obrigatoriedade de 4 empresas investidas</a:t>
            </a:r>
          </a:p>
          <a:p>
            <a:r>
              <a:rPr lang="pt-BR" dirty="0"/>
              <a:t>Revogação da </a:t>
            </a:r>
            <a:r>
              <a:rPr lang="pt-BR" dirty="0" smtClean="0"/>
              <a:t>limitação </a:t>
            </a:r>
            <a:r>
              <a:rPr lang="pt-BR" dirty="0"/>
              <a:t>da carteira </a:t>
            </a:r>
            <a:r>
              <a:rPr lang="pt-BR" dirty="0" smtClean="0"/>
              <a:t>fundo em </a:t>
            </a:r>
            <a:r>
              <a:rPr lang="pt-BR" dirty="0"/>
              <a:t>ativos no </a:t>
            </a:r>
            <a:r>
              <a:rPr lang="pt-BR" dirty="0" smtClean="0"/>
              <a:t>exterior se investidor qualificado</a:t>
            </a:r>
            <a:endParaRPr lang="pt-BR" dirty="0"/>
          </a:p>
          <a:p>
            <a:r>
              <a:rPr lang="pt-BR" dirty="0" smtClean="0"/>
              <a:t>Ampliação limites para RPPS certificados (Pró-Gestão RPPS)</a:t>
            </a:r>
          </a:p>
          <a:p>
            <a:r>
              <a:rPr lang="pt-BR" dirty="0"/>
              <a:t>Critérios taxa performance (art. 9º-A)</a:t>
            </a:r>
          </a:p>
          <a:p>
            <a:pPr marL="0" indent="0">
              <a:buNone/>
            </a:pPr>
            <a:endParaRPr lang="pt-BR" dirty="0" smtClean="0"/>
          </a:p>
          <a:p>
            <a:endParaRPr lang="pt-BR" sz="3200" dirty="0"/>
          </a:p>
          <a:p>
            <a:pPr lvl="1">
              <a:buFont typeface="Wingdings" panose="05000000000000000000" pitchFamily="2" charset="2"/>
              <a:buChar char="Ø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2922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548680"/>
            <a:ext cx="9624392" cy="72008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sz="3000" dirty="0" smtClean="0"/>
              <a:t>3. Do segmento Investimentos no Exterior (art. 9º-A)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9376" y="1599877"/>
            <a:ext cx="10972800" cy="4425355"/>
          </a:xfrm>
        </p:spPr>
        <p:txBody>
          <a:bodyPr/>
          <a:lstStyle/>
          <a:p>
            <a:r>
              <a:rPr lang="pt-BR" dirty="0" smtClean="0"/>
              <a:t>Até 10% em:</a:t>
            </a:r>
          </a:p>
          <a:p>
            <a:pPr lvl="1"/>
            <a:r>
              <a:rPr lang="pt-BR" dirty="0" smtClean="0"/>
              <a:t>fundos “Renda Fixa – Dívida Externa”;</a:t>
            </a:r>
          </a:p>
          <a:p>
            <a:pPr lvl="1"/>
            <a:r>
              <a:rPr lang="pt-BR" dirty="0" smtClean="0"/>
              <a:t>fundos com sufixo “investimento no exterior”</a:t>
            </a:r>
          </a:p>
          <a:p>
            <a:pPr lvl="1"/>
            <a:r>
              <a:rPr lang="pt-BR" dirty="0" smtClean="0"/>
              <a:t>Fundos “Ações BDR Nível I”.</a:t>
            </a:r>
          </a:p>
          <a:p>
            <a:r>
              <a:rPr lang="pt-BR" sz="3200" dirty="0" smtClean="0"/>
              <a:t>Gestores dos fundos constituídos no exterior há mais de 5 anos e com mais de U$ 5 bilhões sob administração</a:t>
            </a:r>
          </a:p>
          <a:p>
            <a:r>
              <a:rPr lang="pt-BR" dirty="0" smtClean="0"/>
              <a:t>Fundos com performance superior a 12 meses</a:t>
            </a:r>
          </a:p>
          <a:p>
            <a:pPr marL="0" indent="0">
              <a:buNone/>
            </a:pPr>
            <a:endParaRPr lang="pt-BR" dirty="0" smtClean="0"/>
          </a:p>
          <a:p>
            <a:endParaRPr lang="pt-BR" sz="3200" dirty="0"/>
          </a:p>
          <a:p>
            <a:pPr lvl="1">
              <a:buFont typeface="Wingdings" panose="05000000000000000000" pitchFamily="2" charset="2"/>
              <a:buChar char="Ø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6638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6513" y="541599"/>
            <a:ext cx="9624392" cy="72008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sz="3000" dirty="0" smtClean="0"/>
              <a:t>3. </a:t>
            </a:r>
            <a:r>
              <a:rPr lang="pt-BR" sz="3200" dirty="0"/>
              <a:t>Aplicação em fundos </a:t>
            </a:r>
            <a:r>
              <a:rPr lang="pt-BR" sz="3200" dirty="0" smtClean="0"/>
              <a:t>quando: </a:t>
            </a:r>
            <a:r>
              <a:rPr lang="pt-BR" sz="3000" dirty="0" smtClean="0"/>
              <a:t>(art. 15, § 2º, I e § 8º)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51384" y="1484784"/>
            <a:ext cx="10972800" cy="4425355"/>
          </a:xfrm>
        </p:spPr>
        <p:txBody>
          <a:bodyPr/>
          <a:lstStyle/>
          <a:p>
            <a:r>
              <a:rPr lang="pt-BR" dirty="0" smtClean="0"/>
              <a:t>O administrador OU gestor for </a:t>
            </a:r>
            <a:r>
              <a:rPr lang="pt-BR" dirty="0"/>
              <a:t>instituição autorizada a funcionar pelo </a:t>
            </a:r>
            <a:r>
              <a:rPr lang="pt-BR" dirty="0" smtClean="0"/>
              <a:t>BACEN </a:t>
            </a:r>
            <a:r>
              <a:rPr lang="pt-BR" u="sng" dirty="0"/>
              <a:t>obrigada a instituir comitê de auditoria e comitê de riscos, nos termos da regulamentação do </a:t>
            </a:r>
            <a:r>
              <a:rPr lang="pt-BR" u="sng" dirty="0" smtClean="0"/>
              <a:t>CMN.</a:t>
            </a:r>
          </a:p>
          <a:p>
            <a:r>
              <a:rPr lang="pt-BR" sz="3200" dirty="0" smtClean="0"/>
              <a:t>O administrador OU </a:t>
            </a:r>
            <a:r>
              <a:rPr lang="pt-BR" dirty="0"/>
              <a:t>gestor esteja no escopo de atuação de comitê de auditoria e de comitê de riscos constituídos </a:t>
            </a:r>
            <a:r>
              <a:rPr lang="pt-BR" dirty="0" smtClean="0"/>
              <a:t>obrigatoriamente por </a:t>
            </a:r>
            <a:r>
              <a:rPr lang="pt-BR" dirty="0"/>
              <a:t>outra instituição autorizada integrante do mesmo conglomerado prudencial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0316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6513" y="541599"/>
            <a:ext cx="9624392" cy="72008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sz="3000" dirty="0" smtClean="0"/>
              <a:t>3. </a:t>
            </a:r>
            <a:r>
              <a:rPr lang="pt-BR" sz="3200" dirty="0" smtClean="0"/>
              <a:t>Condições </a:t>
            </a:r>
            <a:r>
              <a:rPr lang="pt-BR" sz="3000" dirty="0" smtClean="0"/>
              <a:t>art. 15, § 2º, I e § 8º - Comitê de Riscos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51384" y="1484784"/>
            <a:ext cx="10972800" cy="4425355"/>
          </a:xfrm>
        </p:spPr>
        <p:txBody>
          <a:bodyPr/>
          <a:lstStyle/>
          <a:p>
            <a:r>
              <a:rPr lang="pt-BR" dirty="0" smtClean="0"/>
              <a:t>Resolução CMN 4.557/2017: instituições enquadradas no Segmento 1 a 4 (S1 a S4)</a:t>
            </a:r>
          </a:p>
          <a:p>
            <a:r>
              <a:rPr lang="pt-BR" dirty="0" smtClean="0"/>
              <a:t>Resolução CMN 4.553/2017: segmentação (porte % PIB) instituições para aplicação proporcional da regulação prudencial pelo BACEN</a:t>
            </a:r>
          </a:p>
          <a:p>
            <a:pPr lvl="1"/>
            <a:r>
              <a:rPr lang="pt-BR" sz="2400" i="1" dirty="0" smtClean="0"/>
              <a:t>Devem </a:t>
            </a:r>
            <a:r>
              <a:rPr lang="pt-BR" sz="2400" i="1" dirty="0"/>
              <a:t>reforçar as práticas de governança no gerenciamento de riscos de suas operações, inclusive aqueles relacionados à prestação dos serviços de administração dos fundos de investimentos e de carteiras de valores mobiliários.</a:t>
            </a:r>
          </a:p>
          <a:p>
            <a:pPr lvl="1"/>
            <a:r>
              <a:rPr lang="pt-BR" sz="2400" i="1" dirty="0"/>
              <a:t>O gerenciamento integrado de riscos possibilita a identificação, a mensuração, a avaliação, o monitoramento, o reporte, o controle e a mitigação dos efeitos adversos resultantes das interações entre os diversos riscos enfrentados pela organização, em particular do risco operacional.</a:t>
            </a:r>
          </a:p>
          <a:p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0849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6513" y="541599"/>
            <a:ext cx="9624392" cy="72008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sz="3000" dirty="0" smtClean="0"/>
              <a:t>3. </a:t>
            </a:r>
            <a:r>
              <a:rPr lang="pt-BR" sz="3200" dirty="0" smtClean="0"/>
              <a:t>Condições </a:t>
            </a:r>
            <a:r>
              <a:rPr lang="pt-BR" sz="3000" dirty="0" smtClean="0"/>
              <a:t>art. 15, § 2º, I e § 8º - Comitê de Auditoria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9336" y="1484784"/>
            <a:ext cx="11953328" cy="4425355"/>
          </a:xfrm>
        </p:spPr>
        <p:txBody>
          <a:bodyPr/>
          <a:lstStyle/>
          <a:p>
            <a:r>
              <a:rPr lang="pt-BR" dirty="0" smtClean="0"/>
              <a:t>Resolução CMN 3.198/2004 (art.10): devem ser instituídos por instituições que possuam patrimônio de referência acima de (R$ 1 bilhão) ou administrem mais de R$ 1 bilhão ou somatório das captações demais de R$ 5 bilhões.</a:t>
            </a:r>
          </a:p>
          <a:p>
            <a:pPr marL="0" indent="0">
              <a:buNone/>
            </a:pPr>
            <a:r>
              <a:rPr lang="pt-BR" sz="2400" i="1" dirty="0"/>
              <a:t> </a:t>
            </a:r>
            <a:r>
              <a:rPr lang="pt-BR" sz="2400" i="1" dirty="0" smtClean="0"/>
              <a:t>     Resolução </a:t>
            </a:r>
            <a:r>
              <a:rPr lang="pt-BR" sz="2400" i="1" dirty="0"/>
              <a:t>CMN nº 4.588, de 2017</a:t>
            </a:r>
          </a:p>
          <a:p>
            <a:pPr lvl="2"/>
            <a:r>
              <a:rPr lang="pt-BR" sz="2000" i="1" dirty="0" smtClean="0"/>
              <a:t>Órgão </a:t>
            </a:r>
            <a:r>
              <a:rPr lang="pt-BR" sz="2000" i="1" dirty="0"/>
              <a:t>estatutário fundamental ligado à alta </a:t>
            </a:r>
            <a:r>
              <a:rPr lang="pt-BR" sz="2000" i="1" dirty="0" smtClean="0"/>
              <a:t>administração, </a:t>
            </a:r>
            <a:r>
              <a:rPr lang="pt-BR" sz="2000" i="1" dirty="0"/>
              <a:t>com vista ao estabelecimento das melhores práticas de governança corporativa relacionadas a todas as atividades desempenhadas em seu ambiente de negócio.</a:t>
            </a:r>
          </a:p>
          <a:p>
            <a:pPr lvl="2"/>
            <a:r>
              <a:rPr lang="pt-BR" sz="2000" i="1" dirty="0" smtClean="0"/>
              <a:t>Responsável </a:t>
            </a:r>
            <a:r>
              <a:rPr lang="pt-BR" sz="2000" i="1" dirty="0"/>
              <a:t>por assegurar maior segurança a seus acionistas e depositantes, averiguando continuamente a conformidade em relação às normas dos processos internos da organização</a:t>
            </a:r>
            <a:r>
              <a:rPr lang="pt-BR" sz="2000" i="1" dirty="0" smtClean="0"/>
              <a:t>.</a:t>
            </a:r>
          </a:p>
          <a:p>
            <a:pPr lvl="2"/>
            <a:r>
              <a:rPr lang="pt-BR" sz="2000" i="1" dirty="0" smtClean="0"/>
              <a:t>As </a:t>
            </a:r>
            <a:r>
              <a:rPr lang="pt-BR" sz="2000" i="1" dirty="0"/>
              <a:t>instituições autorizadas a funcionar pelo BCB, constituídas sob a forma de companhia aberta ou que sejam obrigadas a constituir comitê de auditoria nos termos da regulamentação em vigor, devem elaborar e divulgar, anualmente, demonstrações contábeis consolidadas, adotando o padrão contábil internacional</a:t>
            </a: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08857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6513" y="541599"/>
            <a:ext cx="9624392" cy="72008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sz="3000" dirty="0" smtClean="0"/>
              <a:t>3. </a:t>
            </a:r>
            <a:r>
              <a:rPr lang="pt-BR" sz="3200" dirty="0" smtClean="0"/>
              <a:t>Condições </a:t>
            </a:r>
            <a:r>
              <a:rPr lang="pt-BR" sz="3000" dirty="0" smtClean="0"/>
              <a:t>art. 15, § 2º, II – Não concentração RPPS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9336" y="1484784"/>
            <a:ext cx="11953328" cy="4425355"/>
          </a:xfrm>
        </p:spPr>
        <p:txBody>
          <a:bodyPr/>
          <a:lstStyle/>
          <a:p>
            <a:r>
              <a:rPr lang="pt-BR" dirty="0"/>
              <a:t>O</a:t>
            </a:r>
            <a:r>
              <a:rPr lang="pt-BR" dirty="0" smtClean="0"/>
              <a:t> </a:t>
            </a:r>
            <a:r>
              <a:rPr lang="pt-BR" dirty="0"/>
              <a:t>administrador do fundo de investimento detenha, no máximo, 50% </a:t>
            </a:r>
            <a:r>
              <a:rPr lang="pt-BR" dirty="0" smtClean="0"/>
              <a:t>dos </a:t>
            </a:r>
            <a:r>
              <a:rPr lang="pt-BR" dirty="0"/>
              <a:t>recursos sob sua administração oriundos de </a:t>
            </a:r>
            <a:r>
              <a:rPr lang="pt-BR" dirty="0" smtClean="0"/>
              <a:t>RPPS.</a:t>
            </a:r>
          </a:p>
          <a:p>
            <a:pPr lvl="2"/>
            <a:r>
              <a:rPr lang="pt-BR" sz="2000" i="1" dirty="0"/>
              <a:t>com o objetivo de que os administradores elegíveis apresentem maior diversificação de seu campo de atuação e evidenciem reconhecida confiança e competência na administração de recursos de terceiros pelo mercado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3200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519507"/>
            <a:ext cx="9624392" cy="72008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sz="3000" dirty="0" smtClean="0"/>
              <a:t>3. </a:t>
            </a:r>
            <a:r>
              <a:rPr lang="pt-BR" sz="3200" dirty="0" smtClean="0"/>
              <a:t>Contratação prestadores de serviço pelo RPPS (art. 18)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51384" y="1090163"/>
            <a:ext cx="11953328" cy="4425355"/>
          </a:xfrm>
        </p:spPr>
        <p:txBody>
          <a:bodyPr/>
          <a:lstStyle/>
          <a:p>
            <a:r>
              <a:rPr lang="pt-BR" dirty="0"/>
              <a:t>O </a:t>
            </a:r>
            <a:r>
              <a:rPr lang="pt-BR" dirty="0" smtClean="0"/>
              <a:t>RPPS deverá </a:t>
            </a:r>
            <a:r>
              <a:rPr lang="pt-BR" dirty="0"/>
              <a:t>manter política de contratação e monitoramento periódico dos prestadores de </a:t>
            </a:r>
            <a:r>
              <a:rPr lang="pt-BR" dirty="0" smtClean="0"/>
              <a:t>serviço;</a:t>
            </a:r>
          </a:p>
          <a:p>
            <a:r>
              <a:rPr lang="pt-BR" dirty="0" smtClean="0"/>
              <a:t>Deve ser avaliar </a:t>
            </a:r>
            <a:r>
              <a:rPr lang="pt-BR" dirty="0"/>
              <a:t>a capacidade técnica e potenciais conflitos de </a:t>
            </a:r>
            <a:r>
              <a:rPr lang="pt-BR" dirty="0" smtClean="0"/>
              <a:t>interesse,  </a:t>
            </a:r>
            <a:r>
              <a:rPr lang="pt-BR" dirty="0"/>
              <a:t>inclusive por meio de assessoramento.</a:t>
            </a:r>
          </a:p>
          <a:p>
            <a:endParaRPr lang="pt-BR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14</a:t>
            </a:fld>
            <a:endParaRPr lang="pt-BR" dirty="0"/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-6424" y="3429000"/>
            <a:ext cx="9624392" cy="72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pt-BR" sz="3000" dirty="0" smtClean="0"/>
              <a:t>Administração por entidade credenciada (art. 15, §§ 4º e 5º )</a:t>
            </a:r>
            <a:endParaRPr lang="pt-BR" sz="3000" dirty="0"/>
          </a:p>
        </p:txBody>
      </p:sp>
      <p:sp>
        <p:nvSpPr>
          <p:cNvPr id="6" name="Retângulo 5"/>
          <p:cNvSpPr/>
          <p:nvPr/>
        </p:nvSpPr>
        <p:spPr>
          <a:xfrm>
            <a:off x="407368" y="4005064"/>
            <a:ext cx="11017224" cy="1142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sz="3200" dirty="0">
                <a:latin typeface="+mn-lt"/>
                <a:cs typeface="+mn-cs"/>
              </a:rPr>
              <a:t>Observar critérios do § 2º e do art. 18.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sz="3200" dirty="0">
                <a:latin typeface="+mn-lt"/>
                <a:cs typeface="+mn-cs"/>
              </a:rPr>
              <a:t>Adoção de política de gerenciamento de riscos consistente e passível de </a:t>
            </a:r>
            <a:r>
              <a:rPr lang="pt-BR" sz="3200" dirty="0" smtClean="0">
                <a:latin typeface="+mn-lt"/>
                <a:cs typeface="+mn-cs"/>
              </a:rPr>
              <a:t>verificação.</a:t>
            </a:r>
            <a:endParaRPr lang="pt-BR" sz="3200" dirty="0"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sz="3200" dirty="0" smtClean="0">
                <a:latin typeface="+mn-lt"/>
                <a:cs typeface="+mn-cs"/>
              </a:rPr>
              <a:t>Recursos </a:t>
            </a:r>
            <a:r>
              <a:rPr lang="pt-BR" sz="3200" dirty="0">
                <a:latin typeface="+mn-lt"/>
                <a:cs typeface="+mn-cs"/>
              </a:rPr>
              <a:t>humanos, computacionais e estrutura adequados e suficientes para prestação dos serviços contratados.</a:t>
            </a:r>
          </a:p>
        </p:txBody>
      </p:sp>
    </p:spTree>
    <p:extLst>
      <p:ext uri="{BB962C8B-B14F-4D97-AF65-F5344CB8AC3E}">
        <p14:creationId xmlns:p14="http://schemas.microsoft.com/office/powerpoint/2010/main" val="131750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018" y="2714501"/>
            <a:ext cx="6477000" cy="63912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6513" y="541599"/>
            <a:ext cx="9624392" cy="72008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sz="3000" dirty="0" smtClean="0"/>
              <a:t>3. Operacionalização da Resolução </a:t>
            </a:r>
            <a:r>
              <a:rPr lang="pt-BR" sz="3200" dirty="0" smtClean="0"/>
              <a:t>(art. 23)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9336" y="1484784"/>
            <a:ext cx="11953328" cy="4425355"/>
          </a:xfrm>
        </p:spPr>
        <p:txBody>
          <a:bodyPr/>
          <a:lstStyle/>
          <a:p>
            <a:r>
              <a:rPr lang="pt-BR" dirty="0"/>
              <a:t>A SPREV e a CVM poderão editar regulamentações procedimentais necessárias ao cumprimento do disposto nesta Resolução, observadas as respectivas competências legais.</a:t>
            </a:r>
          </a:p>
          <a:p>
            <a:endParaRPr lang="pt-BR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6483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336" y="476672"/>
            <a:ext cx="5395080" cy="69224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pt-BR" sz="3200" b="1" dirty="0" smtClean="0"/>
              <a:t>INSTITUIÇÕES ELEGÍVEIS</a:t>
            </a:r>
            <a:endParaRPr lang="pt-BR" sz="3200" b="1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DA5FF7-F4F9-4A83-8474-3FB09CA0A2D0}" type="slidenum">
              <a:rPr lang="pt-BR" smtClean="0"/>
              <a:pPr>
                <a:defRPr/>
              </a:pPr>
              <a:t>16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41" y="1524763"/>
            <a:ext cx="9649072" cy="216789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42" y="4143630"/>
            <a:ext cx="9649072" cy="173364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 bwMode="auto">
          <a:xfrm>
            <a:off x="-16513" y="541599"/>
            <a:ext cx="9624392" cy="72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3000" dirty="0" smtClean="0"/>
              <a:t>4. </a:t>
            </a:r>
            <a:r>
              <a:rPr lang="pt-BR" sz="3200" dirty="0" smtClean="0"/>
              <a:t>Impactos </a:t>
            </a:r>
            <a:r>
              <a:rPr lang="pt-BR" sz="3000" dirty="0" smtClean="0"/>
              <a:t>art. 15, § 2º, I e § 8º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325039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56" y="1475903"/>
            <a:ext cx="12115416" cy="538209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196752"/>
            <a:ext cx="11737304" cy="854968"/>
          </a:xfrm>
        </p:spPr>
        <p:txBody>
          <a:bodyPr/>
          <a:lstStyle/>
          <a:p>
            <a:r>
              <a:rPr lang="pt-BR" sz="3800" b="1" dirty="0" smtClean="0"/>
              <a:t>QUANTIDADE DE FUNDOS POR GRUPO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DA5FF7-F4F9-4A83-8474-3FB09CA0A2D0}" type="slidenum">
              <a:rPr lang="pt-BR" smtClean="0"/>
              <a:pPr>
                <a:defRPr/>
              </a:pPr>
              <a:t>17</a:t>
            </a:fld>
            <a:endParaRPr lang="pt-BR" dirty="0"/>
          </a:p>
        </p:txBody>
      </p:sp>
      <p:sp>
        <p:nvSpPr>
          <p:cNvPr id="6" name="Título 1"/>
          <p:cNvSpPr txBox="1">
            <a:spLocks/>
          </p:cNvSpPr>
          <p:nvPr/>
        </p:nvSpPr>
        <p:spPr bwMode="auto">
          <a:xfrm>
            <a:off x="-15164" y="476672"/>
            <a:ext cx="9624392" cy="72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3000" dirty="0" smtClean="0"/>
              <a:t>4. </a:t>
            </a:r>
            <a:r>
              <a:rPr lang="pt-BR" sz="3200" dirty="0" smtClean="0"/>
              <a:t>Impactos </a:t>
            </a:r>
            <a:r>
              <a:rPr lang="pt-BR" sz="3000" dirty="0" smtClean="0"/>
              <a:t>art. 15, § 2º, I e § 8º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191456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DA5FF7-F4F9-4A83-8474-3FB09CA0A2D0}" type="slidenum">
              <a:rPr lang="pt-BR" smtClean="0"/>
              <a:pPr>
                <a:defRPr/>
              </a:pPr>
              <a:t>18</a:t>
            </a:fld>
            <a:endParaRPr lang="pt-BR" dirty="0"/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2160014"/>
              </p:ext>
            </p:extLst>
          </p:nvPr>
        </p:nvGraphicFramePr>
        <p:xfrm>
          <a:off x="-30979" y="119330"/>
          <a:ext cx="12049000" cy="6659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lanilha" r:id="rId3" imgW="13277852" imgH="9096492" progId="Excel.Sheet.12">
                  <p:embed/>
                </p:oleObj>
              </mc:Choice>
              <mc:Fallback>
                <p:oleObj name="Planilha" r:id="rId3" imgW="13277852" imgH="909649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30979" y="119330"/>
                        <a:ext cx="12049000" cy="66595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ítulo 1"/>
          <p:cNvSpPr txBox="1">
            <a:spLocks/>
          </p:cNvSpPr>
          <p:nvPr/>
        </p:nvSpPr>
        <p:spPr bwMode="auto">
          <a:xfrm>
            <a:off x="7824192" y="5636270"/>
            <a:ext cx="3960440" cy="72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3000" dirty="0" smtClean="0"/>
              <a:t>5. </a:t>
            </a:r>
            <a:r>
              <a:rPr lang="pt-BR" sz="3200" dirty="0" smtClean="0"/>
              <a:t>Do </a:t>
            </a:r>
            <a:r>
              <a:rPr lang="pt-BR" sz="3200" dirty="0" err="1" smtClean="0"/>
              <a:t>Pró-Gestão</a:t>
            </a:r>
            <a:r>
              <a:rPr lang="pt-BR" sz="3200" dirty="0" smtClean="0"/>
              <a:t> RPPS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3112030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6513" y="541599"/>
            <a:ext cx="9624392" cy="72008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sz="3000" dirty="0" smtClean="0"/>
              <a:t>6. Próximos passos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9336" y="1484784"/>
            <a:ext cx="11953328" cy="4425355"/>
          </a:xfrm>
        </p:spPr>
        <p:txBody>
          <a:bodyPr/>
          <a:lstStyle/>
          <a:p>
            <a:r>
              <a:rPr lang="pt-BR" dirty="0" smtClean="0"/>
              <a:t>Portaria MPS 519/2011 (GT)</a:t>
            </a:r>
          </a:p>
          <a:p>
            <a:pPr lvl="1"/>
            <a:r>
              <a:rPr lang="pt-BR" dirty="0" smtClean="0"/>
              <a:t>Credenciamento</a:t>
            </a:r>
          </a:p>
          <a:p>
            <a:pPr lvl="1"/>
            <a:r>
              <a:rPr lang="pt-BR" dirty="0" smtClean="0"/>
              <a:t>Categorização </a:t>
            </a:r>
            <a:r>
              <a:rPr lang="pt-BR" dirty="0"/>
              <a:t>de investidor qualificado e profissional</a:t>
            </a:r>
            <a:endParaRPr lang="pt-BR" dirty="0" smtClean="0"/>
          </a:p>
          <a:p>
            <a:r>
              <a:rPr lang="pt-BR" dirty="0" smtClean="0"/>
              <a:t>Capacitação</a:t>
            </a:r>
          </a:p>
          <a:p>
            <a:r>
              <a:rPr lang="pt-BR" dirty="0" smtClean="0"/>
              <a:t>Mais adiante...Resolução CMN</a:t>
            </a:r>
          </a:p>
          <a:p>
            <a:pPr lvl="1"/>
            <a:r>
              <a:rPr lang="pt-BR" dirty="0" smtClean="0"/>
              <a:t>Novos produtos...</a:t>
            </a:r>
          </a:p>
          <a:p>
            <a:pPr lvl="1"/>
            <a:r>
              <a:rPr lang="pt-BR" dirty="0" smtClean="0"/>
              <a:t>Requisitos dos ativos de crédito privado...</a:t>
            </a:r>
          </a:p>
          <a:p>
            <a:pPr lvl="1"/>
            <a:r>
              <a:rPr lang="pt-BR" dirty="0" smtClean="0"/>
              <a:t>Requisitos FIDC, FIP...</a:t>
            </a:r>
          </a:p>
          <a:p>
            <a:pPr lvl="1"/>
            <a:r>
              <a:rPr lang="pt-BR" dirty="0" smtClean="0"/>
              <a:t>Limites</a:t>
            </a:r>
          </a:p>
          <a:p>
            <a:pPr marL="0" indent="0">
              <a:buNone/>
            </a:pPr>
            <a:r>
              <a:rPr lang="pt-BR" dirty="0" smtClean="0"/>
              <a:t> </a:t>
            </a:r>
          </a:p>
          <a:p>
            <a:endParaRPr lang="pt-BR" dirty="0"/>
          </a:p>
          <a:p>
            <a:endParaRPr lang="pt-BR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19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4023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06229" y="1124744"/>
            <a:ext cx="8534400" cy="367240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pt-BR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pt-BR" b="1" dirty="0">
                <a:solidFill>
                  <a:schemeClr val="bg2">
                    <a:lumMod val="50000"/>
                  </a:schemeClr>
                </a:solidFill>
              </a:rPr>
              <a:t>O </a:t>
            </a:r>
            <a:r>
              <a:rPr lang="pt-BR" b="1" dirty="0" smtClean="0">
                <a:solidFill>
                  <a:schemeClr val="bg2">
                    <a:lumMod val="50000"/>
                  </a:schemeClr>
                </a:solidFill>
              </a:rPr>
              <a:t>impacto das </a:t>
            </a:r>
            <a:r>
              <a:rPr lang="pt-BR" b="1" u="sng" dirty="0">
                <a:solidFill>
                  <a:schemeClr val="bg2">
                    <a:lumMod val="50000"/>
                  </a:schemeClr>
                </a:solidFill>
              </a:rPr>
              <a:t>Novas</a:t>
            </a:r>
            <a:r>
              <a:rPr lang="pt-BR" b="1" dirty="0">
                <a:solidFill>
                  <a:schemeClr val="bg2">
                    <a:lumMod val="50000"/>
                  </a:schemeClr>
                </a:solidFill>
              </a:rPr>
              <a:t> Normas de Atuária dos </a:t>
            </a:r>
            <a:r>
              <a:rPr lang="pt-BR" b="1" dirty="0" smtClean="0">
                <a:solidFill>
                  <a:schemeClr val="bg2">
                    <a:lumMod val="50000"/>
                  </a:schemeClr>
                </a:solidFill>
              </a:rPr>
              <a:t>RPPS</a:t>
            </a:r>
          </a:p>
          <a:p>
            <a:endParaRPr lang="pt-BR" b="1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pt-BR" b="1" dirty="0">
              <a:solidFill>
                <a:schemeClr val="bg2">
                  <a:lumMod val="50000"/>
                </a:schemeClr>
              </a:solidFill>
            </a:endParaRPr>
          </a:p>
          <a:p>
            <a:endParaRPr lang="pt-BR" b="1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EADF9-55F0-43ED-ADDB-3CD5CBA8D094}" type="slidenum">
              <a:rPr lang="pt-BR" smtClean="0"/>
              <a:pPr>
                <a:defRPr/>
              </a:pPr>
              <a:t>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289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6"/>
          <p:cNvSpPr/>
          <p:nvPr/>
        </p:nvSpPr>
        <p:spPr>
          <a:xfrm>
            <a:off x="1589" y="4648200"/>
            <a:ext cx="12188825" cy="2209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8" name="Freeform 87"/>
          <p:cNvSpPr/>
          <p:nvPr/>
        </p:nvSpPr>
        <p:spPr>
          <a:xfrm>
            <a:off x="2573089" y="4613990"/>
            <a:ext cx="9666463" cy="2247746"/>
          </a:xfrm>
          <a:custGeom>
            <a:avLst/>
            <a:gdLst>
              <a:gd name="connsiteX0" fmla="*/ 1077310 w 11950262"/>
              <a:gd name="connsiteY0" fmla="*/ 367862 h 2906110"/>
              <a:gd name="connsiteX1" fmla="*/ 3095297 w 11950262"/>
              <a:gd name="connsiteY1" fmla="*/ 2543503 h 2906110"/>
              <a:gd name="connsiteX2" fmla="*/ 10678510 w 11950262"/>
              <a:gd name="connsiteY2" fmla="*/ 2543503 h 2906110"/>
              <a:gd name="connsiteX3" fmla="*/ 10725807 w 11950262"/>
              <a:gd name="connsiteY3" fmla="*/ 1250731 h 2906110"/>
              <a:gd name="connsiteX4" fmla="*/ 9559159 w 11950262"/>
              <a:gd name="connsiteY4" fmla="*/ 336331 h 2906110"/>
              <a:gd name="connsiteX5" fmla="*/ 1077310 w 11950262"/>
              <a:gd name="connsiteY5" fmla="*/ 367862 h 2906110"/>
              <a:gd name="connsiteX0" fmla="*/ 0 w 10872952"/>
              <a:gd name="connsiteY0" fmla="*/ 367862 h 2906110"/>
              <a:gd name="connsiteX1" fmla="*/ 2017987 w 10872952"/>
              <a:gd name="connsiteY1" fmla="*/ 2543503 h 2906110"/>
              <a:gd name="connsiteX2" fmla="*/ 9601200 w 10872952"/>
              <a:gd name="connsiteY2" fmla="*/ 2543503 h 2906110"/>
              <a:gd name="connsiteX3" fmla="*/ 9648497 w 10872952"/>
              <a:gd name="connsiteY3" fmla="*/ 1250731 h 2906110"/>
              <a:gd name="connsiteX4" fmla="*/ 8481849 w 10872952"/>
              <a:gd name="connsiteY4" fmla="*/ 336331 h 2906110"/>
              <a:gd name="connsiteX5" fmla="*/ 0 w 10872952"/>
              <a:gd name="connsiteY5" fmla="*/ 367862 h 2906110"/>
              <a:gd name="connsiteX0" fmla="*/ 0 w 10872952"/>
              <a:gd name="connsiteY0" fmla="*/ 31531 h 2569779"/>
              <a:gd name="connsiteX1" fmla="*/ 2017987 w 10872952"/>
              <a:gd name="connsiteY1" fmla="*/ 2207172 h 2569779"/>
              <a:gd name="connsiteX2" fmla="*/ 9601200 w 10872952"/>
              <a:gd name="connsiteY2" fmla="*/ 2207172 h 2569779"/>
              <a:gd name="connsiteX3" fmla="*/ 9648497 w 10872952"/>
              <a:gd name="connsiteY3" fmla="*/ 914400 h 2569779"/>
              <a:gd name="connsiteX4" fmla="*/ 8481849 w 10872952"/>
              <a:gd name="connsiteY4" fmla="*/ 0 h 2569779"/>
              <a:gd name="connsiteX5" fmla="*/ 0 w 10872952"/>
              <a:gd name="connsiteY5" fmla="*/ 31531 h 2569779"/>
              <a:gd name="connsiteX0" fmla="*/ 0 w 10872952"/>
              <a:gd name="connsiteY0" fmla="*/ 31531 h 2569779"/>
              <a:gd name="connsiteX1" fmla="*/ 2017987 w 10872952"/>
              <a:gd name="connsiteY1" fmla="*/ 2207172 h 2569779"/>
              <a:gd name="connsiteX2" fmla="*/ 9601200 w 10872952"/>
              <a:gd name="connsiteY2" fmla="*/ 2207172 h 2569779"/>
              <a:gd name="connsiteX3" fmla="*/ 9648497 w 10872952"/>
              <a:gd name="connsiteY3" fmla="*/ 914400 h 2569779"/>
              <a:gd name="connsiteX4" fmla="*/ 8481849 w 10872952"/>
              <a:gd name="connsiteY4" fmla="*/ 0 h 2569779"/>
              <a:gd name="connsiteX5" fmla="*/ 0 w 10872952"/>
              <a:gd name="connsiteY5" fmla="*/ 31531 h 2569779"/>
              <a:gd name="connsiteX0" fmla="*/ 0 w 9648497"/>
              <a:gd name="connsiteY0" fmla="*/ 31531 h 2569779"/>
              <a:gd name="connsiteX1" fmla="*/ 2017987 w 9648497"/>
              <a:gd name="connsiteY1" fmla="*/ 2207172 h 2569779"/>
              <a:gd name="connsiteX2" fmla="*/ 9601200 w 9648497"/>
              <a:gd name="connsiteY2" fmla="*/ 2207172 h 2569779"/>
              <a:gd name="connsiteX3" fmla="*/ 9648497 w 9648497"/>
              <a:gd name="connsiteY3" fmla="*/ 914400 h 2569779"/>
              <a:gd name="connsiteX4" fmla="*/ 8481849 w 9648497"/>
              <a:gd name="connsiteY4" fmla="*/ 0 h 2569779"/>
              <a:gd name="connsiteX5" fmla="*/ 0 w 9648497"/>
              <a:gd name="connsiteY5" fmla="*/ 31531 h 2569779"/>
              <a:gd name="connsiteX0" fmla="*/ 0 w 9648497"/>
              <a:gd name="connsiteY0" fmla="*/ 31531 h 2207172"/>
              <a:gd name="connsiteX1" fmla="*/ 2017987 w 9648497"/>
              <a:gd name="connsiteY1" fmla="*/ 2207172 h 2207172"/>
              <a:gd name="connsiteX2" fmla="*/ 9601200 w 9648497"/>
              <a:gd name="connsiteY2" fmla="*/ 2207172 h 2207172"/>
              <a:gd name="connsiteX3" fmla="*/ 9648497 w 9648497"/>
              <a:gd name="connsiteY3" fmla="*/ 914400 h 2207172"/>
              <a:gd name="connsiteX4" fmla="*/ 8481849 w 9648497"/>
              <a:gd name="connsiteY4" fmla="*/ 0 h 2207172"/>
              <a:gd name="connsiteX5" fmla="*/ 0 w 9648497"/>
              <a:gd name="connsiteY5" fmla="*/ 31531 h 2207172"/>
              <a:gd name="connsiteX0" fmla="*/ 0 w 9677947"/>
              <a:gd name="connsiteY0" fmla="*/ 31531 h 2238703"/>
              <a:gd name="connsiteX1" fmla="*/ 2017987 w 9677947"/>
              <a:gd name="connsiteY1" fmla="*/ 2207172 h 2238703"/>
              <a:gd name="connsiteX2" fmla="*/ 9677947 w 9677947"/>
              <a:gd name="connsiteY2" fmla="*/ 2238703 h 2238703"/>
              <a:gd name="connsiteX3" fmla="*/ 9648497 w 9677947"/>
              <a:gd name="connsiteY3" fmla="*/ 914400 h 2238703"/>
              <a:gd name="connsiteX4" fmla="*/ 8481849 w 9677947"/>
              <a:gd name="connsiteY4" fmla="*/ 0 h 2238703"/>
              <a:gd name="connsiteX5" fmla="*/ 0 w 9677947"/>
              <a:gd name="connsiteY5" fmla="*/ 31531 h 2238703"/>
              <a:gd name="connsiteX0" fmla="*/ 0 w 9666463"/>
              <a:gd name="connsiteY0" fmla="*/ 0 h 2247746"/>
              <a:gd name="connsiteX1" fmla="*/ 2006503 w 9666463"/>
              <a:gd name="connsiteY1" fmla="*/ 2216215 h 2247746"/>
              <a:gd name="connsiteX2" fmla="*/ 9666463 w 9666463"/>
              <a:gd name="connsiteY2" fmla="*/ 2247746 h 2247746"/>
              <a:gd name="connsiteX3" fmla="*/ 9637013 w 9666463"/>
              <a:gd name="connsiteY3" fmla="*/ 923443 h 2247746"/>
              <a:gd name="connsiteX4" fmla="*/ 8470365 w 9666463"/>
              <a:gd name="connsiteY4" fmla="*/ 9043 h 2247746"/>
              <a:gd name="connsiteX5" fmla="*/ 0 w 9666463"/>
              <a:gd name="connsiteY5" fmla="*/ 0 h 224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66463" h="2247746">
                <a:moveTo>
                  <a:pt x="0" y="0"/>
                </a:moveTo>
                <a:lnTo>
                  <a:pt x="2006503" y="2216215"/>
                </a:lnTo>
                <a:lnTo>
                  <a:pt x="9666463" y="2247746"/>
                </a:lnTo>
                <a:lnTo>
                  <a:pt x="9637013" y="923443"/>
                </a:lnTo>
                <a:lnTo>
                  <a:pt x="8470365" y="904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0" name="Freeform 59"/>
          <p:cNvSpPr/>
          <p:nvPr/>
        </p:nvSpPr>
        <p:spPr>
          <a:xfrm rot="561175">
            <a:off x="2111263" y="2458049"/>
            <a:ext cx="1029082" cy="1511670"/>
          </a:xfrm>
          <a:custGeom>
            <a:avLst/>
            <a:gdLst>
              <a:gd name="connsiteX0" fmla="*/ 52507 w 598074"/>
              <a:gd name="connsiteY0" fmla="*/ 321448 h 878541"/>
              <a:gd name="connsiteX1" fmla="*/ 259976 w 598074"/>
              <a:gd name="connsiteY1" fmla="*/ 206188 h 878541"/>
              <a:gd name="connsiteX2" fmla="*/ 398289 w 598074"/>
              <a:gd name="connsiteY2" fmla="*/ 790175 h 878541"/>
              <a:gd name="connsiteX3" fmla="*/ 582706 w 598074"/>
              <a:gd name="connsiteY3" fmla="*/ 736386 h 878541"/>
              <a:gd name="connsiteX4" fmla="*/ 306080 w 598074"/>
              <a:gd name="connsiteY4" fmla="*/ 221556 h 878541"/>
              <a:gd name="connsiteX5" fmla="*/ 44823 w 598074"/>
              <a:gd name="connsiteY5" fmla="*/ 21771 h 878541"/>
              <a:gd name="connsiteX6" fmla="*/ 52507 w 598074"/>
              <a:gd name="connsiteY6" fmla="*/ 321448 h 87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8074" h="878541">
                <a:moveTo>
                  <a:pt x="52507" y="321448"/>
                </a:moveTo>
                <a:cubicBezTo>
                  <a:pt x="88366" y="352184"/>
                  <a:pt x="202346" y="128067"/>
                  <a:pt x="259976" y="206188"/>
                </a:cubicBezTo>
                <a:cubicBezTo>
                  <a:pt x="317606" y="284309"/>
                  <a:pt x="344501" y="701809"/>
                  <a:pt x="398289" y="790175"/>
                </a:cubicBezTo>
                <a:cubicBezTo>
                  <a:pt x="452077" y="878541"/>
                  <a:pt x="598074" y="831156"/>
                  <a:pt x="582706" y="736386"/>
                </a:cubicBezTo>
                <a:cubicBezTo>
                  <a:pt x="567338" y="641616"/>
                  <a:pt x="395727" y="340658"/>
                  <a:pt x="306080" y="221556"/>
                </a:cubicBezTo>
                <a:cubicBezTo>
                  <a:pt x="216433" y="102454"/>
                  <a:pt x="89646" y="0"/>
                  <a:pt x="44823" y="21771"/>
                </a:cubicBezTo>
                <a:cubicBezTo>
                  <a:pt x="0" y="43542"/>
                  <a:pt x="16648" y="290712"/>
                  <a:pt x="52507" y="32144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9" name="Group 88"/>
          <p:cNvGrpSpPr/>
          <p:nvPr/>
        </p:nvGrpSpPr>
        <p:grpSpPr>
          <a:xfrm>
            <a:off x="2373082" y="3409140"/>
            <a:ext cx="8880682" cy="1239370"/>
            <a:chOff x="2371494" y="3409140"/>
            <a:chExt cx="8880682" cy="1239370"/>
          </a:xfrm>
        </p:grpSpPr>
        <p:grpSp>
          <p:nvGrpSpPr>
            <p:cNvPr id="8" name="Group 66"/>
            <p:cNvGrpSpPr/>
            <p:nvPr/>
          </p:nvGrpSpPr>
          <p:grpSpPr>
            <a:xfrm>
              <a:off x="9822134" y="3409140"/>
              <a:ext cx="1430042" cy="1239370"/>
              <a:chOff x="1370013" y="2060575"/>
              <a:chExt cx="2381250" cy="2063750"/>
            </a:xfrm>
          </p:grpSpPr>
          <p:sp>
            <p:nvSpPr>
              <p:cNvPr id="68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" name="Group 59"/>
            <p:cNvGrpSpPr/>
            <p:nvPr/>
          </p:nvGrpSpPr>
          <p:grpSpPr>
            <a:xfrm>
              <a:off x="8332006" y="3409140"/>
              <a:ext cx="1430042" cy="1239370"/>
              <a:chOff x="1370013" y="2060575"/>
              <a:chExt cx="2381250" cy="2063750"/>
            </a:xfrm>
          </p:grpSpPr>
          <p:sp>
            <p:nvSpPr>
              <p:cNvPr id="61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" name="Group 52"/>
            <p:cNvGrpSpPr/>
            <p:nvPr/>
          </p:nvGrpSpPr>
          <p:grpSpPr>
            <a:xfrm>
              <a:off x="6841878" y="3409140"/>
              <a:ext cx="1430042" cy="1239370"/>
              <a:chOff x="1370013" y="2060575"/>
              <a:chExt cx="2381250" cy="2063750"/>
            </a:xfrm>
          </p:grpSpPr>
          <p:sp>
            <p:nvSpPr>
              <p:cNvPr id="54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" name="Group 45"/>
            <p:cNvGrpSpPr/>
            <p:nvPr/>
          </p:nvGrpSpPr>
          <p:grpSpPr>
            <a:xfrm>
              <a:off x="5351750" y="3409140"/>
              <a:ext cx="1430042" cy="1239370"/>
              <a:chOff x="1370013" y="2060575"/>
              <a:chExt cx="2381250" cy="2063750"/>
            </a:xfrm>
          </p:grpSpPr>
          <p:sp>
            <p:nvSpPr>
              <p:cNvPr id="47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" name="Group 38"/>
            <p:cNvGrpSpPr/>
            <p:nvPr/>
          </p:nvGrpSpPr>
          <p:grpSpPr>
            <a:xfrm>
              <a:off x="3861622" y="3409140"/>
              <a:ext cx="1430042" cy="1239370"/>
              <a:chOff x="1370013" y="2060575"/>
              <a:chExt cx="2381250" cy="2063750"/>
            </a:xfrm>
          </p:grpSpPr>
          <p:sp>
            <p:nvSpPr>
              <p:cNvPr id="40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" name="Group 23"/>
            <p:cNvGrpSpPr/>
            <p:nvPr/>
          </p:nvGrpSpPr>
          <p:grpSpPr>
            <a:xfrm>
              <a:off x="2371494" y="3409140"/>
              <a:ext cx="1430042" cy="1239370"/>
              <a:chOff x="1370013" y="2060575"/>
              <a:chExt cx="2381250" cy="2063750"/>
            </a:xfrm>
          </p:grpSpPr>
          <p:sp>
            <p:nvSpPr>
              <p:cNvPr id="1030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1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2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4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5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3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" name="Group 23"/>
          <p:cNvGrpSpPr/>
          <p:nvPr/>
        </p:nvGrpSpPr>
        <p:grpSpPr>
          <a:xfrm rot="2810961">
            <a:off x="1064292" y="2154578"/>
            <a:ext cx="1430042" cy="1239370"/>
            <a:chOff x="1370013" y="2060575"/>
            <a:chExt cx="2381250" cy="2063750"/>
          </a:xfrm>
        </p:grpSpPr>
        <p:sp>
          <p:nvSpPr>
            <p:cNvPr id="67" name="Freeform 6"/>
            <p:cNvSpPr>
              <a:spLocks/>
            </p:cNvSpPr>
            <p:nvPr/>
          </p:nvSpPr>
          <p:spPr bwMode="auto">
            <a:xfrm>
              <a:off x="1524000" y="2232025"/>
              <a:ext cx="2073275" cy="1892300"/>
            </a:xfrm>
            <a:custGeom>
              <a:avLst/>
              <a:gdLst/>
              <a:ahLst/>
              <a:cxnLst>
                <a:cxn ang="0">
                  <a:pos x="1306" y="0"/>
                </a:cxn>
                <a:cxn ang="0">
                  <a:pos x="1180" y="1192"/>
                </a:cxn>
                <a:cxn ang="0">
                  <a:pos x="128" y="1192"/>
                </a:cxn>
                <a:cxn ang="0">
                  <a:pos x="0" y="36"/>
                </a:cxn>
                <a:cxn ang="0">
                  <a:pos x="1306" y="0"/>
                </a:cxn>
              </a:cxnLst>
              <a:rect l="0" t="0" r="r" b="b"/>
              <a:pathLst>
                <a:path w="1306" h="1192">
                  <a:moveTo>
                    <a:pt x="1306" y="0"/>
                  </a:moveTo>
                  <a:lnTo>
                    <a:pt x="1180" y="1192"/>
                  </a:lnTo>
                  <a:lnTo>
                    <a:pt x="128" y="1192"/>
                  </a:lnTo>
                  <a:lnTo>
                    <a:pt x="0" y="36"/>
                  </a:lnTo>
                  <a:lnTo>
                    <a:pt x="1306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7"/>
            <p:cNvSpPr>
              <a:spLocks/>
            </p:cNvSpPr>
            <p:nvPr/>
          </p:nvSpPr>
          <p:spPr bwMode="auto">
            <a:xfrm>
              <a:off x="1417638" y="2211388"/>
              <a:ext cx="2284412" cy="1141413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42" y="88"/>
                </a:cxn>
                <a:cxn ang="0">
                  <a:pos x="59" y="174"/>
                </a:cxn>
                <a:cxn ang="0">
                  <a:pos x="86" y="255"/>
                </a:cxn>
                <a:cxn ang="0">
                  <a:pos x="123" y="332"/>
                </a:cxn>
                <a:cxn ang="0">
                  <a:pos x="168" y="403"/>
                </a:cxn>
                <a:cxn ang="0">
                  <a:pos x="222" y="468"/>
                </a:cxn>
                <a:cxn ang="0">
                  <a:pos x="283" y="525"/>
                </a:cxn>
                <a:cxn ang="0">
                  <a:pos x="351" y="575"/>
                </a:cxn>
                <a:cxn ang="0">
                  <a:pos x="425" y="616"/>
                </a:cxn>
                <a:cxn ang="0">
                  <a:pos x="504" y="648"/>
                </a:cxn>
                <a:cxn ang="0">
                  <a:pos x="588" y="671"/>
                </a:cxn>
                <a:cxn ang="0">
                  <a:pos x="675" y="682"/>
                </a:cxn>
                <a:cxn ang="0">
                  <a:pos x="765" y="682"/>
                </a:cxn>
                <a:cxn ang="0">
                  <a:pos x="852" y="671"/>
                </a:cxn>
                <a:cxn ang="0">
                  <a:pos x="936" y="648"/>
                </a:cxn>
                <a:cxn ang="0">
                  <a:pos x="1015" y="616"/>
                </a:cxn>
                <a:cxn ang="0">
                  <a:pos x="1088" y="575"/>
                </a:cxn>
                <a:cxn ang="0">
                  <a:pos x="1156" y="525"/>
                </a:cxn>
                <a:cxn ang="0">
                  <a:pos x="1218" y="468"/>
                </a:cxn>
                <a:cxn ang="0">
                  <a:pos x="1271" y="403"/>
                </a:cxn>
                <a:cxn ang="0">
                  <a:pos x="1317" y="332"/>
                </a:cxn>
                <a:cxn ang="0">
                  <a:pos x="1354" y="255"/>
                </a:cxn>
                <a:cxn ang="0">
                  <a:pos x="1381" y="174"/>
                </a:cxn>
                <a:cxn ang="0">
                  <a:pos x="1397" y="88"/>
                </a:cxn>
                <a:cxn ang="0">
                  <a:pos x="1403" y="0"/>
                </a:cxn>
                <a:cxn ang="0">
                  <a:pos x="1438" y="45"/>
                </a:cxn>
                <a:cxn ang="0">
                  <a:pos x="1426" y="133"/>
                </a:cxn>
                <a:cxn ang="0">
                  <a:pos x="1405" y="219"/>
                </a:cxn>
                <a:cxn ang="0">
                  <a:pos x="1374" y="299"/>
                </a:cxn>
                <a:cxn ang="0">
                  <a:pos x="1334" y="375"/>
                </a:cxn>
                <a:cxn ang="0">
                  <a:pos x="1285" y="444"/>
                </a:cxn>
                <a:cxn ang="0">
                  <a:pos x="1228" y="508"/>
                </a:cxn>
                <a:cxn ang="0">
                  <a:pos x="1165" y="565"/>
                </a:cxn>
                <a:cxn ang="0">
                  <a:pos x="1095" y="613"/>
                </a:cxn>
                <a:cxn ang="0">
                  <a:pos x="1019" y="654"/>
                </a:cxn>
                <a:cxn ang="0">
                  <a:pos x="939" y="685"/>
                </a:cxn>
                <a:cxn ang="0">
                  <a:pos x="854" y="707"/>
                </a:cxn>
                <a:cxn ang="0">
                  <a:pos x="765" y="718"/>
                </a:cxn>
                <a:cxn ang="0">
                  <a:pos x="675" y="718"/>
                </a:cxn>
                <a:cxn ang="0">
                  <a:pos x="586" y="707"/>
                </a:cxn>
                <a:cxn ang="0">
                  <a:pos x="501" y="685"/>
                </a:cxn>
                <a:cxn ang="0">
                  <a:pos x="420" y="654"/>
                </a:cxn>
                <a:cxn ang="0">
                  <a:pos x="345" y="613"/>
                </a:cxn>
                <a:cxn ang="0">
                  <a:pos x="275" y="565"/>
                </a:cxn>
                <a:cxn ang="0">
                  <a:pos x="212" y="508"/>
                </a:cxn>
                <a:cxn ang="0">
                  <a:pos x="155" y="444"/>
                </a:cxn>
                <a:cxn ang="0">
                  <a:pos x="106" y="375"/>
                </a:cxn>
                <a:cxn ang="0">
                  <a:pos x="66" y="299"/>
                </a:cxn>
                <a:cxn ang="0">
                  <a:pos x="35" y="219"/>
                </a:cxn>
                <a:cxn ang="0">
                  <a:pos x="13" y="133"/>
                </a:cxn>
                <a:cxn ang="0">
                  <a:pos x="2" y="45"/>
                </a:cxn>
              </a:cxnLst>
              <a:rect l="0" t="0" r="r" b="b"/>
              <a:pathLst>
                <a:path w="1439" h="719">
                  <a:moveTo>
                    <a:pt x="0" y="0"/>
                  </a:moveTo>
                  <a:lnTo>
                    <a:pt x="36" y="0"/>
                  </a:lnTo>
                  <a:lnTo>
                    <a:pt x="38" y="44"/>
                  </a:lnTo>
                  <a:lnTo>
                    <a:pt x="42" y="88"/>
                  </a:lnTo>
                  <a:lnTo>
                    <a:pt x="49" y="132"/>
                  </a:lnTo>
                  <a:lnTo>
                    <a:pt x="59" y="174"/>
                  </a:lnTo>
                  <a:lnTo>
                    <a:pt x="71" y="215"/>
                  </a:lnTo>
                  <a:lnTo>
                    <a:pt x="86" y="255"/>
                  </a:lnTo>
                  <a:lnTo>
                    <a:pt x="103" y="295"/>
                  </a:lnTo>
                  <a:lnTo>
                    <a:pt x="123" y="332"/>
                  </a:lnTo>
                  <a:lnTo>
                    <a:pt x="145" y="368"/>
                  </a:lnTo>
                  <a:lnTo>
                    <a:pt x="168" y="403"/>
                  </a:lnTo>
                  <a:lnTo>
                    <a:pt x="194" y="436"/>
                  </a:lnTo>
                  <a:lnTo>
                    <a:pt x="222" y="468"/>
                  </a:lnTo>
                  <a:lnTo>
                    <a:pt x="252" y="498"/>
                  </a:lnTo>
                  <a:lnTo>
                    <a:pt x="283" y="525"/>
                  </a:lnTo>
                  <a:lnTo>
                    <a:pt x="317" y="551"/>
                  </a:lnTo>
                  <a:lnTo>
                    <a:pt x="351" y="575"/>
                  </a:lnTo>
                  <a:lnTo>
                    <a:pt x="388" y="597"/>
                  </a:lnTo>
                  <a:lnTo>
                    <a:pt x="425" y="616"/>
                  </a:lnTo>
                  <a:lnTo>
                    <a:pt x="464" y="634"/>
                  </a:lnTo>
                  <a:lnTo>
                    <a:pt x="504" y="648"/>
                  </a:lnTo>
                  <a:lnTo>
                    <a:pt x="545" y="661"/>
                  </a:lnTo>
                  <a:lnTo>
                    <a:pt x="588" y="671"/>
                  </a:lnTo>
                  <a:lnTo>
                    <a:pt x="631" y="677"/>
                  </a:lnTo>
                  <a:lnTo>
                    <a:pt x="675" y="682"/>
                  </a:lnTo>
                  <a:lnTo>
                    <a:pt x="720" y="683"/>
                  </a:lnTo>
                  <a:lnTo>
                    <a:pt x="765" y="682"/>
                  </a:lnTo>
                  <a:lnTo>
                    <a:pt x="809" y="677"/>
                  </a:lnTo>
                  <a:lnTo>
                    <a:pt x="852" y="671"/>
                  </a:lnTo>
                  <a:lnTo>
                    <a:pt x="894" y="661"/>
                  </a:lnTo>
                  <a:lnTo>
                    <a:pt x="936" y="648"/>
                  </a:lnTo>
                  <a:lnTo>
                    <a:pt x="976" y="634"/>
                  </a:lnTo>
                  <a:lnTo>
                    <a:pt x="1015" y="616"/>
                  </a:lnTo>
                  <a:lnTo>
                    <a:pt x="1053" y="597"/>
                  </a:lnTo>
                  <a:lnTo>
                    <a:pt x="1088" y="575"/>
                  </a:lnTo>
                  <a:lnTo>
                    <a:pt x="1123" y="551"/>
                  </a:lnTo>
                  <a:lnTo>
                    <a:pt x="1156" y="525"/>
                  </a:lnTo>
                  <a:lnTo>
                    <a:pt x="1188" y="498"/>
                  </a:lnTo>
                  <a:lnTo>
                    <a:pt x="1218" y="468"/>
                  </a:lnTo>
                  <a:lnTo>
                    <a:pt x="1245" y="436"/>
                  </a:lnTo>
                  <a:lnTo>
                    <a:pt x="1271" y="403"/>
                  </a:lnTo>
                  <a:lnTo>
                    <a:pt x="1295" y="368"/>
                  </a:lnTo>
                  <a:lnTo>
                    <a:pt x="1317" y="332"/>
                  </a:lnTo>
                  <a:lnTo>
                    <a:pt x="1336" y="295"/>
                  </a:lnTo>
                  <a:lnTo>
                    <a:pt x="1354" y="255"/>
                  </a:lnTo>
                  <a:lnTo>
                    <a:pt x="1368" y="215"/>
                  </a:lnTo>
                  <a:lnTo>
                    <a:pt x="1381" y="174"/>
                  </a:lnTo>
                  <a:lnTo>
                    <a:pt x="1391" y="132"/>
                  </a:lnTo>
                  <a:lnTo>
                    <a:pt x="1397" y="88"/>
                  </a:lnTo>
                  <a:lnTo>
                    <a:pt x="1402" y="44"/>
                  </a:lnTo>
                  <a:lnTo>
                    <a:pt x="1403" y="0"/>
                  </a:lnTo>
                  <a:lnTo>
                    <a:pt x="1439" y="0"/>
                  </a:lnTo>
                  <a:lnTo>
                    <a:pt x="1438" y="45"/>
                  </a:lnTo>
                  <a:lnTo>
                    <a:pt x="1433" y="90"/>
                  </a:lnTo>
                  <a:lnTo>
                    <a:pt x="1426" y="133"/>
                  </a:lnTo>
                  <a:lnTo>
                    <a:pt x="1417" y="176"/>
                  </a:lnTo>
                  <a:lnTo>
                    <a:pt x="1405" y="219"/>
                  </a:lnTo>
                  <a:lnTo>
                    <a:pt x="1391" y="259"/>
                  </a:lnTo>
                  <a:lnTo>
                    <a:pt x="1374" y="299"/>
                  </a:lnTo>
                  <a:lnTo>
                    <a:pt x="1355" y="337"/>
                  </a:lnTo>
                  <a:lnTo>
                    <a:pt x="1334" y="375"/>
                  </a:lnTo>
                  <a:lnTo>
                    <a:pt x="1310" y="410"/>
                  </a:lnTo>
                  <a:lnTo>
                    <a:pt x="1285" y="444"/>
                  </a:lnTo>
                  <a:lnTo>
                    <a:pt x="1257" y="477"/>
                  </a:lnTo>
                  <a:lnTo>
                    <a:pt x="1228" y="508"/>
                  </a:lnTo>
                  <a:lnTo>
                    <a:pt x="1197" y="537"/>
                  </a:lnTo>
                  <a:lnTo>
                    <a:pt x="1165" y="565"/>
                  </a:lnTo>
                  <a:lnTo>
                    <a:pt x="1130" y="590"/>
                  </a:lnTo>
                  <a:lnTo>
                    <a:pt x="1095" y="613"/>
                  </a:lnTo>
                  <a:lnTo>
                    <a:pt x="1058" y="635"/>
                  </a:lnTo>
                  <a:lnTo>
                    <a:pt x="1019" y="654"/>
                  </a:lnTo>
                  <a:lnTo>
                    <a:pt x="980" y="671"/>
                  </a:lnTo>
                  <a:lnTo>
                    <a:pt x="939" y="685"/>
                  </a:lnTo>
                  <a:lnTo>
                    <a:pt x="897" y="697"/>
                  </a:lnTo>
                  <a:lnTo>
                    <a:pt x="854" y="707"/>
                  </a:lnTo>
                  <a:lnTo>
                    <a:pt x="810" y="713"/>
                  </a:lnTo>
                  <a:lnTo>
                    <a:pt x="765" y="718"/>
                  </a:lnTo>
                  <a:lnTo>
                    <a:pt x="720" y="719"/>
                  </a:lnTo>
                  <a:lnTo>
                    <a:pt x="675" y="718"/>
                  </a:lnTo>
                  <a:lnTo>
                    <a:pt x="630" y="713"/>
                  </a:lnTo>
                  <a:lnTo>
                    <a:pt x="586" y="707"/>
                  </a:lnTo>
                  <a:lnTo>
                    <a:pt x="543" y="697"/>
                  </a:lnTo>
                  <a:lnTo>
                    <a:pt x="501" y="685"/>
                  </a:lnTo>
                  <a:lnTo>
                    <a:pt x="460" y="671"/>
                  </a:lnTo>
                  <a:lnTo>
                    <a:pt x="420" y="654"/>
                  </a:lnTo>
                  <a:lnTo>
                    <a:pt x="382" y="635"/>
                  </a:lnTo>
                  <a:lnTo>
                    <a:pt x="345" y="613"/>
                  </a:lnTo>
                  <a:lnTo>
                    <a:pt x="309" y="590"/>
                  </a:lnTo>
                  <a:lnTo>
                    <a:pt x="275" y="565"/>
                  </a:lnTo>
                  <a:lnTo>
                    <a:pt x="242" y="537"/>
                  </a:lnTo>
                  <a:lnTo>
                    <a:pt x="212" y="508"/>
                  </a:lnTo>
                  <a:lnTo>
                    <a:pt x="182" y="477"/>
                  </a:lnTo>
                  <a:lnTo>
                    <a:pt x="155" y="444"/>
                  </a:lnTo>
                  <a:lnTo>
                    <a:pt x="130" y="410"/>
                  </a:lnTo>
                  <a:lnTo>
                    <a:pt x="106" y="375"/>
                  </a:lnTo>
                  <a:lnTo>
                    <a:pt x="85" y="337"/>
                  </a:lnTo>
                  <a:lnTo>
                    <a:pt x="66" y="299"/>
                  </a:lnTo>
                  <a:lnTo>
                    <a:pt x="49" y="259"/>
                  </a:lnTo>
                  <a:lnTo>
                    <a:pt x="35" y="219"/>
                  </a:lnTo>
                  <a:lnTo>
                    <a:pt x="23" y="176"/>
                  </a:lnTo>
                  <a:lnTo>
                    <a:pt x="13" y="133"/>
                  </a:lnTo>
                  <a:lnTo>
                    <a:pt x="6" y="90"/>
                  </a:lnTo>
                  <a:lnTo>
                    <a:pt x="2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8"/>
            <p:cNvSpPr>
              <a:spLocks/>
            </p:cNvSpPr>
            <p:nvPr/>
          </p:nvSpPr>
          <p:spPr bwMode="auto">
            <a:xfrm>
              <a:off x="2101850" y="3155950"/>
              <a:ext cx="915987" cy="266700"/>
            </a:xfrm>
            <a:custGeom>
              <a:avLst/>
              <a:gdLst/>
              <a:ahLst/>
              <a:cxnLst>
                <a:cxn ang="0">
                  <a:pos x="69" y="1"/>
                </a:cxn>
                <a:cxn ang="0">
                  <a:pos x="93" y="9"/>
                </a:cxn>
                <a:cxn ang="0">
                  <a:pos x="126" y="21"/>
                </a:cxn>
                <a:cxn ang="0">
                  <a:pos x="165" y="32"/>
                </a:cxn>
                <a:cxn ang="0">
                  <a:pos x="210" y="41"/>
                </a:cxn>
                <a:cxn ang="0">
                  <a:pos x="261" y="45"/>
                </a:cxn>
                <a:cxn ang="0">
                  <a:pos x="316" y="44"/>
                </a:cxn>
                <a:cxn ang="0">
                  <a:pos x="366" y="40"/>
                </a:cxn>
                <a:cxn ang="0">
                  <a:pos x="410" y="33"/>
                </a:cxn>
                <a:cxn ang="0">
                  <a:pos x="446" y="26"/>
                </a:cxn>
                <a:cxn ang="0">
                  <a:pos x="474" y="19"/>
                </a:cxn>
                <a:cxn ang="0">
                  <a:pos x="493" y="12"/>
                </a:cxn>
                <a:cxn ang="0">
                  <a:pos x="510" y="6"/>
                </a:cxn>
                <a:cxn ang="0">
                  <a:pos x="524" y="3"/>
                </a:cxn>
                <a:cxn ang="0">
                  <a:pos x="538" y="5"/>
                </a:cxn>
                <a:cxn ang="0">
                  <a:pos x="552" y="15"/>
                </a:cxn>
                <a:cxn ang="0">
                  <a:pos x="565" y="32"/>
                </a:cxn>
                <a:cxn ang="0">
                  <a:pos x="572" y="52"/>
                </a:cxn>
                <a:cxn ang="0">
                  <a:pos x="576" y="70"/>
                </a:cxn>
                <a:cxn ang="0">
                  <a:pos x="577" y="81"/>
                </a:cxn>
                <a:cxn ang="0">
                  <a:pos x="577" y="83"/>
                </a:cxn>
                <a:cxn ang="0">
                  <a:pos x="577" y="89"/>
                </a:cxn>
                <a:cxn ang="0">
                  <a:pos x="577" y="99"/>
                </a:cxn>
                <a:cxn ang="0">
                  <a:pos x="573" y="109"/>
                </a:cxn>
                <a:cxn ang="0">
                  <a:pos x="564" y="119"/>
                </a:cxn>
                <a:cxn ang="0">
                  <a:pos x="538" y="130"/>
                </a:cxn>
                <a:cxn ang="0">
                  <a:pos x="501" y="143"/>
                </a:cxn>
                <a:cxn ang="0">
                  <a:pos x="462" y="153"/>
                </a:cxn>
                <a:cxn ang="0">
                  <a:pos x="421" y="161"/>
                </a:cxn>
                <a:cxn ang="0">
                  <a:pos x="373" y="166"/>
                </a:cxn>
                <a:cxn ang="0">
                  <a:pos x="319" y="168"/>
                </a:cxn>
                <a:cxn ang="0">
                  <a:pos x="287" y="168"/>
                </a:cxn>
                <a:cxn ang="0">
                  <a:pos x="275" y="168"/>
                </a:cxn>
                <a:cxn ang="0">
                  <a:pos x="252" y="168"/>
                </a:cxn>
                <a:cxn ang="0">
                  <a:pos x="222" y="166"/>
                </a:cxn>
                <a:cxn ang="0">
                  <a:pos x="186" y="163"/>
                </a:cxn>
                <a:cxn ang="0">
                  <a:pos x="146" y="158"/>
                </a:cxn>
                <a:cxn ang="0">
                  <a:pos x="104" y="151"/>
                </a:cxn>
                <a:cxn ang="0">
                  <a:pos x="64" y="141"/>
                </a:cxn>
                <a:cxn ang="0">
                  <a:pos x="26" y="128"/>
                </a:cxn>
                <a:cxn ang="0">
                  <a:pos x="23" y="126"/>
                </a:cxn>
                <a:cxn ang="0">
                  <a:pos x="16" y="121"/>
                </a:cxn>
                <a:cxn ang="0">
                  <a:pos x="8" y="112"/>
                </a:cxn>
                <a:cxn ang="0">
                  <a:pos x="2" y="100"/>
                </a:cxn>
                <a:cxn ang="0">
                  <a:pos x="1" y="85"/>
                </a:cxn>
                <a:cxn ang="0">
                  <a:pos x="25" y="24"/>
                </a:cxn>
                <a:cxn ang="0">
                  <a:pos x="26" y="21"/>
                </a:cxn>
                <a:cxn ang="0">
                  <a:pos x="30" y="15"/>
                </a:cxn>
                <a:cxn ang="0">
                  <a:pos x="37" y="8"/>
                </a:cxn>
                <a:cxn ang="0">
                  <a:pos x="47" y="2"/>
                </a:cxn>
                <a:cxn ang="0">
                  <a:pos x="61" y="0"/>
                </a:cxn>
              </a:cxnLst>
              <a:rect l="0" t="0" r="r" b="b"/>
              <a:pathLst>
                <a:path w="577" h="168">
                  <a:moveTo>
                    <a:pt x="61" y="0"/>
                  </a:moveTo>
                  <a:lnTo>
                    <a:pt x="69" y="1"/>
                  </a:lnTo>
                  <a:lnTo>
                    <a:pt x="78" y="4"/>
                  </a:lnTo>
                  <a:lnTo>
                    <a:pt x="93" y="9"/>
                  </a:lnTo>
                  <a:lnTo>
                    <a:pt x="108" y="15"/>
                  </a:lnTo>
                  <a:lnTo>
                    <a:pt x="126" y="21"/>
                  </a:lnTo>
                  <a:lnTo>
                    <a:pt x="145" y="26"/>
                  </a:lnTo>
                  <a:lnTo>
                    <a:pt x="165" y="32"/>
                  </a:lnTo>
                  <a:lnTo>
                    <a:pt x="187" y="36"/>
                  </a:lnTo>
                  <a:lnTo>
                    <a:pt x="210" y="41"/>
                  </a:lnTo>
                  <a:lnTo>
                    <a:pt x="235" y="44"/>
                  </a:lnTo>
                  <a:lnTo>
                    <a:pt x="261" y="45"/>
                  </a:lnTo>
                  <a:lnTo>
                    <a:pt x="289" y="46"/>
                  </a:lnTo>
                  <a:lnTo>
                    <a:pt x="316" y="44"/>
                  </a:lnTo>
                  <a:lnTo>
                    <a:pt x="342" y="42"/>
                  </a:lnTo>
                  <a:lnTo>
                    <a:pt x="366" y="40"/>
                  </a:lnTo>
                  <a:lnTo>
                    <a:pt x="389" y="36"/>
                  </a:lnTo>
                  <a:lnTo>
                    <a:pt x="410" y="33"/>
                  </a:lnTo>
                  <a:lnTo>
                    <a:pt x="430" y="30"/>
                  </a:lnTo>
                  <a:lnTo>
                    <a:pt x="446" y="26"/>
                  </a:lnTo>
                  <a:lnTo>
                    <a:pt x="461" y="22"/>
                  </a:lnTo>
                  <a:lnTo>
                    <a:pt x="474" y="19"/>
                  </a:lnTo>
                  <a:lnTo>
                    <a:pt x="484" y="16"/>
                  </a:lnTo>
                  <a:lnTo>
                    <a:pt x="493" y="12"/>
                  </a:lnTo>
                  <a:lnTo>
                    <a:pt x="501" y="9"/>
                  </a:lnTo>
                  <a:lnTo>
                    <a:pt x="510" y="6"/>
                  </a:lnTo>
                  <a:lnTo>
                    <a:pt x="517" y="4"/>
                  </a:lnTo>
                  <a:lnTo>
                    <a:pt x="524" y="3"/>
                  </a:lnTo>
                  <a:lnTo>
                    <a:pt x="531" y="3"/>
                  </a:lnTo>
                  <a:lnTo>
                    <a:pt x="538" y="5"/>
                  </a:lnTo>
                  <a:lnTo>
                    <a:pt x="546" y="9"/>
                  </a:lnTo>
                  <a:lnTo>
                    <a:pt x="552" y="15"/>
                  </a:lnTo>
                  <a:lnTo>
                    <a:pt x="559" y="23"/>
                  </a:lnTo>
                  <a:lnTo>
                    <a:pt x="565" y="32"/>
                  </a:lnTo>
                  <a:lnTo>
                    <a:pt x="569" y="42"/>
                  </a:lnTo>
                  <a:lnTo>
                    <a:pt x="572" y="52"/>
                  </a:lnTo>
                  <a:lnTo>
                    <a:pt x="574" y="61"/>
                  </a:lnTo>
                  <a:lnTo>
                    <a:pt x="576" y="70"/>
                  </a:lnTo>
                  <a:lnTo>
                    <a:pt x="577" y="77"/>
                  </a:lnTo>
                  <a:lnTo>
                    <a:pt x="577" y="81"/>
                  </a:lnTo>
                  <a:lnTo>
                    <a:pt x="577" y="82"/>
                  </a:lnTo>
                  <a:lnTo>
                    <a:pt x="577" y="83"/>
                  </a:lnTo>
                  <a:lnTo>
                    <a:pt x="577" y="86"/>
                  </a:lnTo>
                  <a:lnTo>
                    <a:pt x="577" y="89"/>
                  </a:lnTo>
                  <a:lnTo>
                    <a:pt x="577" y="94"/>
                  </a:lnTo>
                  <a:lnTo>
                    <a:pt x="577" y="99"/>
                  </a:lnTo>
                  <a:lnTo>
                    <a:pt x="575" y="104"/>
                  </a:lnTo>
                  <a:lnTo>
                    <a:pt x="573" y="109"/>
                  </a:lnTo>
                  <a:lnTo>
                    <a:pt x="569" y="115"/>
                  </a:lnTo>
                  <a:lnTo>
                    <a:pt x="564" y="119"/>
                  </a:lnTo>
                  <a:lnTo>
                    <a:pt x="557" y="123"/>
                  </a:lnTo>
                  <a:lnTo>
                    <a:pt x="538" y="130"/>
                  </a:lnTo>
                  <a:lnTo>
                    <a:pt x="520" y="137"/>
                  </a:lnTo>
                  <a:lnTo>
                    <a:pt x="501" y="143"/>
                  </a:lnTo>
                  <a:lnTo>
                    <a:pt x="482" y="148"/>
                  </a:lnTo>
                  <a:lnTo>
                    <a:pt x="462" y="153"/>
                  </a:lnTo>
                  <a:lnTo>
                    <a:pt x="442" y="158"/>
                  </a:lnTo>
                  <a:lnTo>
                    <a:pt x="421" y="161"/>
                  </a:lnTo>
                  <a:lnTo>
                    <a:pt x="398" y="164"/>
                  </a:lnTo>
                  <a:lnTo>
                    <a:pt x="373" y="166"/>
                  </a:lnTo>
                  <a:lnTo>
                    <a:pt x="347" y="168"/>
                  </a:lnTo>
                  <a:lnTo>
                    <a:pt x="319" y="168"/>
                  </a:lnTo>
                  <a:lnTo>
                    <a:pt x="289" y="168"/>
                  </a:lnTo>
                  <a:lnTo>
                    <a:pt x="287" y="168"/>
                  </a:lnTo>
                  <a:lnTo>
                    <a:pt x="282" y="168"/>
                  </a:lnTo>
                  <a:lnTo>
                    <a:pt x="275" y="168"/>
                  </a:lnTo>
                  <a:lnTo>
                    <a:pt x="265" y="168"/>
                  </a:lnTo>
                  <a:lnTo>
                    <a:pt x="252" y="168"/>
                  </a:lnTo>
                  <a:lnTo>
                    <a:pt x="238" y="167"/>
                  </a:lnTo>
                  <a:lnTo>
                    <a:pt x="222" y="166"/>
                  </a:lnTo>
                  <a:lnTo>
                    <a:pt x="204" y="165"/>
                  </a:lnTo>
                  <a:lnTo>
                    <a:pt x="186" y="163"/>
                  </a:lnTo>
                  <a:lnTo>
                    <a:pt x="166" y="161"/>
                  </a:lnTo>
                  <a:lnTo>
                    <a:pt x="146" y="158"/>
                  </a:lnTo>
                  <a:lnTo>
                    <a:pt x="125" y="155"/>
                  </a:lnTo>
                  <a:lnTo>
                    <a:pt x="104" y="151"/>
                  </a:lnTo>
                  <a:lnTo>
                    <a:pt x="84" y="146"/>
                  </a:lnTo>
                  <a:lnTo>
                    <a:pt x="64" y="141"/>
                  </a:lnTo>
                  <a:lnTo>
                    <a:pt x="44" y="135"/>
                  </a:lnTo>
                  <a:lnTo>
                    <a:pt x="26" y="128"/>
                  </a:lnTo>
                  <a:lnTo>
                    <a:pt x="25" y="128"/>
                  </a:lnTo>
                  <a:lnTo>
                    <a:pt x="23" y="126"/>
                  </a:lnTo>
                  <a:lnTo>
                    <a:pt x="20" y="124"/>
                  </a:lnTo>
                  <a:lnTo>
                    <a:pt x="16" y="121"/>
                  </a:lnTo>
                  <a:lnTo>
                    <a:pt x="12" y="117"/>
                  </a:lnTo>
                  <a:lnTo>
                    <a:pt x="8" y="112"/>
                  </a:lnTo>
                  <a:lnTo>
                    <a:pt x="4" y="107"/>
                  </a:lnTo>
                  <a:lnTo>
                    <a:pt x="2" y="100"/>
                  </a:lnTo>
                  <a:lnTo>
                    <a:pt x="0" y="93"/>
                  </a:lnTo>
                  <a:lnTo>
                    <a:pt x="1" y="85"/>
                  </a:lnTo>
                  <a:lnTo>
                    <a:pt x="2" y="76"/>
                  </a:lnTo>
                  <a:lnTo>
                    <a:pt x="25" y="24"/>
                  </a:lnTo>
                  <a:lnTo>
                    <a:pt x="25" y="23"/>
                  </a:lnTo>
                  <a:lnTo>
                    <a:pt x="26" y="21"/>
                  </a:lnTo>
                  <a:lnTo>
                    <a:pt x="28" y="18"/>
                  </a:lnTo>
                  <a:lnTo>
                    <a:pt x="30" y="15"/>
                  </a:lnTo>
                  <a:lnTo>
                    <a:pt x="33" y="11"/>
                  </a:lnTo>
                  <a:lnTo>
                    <a:pt x="37" y="8"/>
                  </a:lnTo>
                  <a:lnTo>
                    <a:pt x="42" y="5"/>
                  </a:lnTo>
                  <a:lnTo>
                    <a:pt x="47" y="2"/>
                  </a:lnTo>
                  <a:lnTo>
                    <a:pt x="53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10"/>
            <p:cNvSpPr>
              <a:spLocks/>
            </p:cNvSpPr>
            <p:nvPr/>
          </p:nvSpPr>
          <p:spPr bwMode="auto">
            <a:xfrm>
              <a:off x="1370013" y="2114550"/>
              <a:ext cx="155575" cy="192088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62" y="0"/>
                </a:cxn>
                <a:cxn ang="0">
                  <a:pos x="71" y="1"/>
                </a:cxn>
                <a:cxn ang="0">
                  <a:pos x="80" y="5"/>
                </a:cxn>
                <a:cxn ang="0">
                  <a:pos x="87" y="10"/>
                </a:cxn>
                <a:cxn ang="0">
                  <a:pos x="93" y="18"/>
                </a:cxn>
                <a:cxn ang="0">
                  <a:pos x="96" y="26"/>
                </a:cxn>
                <a:cxn ang="0">
                  <a:pos x="98" y="36"/>
                </a:cxn>
                <a:cxn ang="0">
                  <a:pos x="98" y="85"/>
                </a:cxn>
                <a:cxn ang="0">
                  <a:pos x="96" y="94"/>
                </a:cxn>
                <a:cxn ang="0">
                  <a:pos x="93" y="103"/>
                </a:cxn>
                <a:cxn ang="0">
                  <a:pos x="87" y="110"/>
                </a:cxn>
                <a:cxn ang="0">
                  <a:pos x="80" y="116"/>
                </a:cxn>
                <a:cxn ang="0">
                  <a:pos x="71" y="119"/>
                </a:cxn>
                <a:cxn ang="0">
                  <a:pos x="62" y="121"/>
                </a:cxn>
                <a:cxn ang="0">
                  <a:pos x="36" y="121"/>
                </a:cxn>
                <a:cxn ang="0">
                  <a:pos x="26" y="119"/>
                </a:cxn>
                <a:cxn ang="0">
                  <a:pos x="18" y="116"/>
                </a:cxn>
                <a:cxn ang="0">
                  <a:pos x="10" y="110"/>
                </a:cxn>
                <a:cxn ang="0">
                  <a:pos x="5" y="103"/>
                </a:cxn>
                <a:cxn ang="0">
                  <a:pos x="1" y="94"/>
                </a:cxn>
                <a:cxn ang="0">
                  <a:pos x="0" y="85"/>
                </a:cxn>
                <a:cxn ang="0">
                  <a:pos x="0" y="36"/>
                </a:cxn>
                <a:cxn ang="0">
                  <a:pos x="1" y="26"/>
                </a:cxn>
                <a:cxn ang="0">
                  <a:pos x="5" y="18"/>
                </a:cxn>
                <a:cxn ang="0">
                  <a:pos x="10" y="10"/>
                </a:cxn>
                <a:cxn ang="0">
                  <a:pos x="18" y="5"/>
                </a:cxn>
                <a:cxn ang="0">
                  <a:pos x="26" y="1"/>
                </a:cxn>
                <a:cxn ang="0">
                  <a:pos x="36" y="0"/>
                </a:cxn>
              </a:cxnLst>
              <a:rect l="0" t="0" r="r" b="b"/>
              <a:pathLst>
                <a:path w="98" h="121">
                  <a:moveTo>
                    <a:pt x="36" y="0"/>
                  </a:moveTo>
                  <a:lnTo>
                    <a:pt x="62" y="0"/>
                  </a:lnTo>
                  <a:lnTo>
                    <a:pt x="71" y="1"/>
                  </a:lnTo>
                  <a:lnTo>
                    <a:pt x="80" y="5"/>
                  </a:lnTo>
                  <a:lnTo>
                    <a:pt x="87" y="10"/>
                  </a:lnTo>
                  <a:lnTo>
                    <a:pt x="93" y="18"/>
                  </a:lnTo>
                  <a:lnTo>
                    <a:pt x="96" y="26"/>
                  </a:lnTo>
                  <a:lnTo>
                    <a:pt x="98" y="36"/>
                  </a:lnTo>
                  <a:lnTo>
                    <a:pt x="98" y="85"/>
                  </a:lnTo>
                  <a:lnTo>
                    <a:pt x="96" y="94"/>
                  </a:lnTo>
                  <a:lnTo>
                    <a:pt x="93" y="103"/>
                  </a:lnTo>
                  <a:lnTo>
                    <a:pt x="87" y="110"/>
                  </a:lnTo>
                  <a:lnTo>
                    <a:pt x="80" y="116"/>
                  </a:lnTo>
                  <a:lnTo>
                    <a:pt x="71" y="119"/>
                  </a:lnTo>
                  <a:lnTo>
                    <a:pt x="62" y="121"/>
                  </a:lnTo>
                  <a:lnTo>
                    <a:pt x="36" y="121"/>
                  </a:lnTo>
                  <a:lnTo>
                    <a:pt x="26" y="119"/>
                  </a:lnTo>
                  <a:lnTo>
                    <a:pt x="18" y="116"/>
                  </a:lnTo>
                  <a:lnTo>
                    <a:pt x="10" y="110"/>
                  </a:lnTo>
                  <a:lnTo>
                    <a:pt x="5" y="103"/>
                  </a:lnTo>
                  <a:lnTo>
                    <a:pt x="1" y="94"/>
                  </a:lnTo>
                  <a:lnTo>
                    <a:pt x="0" y="85"/>
                  </a:lnTo>
                  <a:lnTo>
                    <a:pt x="0" y="36"/>
                  </a:lnTo>
                  <a:lnTo>
                    <a:pt x="1" y="26"/>
                  </a:lnTo>
                  <a:lnTo>
                    <a:pt x="5" y="18"/>
                  </a:lnTo>
                  <a:lnTo>
                    <a:pt x="10" y="10"/>
                  </a:lnTo>
                  <a:lnTo>
                    <a:pt x="18" y="5"/>
                  </a:lnTo>
                  <a:lnTo>
                    <a:pt x="26" y="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11"/>
            <p:cNvSpPr>
              <a:spLocks/>
            </p:cNvSpPr>
            <p:nvPr/>
          </p:nvSpPr>
          <p:spPr bwMode="auto">
            <a:xfrm>
              <a:off x="3595688" y="2114550"/>
              <a:ext cx="155575" cy="192088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62" y="0"/>
                </a:cxn>
                <a:cxn ang="0">
                  <a:pos x="72" y="1"/>
                </a:cxn>
                <a:cxn ang="0">
                  <a:pos x="80" y="5"/>
                </a:cxn>
                <a:cxn ang="0">
                  <a:pos x="87" y="10"/>
                </a:cxn>
                <a:cxn ang="0">
                  <a:pos x="93" y="18"/>
                </a:cxn>
                <a:cxn ang="0">
                  <a:pos x="96" y="26"/>
                </a:cxn>
                <a:cxn ang="0">
                  <a:pos x="98" y="36"/>
                </a:cxn>
                <a:cxn ang="0">
                  <a:pos x="98" y="85"/>
                </a:cxn>
                <a:cxn ang="0">
                  <a:pos x="96" y="94"/>
                </a:cxn>
                <a:cxn ang="0">
                  <a:pos x="93" y="103"/>
                </a:cxn>
                <a:cxn ang="0">
                  <a:pos x="87" y="110"/>
                </a:cxn>
                <a:cxn ang="0">
                  <a:pos x="80" y="116"/>
                </a:cxn>
                <a:cxn ang="0">
                  <a:pos x="72" y="119"/>
                </a:cxn>
                <a:cxn ang="0">
                  <a:pos x="62" y="121"/>
                </a:cxn>
                <a:cxn ang="0">
                  <a:pos x="36" y="121"/>
                </a:cxn>
                <a:cxn ang="0">
                  <a:pos x="26" y="119"/>
                </a:cxn>
                <a:cxn ang="0">
                  <a:pos x="18" y="116"/>
                </a:cxn>
                <a:cxn ang="0">
                  <a:pos x="10" y="110"/>
                </a:cxn>
                <a:cxn ang="0">
                  <a:pos x="5" y="103"/>
                </a:cxn>
                <a:cxn ang="0">
                  <a:pos x="1" y="94"/>
                </a:cxn>
                <a:cxn ang="0">
                  <a:pos x="0" y="85"/>
                </a:cxn>
                <a:cxn ang="0">
                  <a:pos x="0" y="36"/>
                </a:cxn>
                <a:cxn ang="0">
                  <a:pos x="1" y="26"/>
                </a:cxn>
                <a:cxn ang="0">
                  <a:pos x="5" y="18"/>
                </a:cxn>
                <a:cxn ang="0">
                  <a:pos x="10" y="10"/>
                </a:cxn>
                <a:cxn ang="0">
                  <a:pos x="18" y="5"/>
                </a:cxn>
                <a:cxn ang="0">
                  <a:pos x="26" y="1"/>
                </a:cxn>
                <a:cxn ang="0">
                  <a:pos x="36" y="0"/>
                </a:cxn>
              </a:cxnLst>
              <a:rect l="0" t="0" r="r" b="b"/>
              <a:pathLst>
                <a:path w="98" h="121">
                  <a:moveTo>
                    <a:pt x="36" y="0"/>
                  </a:moveTo>
                  <a:lnTo>
                    <a:pt x="62" y="0"/>
                  </a:lnTo>
                  <a:lnTo>
                    <a:pt x="72" y="1"/>
                  </a:lnTo>
                  <a:lnTo>
                    <a:pt x="80" y="5"/>
                  </a:lnTo>
                  <a:lnTo>
                    <a:pt x="87" y="10"/>
                  </a:lnTo>
                  <a:lnTo>
                    <a:pt x="93" y="18"/>
                  </a:lnTo>
                  <a:lnTo>
                    <a:pt x="96" y="26"/>
                  </a:lnTo>
                  <a:lnTo>
                    <a:pt x="98" y="36"/>
                  </a:lnTo>
                  <a:lnTo>
                    <a:pt x="98" y="85"/>
                  </a:lnTo>
                  <a:lnTo>
                    <a:pt x="96" y="94"/>
                  </a:lnTo>
                  <a:lnTo>
                    <a:pt x="93" y="103"/>
                  </a:lnTo>
                  <a:lnTo>
                    <a:pt x="87" y="110"/>
                  </a:lnTo>
                  <a:lnTo>
                    <a:pt x="80" y="116"/>
                  </a:lnTo>
                  <a:lnTo>
                    <a:pt x="72" y="119"/>
                  </a:lnTo>
                  <a:lnTo>
                    <a:pt x="62" y="121"/>
                  </a:lnTo>
                  <a:lnTo>
                    <a:pt x="36" y="121"/>
                  </a:lnTo>
                  <a:lnTo>
                    <a:pt x="26" y="119"/>
                  </a:lnTo>
                  <a:lnTo>
                    <a:pt x="18" y="116"/>
                  </a:lnTo>
                  <a:lnTo>
                    <a:pt x="10" y="110"/>
                  </a:lnTo>
                  <a:lnTo>
                    <a:pt x="5" y="103"/>
                  </a:lnTo>
                  <a:lnTo>
                    <a:pt x="1" y="94"/>
                  </a:lnTo>
                  <a:lnTo>
                    <a:pt x="0" y="85"/>
                  </a:lnTo>
                  <a:lnTo>
                    <a:pt x="0" y="36"/>
                  </a:lnTo>
                  <a:lnTo>
                    <a:pt x="1" y="26"/>
                  </a:lnTo>
                  <a:lnTo>
                    <a:pt x="5" y="18"/>
                  </a:lnTo>
                  <a:lnTo>
                    <a:pt x="10" y="10"/>
                  </a:lnTo>
                  <a:lnTo>
                    <a:pt x="18" y="5"/>
                  </a:lnTo>
                  <a:lnTo>
                    <a:pt x="26" y="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9"/>
            <p:cNvSpPr>
              <a:spLocks/>
            </p:cNvSpPr>
            <p:nvPr/>
          </p:nvSpPr>
          <p:spPr bwMode="auto">
            <a:xfrm>
              <a:off x="1473200" y="2060575"/>
              <a:ext cx="2174875" cy="300038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1334" y="0"/>
                </a:cxn>
                <a:cxn ang="0">
                  <a:pos x="1344" y="1"/>
                </a:cxn>
                <a:cxn ang="0">
                  <a:pos x="1352" y="5"/>
                </a:cxn>
                <a:cxn ang="0">
                  <a:pos x="1359" y="10"/>
                </a:cxn>
                <a:cxn ang="0">
                  <a:pos x="1365" y="18"/>
                </a:cxn>
                <a:cxn ang="0">
                  <a:pos x="1369" y="26"/>
                </a:cxn>
                <a:cxn ang="0">
                  <a:pos x="1370" y="36"/>
                </a:cxn>
                <a:cxn ang="0">
                  <a:pos x="1370" y="153"/>
                </a:cxn>
                <a:cxn ang="0">
                  <a:pos x="1369" y="162"/>
                </a:cxn>
                <a:cxn ang="0">
                  <a:pos x="1365" y="171"/>
                </a:cxn>
                <a:cxn ang="0">
                  <a:pos x="1359" y="178"/>
                </a:cxn>
                <a:cxn ang="0">
                  <a:pos x="1352" y="184"/>
                </a:cxn>
                <a:cxn ang="0">
                  <a:pos x="1344" y="187"/>
                </a:cxn>
                <a:cxn ang="0">
                  <a:pos x="1334" y="189"/>
                </a:cxn>
                <a:cxn ang="0">
                  <a:pos x="36" y="189"/>
                </a:cxn>
                <a:cxn ang="0">
                  <a:pos x="26" y="187"/>
                </a:cxn>
                <a:cxn ang="0">
                  <a:pos x="18" y="184"/>
                </a:cxn>
                <a:cxn ang="0">
                  <a:pos x="10" y="178"/>
                </a:cxn>
                <a:cxn ang="0">
                  <a:pos x="5" y="171"/>
                </a:cxn>
                <a:cxn ang="0">
                  <a:pos x="1" y="162"/>
                </a:cxn>
                <a:cxn ang="0">
                  <a:pos x="0" y="153"/>
                </a:cxn>
                <a:cxn ang="0">
                  <a:pos x="0" y="36"/>
                </a:cxn>
                <a:cxn ang="0">
                  <a:pos x="1" y="26"/>
                </a:cxn>
                <a:cxn ang="0">
                  <a:pos x="5" y="18"/>
                </a:cxn>
                <a:cxn ang="0">
                  <a:pos x="10" y="10"/>
                </a:cxn>
                <a:cxn ang="0">
                  <a:pos x="18" y="5"/>
                </a:cxn>
                <a:cxn ang="0">
                  <a:pos x="26" y="1"/>
                </a:cxn>
                <a:cxn ang="0">
                  <a:pos x="36" y="0"/>
                </a:cxn>
              </a:cxnLst>
              <a:rect l="0" t="0" r="r" b="b"/>
              <a:pathLst>
                <a:path w="1370" h="189">
                  <a:moveTo>
                    <a:pt x="36" y="0"/>
                  </a:moveTo>
                  <a:lnTo>
                    <a:pt x="1334" y="0"/>
                  </a:lnTo>
                  <a:lnTo>
                    <a:pt x="1344" y="1"/>
                  </a:lnTo>
                  <a:lnTo>
                    <a:pt x="1352" y="5"/>
                  </a:lnTo>
                  <a:lnTo>
                    <a:pt x="1359" y="10"/>
                  </a:lnTo>
                  <a:lnTo>
                    <a:pt x="1365" y="18"/>
                  </a:lnTo>
                  <a:lnTo>
                    <a:pt x="1369" y="26"/>
                  </a:lnTo>
                  <a:lnTo>
                    <a:pt x="1370" y="36"/>
                  </a:lnTo>
                  <a:lnTo>
                    <a:pt x="1370" y="153"/>
                  </a:lnTo>
                  <a:lnTo>
                    <a:pt x="1369" y="162"/>
                  </a:lnTo>
                  <a:lnTo>
                    <a:pt x="1365" y="171"/>
                  </a:lnTo>
                  <a:lnTo>
                    <a:pt x="1359" y="178"/>
                  </a:lnTo>
                  <a:lnTo>
                    <a:pt x="1352" y="184"/>
                  </a:lnTo>
                  <a:lnTo>
                    <a:pt x="1344" y="187"/>
                  </a:lnTo>
                  <a:lnTo>
                    <a:pt x="1334" y="189"/>
                  </a:lnTo>
                  <a:lnTo>
                    <a:pt x="36" y="189"/>
                  </a:lnTo>
                  <a:lnTo>
                    <a:pt x="26" y="187"/>
                  </a:lnTo>
                  <a:lnTo>
                    <a:pt x="18" y="184"/>
                  </a:lnTo>
                  <a:lnTo>
                    <a:pt x="10" y="178"/>
                  </a:lnTo>
                  <a:lnTo>
                    <a:pt x="5" y="171"/>
                  </a:lnTo>
                  <a:lnTo>
                    <a:pt x="1" y="162"/>
                  </a:lnTo>
                  <a:lnTo>
                    <a:pt x="0" y="153"/>
                  </a:lnTo>
                  <a:lnTo>
                    <a:pt x="0" y="36"/>
                  </a:lnTo>
                  <a:lnTo>
                    <a:pt x="1" y="26"/>
                  </a:lnTo>
                  <a:lnTo>
                    <a:pt x="5" y="18"/>
                  </a:lnTo>
                  <a:lnTo>
                    <a:pt x="10" y="10"/>
                  </a:lnTo>
                  <a:lnTo>
                    <a:pt x="18" y="5"/>
                  </a:lnTo>
                  <a:lnTo>
                    <a:pt x="26" y="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81" name="Title 80"/>
          <p:cNvSpPr>
            <a:spLocks noGrp="1"/>
          </p:cNvSpPr>
          <p:nvPr>
            <p:ph type="title"/>
          </p:nvPr>
        </p:nvSpPr>
        <p:spPr>
          <a:xfrm>
            <a:off x="609601" y="978701"/>
            <a:ext cx="10972800" cy="1143000"/>
          </a:xfrm>
        </p:spPr>
        <p:txBody>
          <a:bodyPr/>
          <a:lstStyle/>
          <a:p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quê</a:t>
            </a:r>
            <a:r>
              <a:rPr lang="en-US" dirty="0" smtClean="0"/>
              <a:t> </a:t>
            </a:r>
            <a:r>
              <a:rPr lang="en-US" dirty="0" err="1" smtClean="0"/>
              <a:t>supervisão</a:t>
            </a:r>
            <a:r>
              <a:rPr lang="en-US" dirty="0" smtClean="0"/>
              <a:t> e </a:t>
            </a:r>
            <a:r>
              <a:rPr lang="en-US" dirty="0" err="1" smtClean="0"/>
              <a:t>regulação</a:t>
            </a:r>
            <a:r>
              <a:rPr lang="en-US" dirty="0" smtClean="0"/>
              <a:t> de </a:t>
            </a:r>
            <a:r>
              <a:rPr lang="en-US" dirty="0" err="1" smtClean="0"/>
              <a:t>atuária</a:t>
            </a:r>
            <a:r>
              <a:rPr lang="en-US" dirty="0" smtClean="0"/>
              <a:t>? </a:t>
            </a:r>
            <a:endParaRPr lang="en-US" dirty="0"/>
          </a:p>
        </p:txBody>
      </p:sp>
      <p:sp>
        <p:nvSpPr>
          <p:cNvPr id="91" name="TextBox 84"/>
          <p:cNvSpPr txBox="1"/>
          <p:nvPr/>
        </p:nvSpPr>
        <p:spPr>
          <a:xfrm flipH="1">
            <a:off x="5754841" y="4941168"/>
            <a:ext cx="39468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kern="0" dirty="0" err="1" smtClean="0">
                <a:solidFill>
                  <a:srgbClr val="0070C0"/>
                </a:solidFill>
                <a:latin typeface="Arial" pitchFamily="34" charset="0"/>
                <a:ea typeface="ByTheButterfly" pitchFamily="2" charset="0"/>
                <a:cs typeface="Arial" pitchFamily="34" charset="0"/>
              </a:rPr>
              <a:t>Qual</a:t>
            </a:r>
            <a:r>
              <a:rPr lang="en-US" sz="3000" kern="0" dirty="0" smtClean="0">
                <a:solidFill>
                  <a:srgbClr val="0070C0"/>
                </a:solidFill>
                <a:latin typeface="Arial" pitchFamily="34" charset="0"/>
                <a:ea typeface="ByTheButterfly" pitchFamily="2" charset="0"/>
                <a:cs typeface="Arial" pitchFamily="34" charset="0"/>
              </a:rPr>
              <a:t> o </a:t>
            </a:r>
            <a:r>
              <a:rPr lang="en-US" sz="3000" kern="0" dirty="0" err="1" smtClean="0">
                <a:solidFill>
                  <a:srgbClr val="0070C0"/>
                </a:solidFill>
                <a:latin typeface="Arial" pitchFamily="34" charset="0"/>
                <a:ea typeface="ByTheButterfly" pitchFamily="2" charset="0"/>
                <a:cs typeface="Arial" pitchFamily="34" charset="0"/>
              </a:rPr>
              <a:t>papel</a:t>
            </a:r>
            <a:r>
              <a:rPr lang="en-US" sz="3000" kern="0" dirty="0" smtClean="0">
                <a:solidFill>
                  <a:srgbClr val="0070C0"/>
                </a:solidFill>
                <a:latin typeface="Arial" pitchFamily="34" charset="0"/>
                <a:ea typeface="ByTheButterfly" pitchFamily="2" charset="0"/>
                <a:cs typeface="Arial" pitchFamily="34" charset="0"/>
              </a:rPr>
              <a:t> dos </a:t>
            </a:r>
            <a:r>
              <a:rPr lang="en-US" sz="3000" kern="0" dirty="0" err="1" smtClean="0">
                <a:solidFill>
                  <a:srgbClr val="0070C0"/>
                </a:solidFill>
                <a:latin typeface="Arial" pitchFamily="34" charset="0"/>
                <a:ea typeface="ByTheButterfly" pitchFamily="2" charset="0"/>
                <a:cs typeface="Arial" pitchFamily="34" charset="0"/>
              </a:rPr>
              <a:t>conselheiros</a:t>
            </a:r>
            <a:r>
              <a:rPr lang="en-US" sz="3000" kern="0" dirty="0" smtClean="0">
                <a:solidFill>
                  <a:srgbClr val="0070C0"/>
                </a:solidFill>
                <a:latin typeface="Arial" pitchFamily="34" charset="0"/>
                <a:ea typeface="ByTheButterfly" pitchFamily="2" charset="0"/>
                <a:cs typeface="Arial" pitchFamily="34" charset="0"/>
              </a:rPr>
              <a:t> </a:t>
            </a:r>
            <a:r>
              <a:rPr lang="en-US" sz="3000" kern="0" dirty="0" err="1" smtClean="0">
                <a:solidFill>
                  <a:srgbClr val="0070C0"/>
                </a:solidFill>
                <a:latin typeface="Arial" pitchFamily="34" charset="0"/>
                <a:ea typeface="ByTheButterfly" pitchFamily="2" charset="0"/>
                <a:cs typeface="Arial" pitchFamily="34" charset="0"/>
              </a:rPr>
              <a:t>nesse</a:t>
            </a:r>
            <a:r>
              <a:rPr lang="en-US" sz="3000" kern="0" dirty="0" smtClean="0">
                <a:solidFill>
                  <a:srgbClr val="0070C0"/>
                </a:solidFill>
                <a:latin typeface="Arial" pitchFamily="34" charset="0"/>
                <a:ea typeface="ByTheButterfly" pitchFamily="2" charset="0"/>
                <a:cs typeface="Arial" pitchFamily="34" charset="0"/>
              </a:rPr>
              <a:t> </a:t>
            </a:r>
            <a:r>
              <a:rPr lang="en-US" sz="3000" kern="0" dirty="0" err="1" smtClean="0">
                <a:solidFill>
                  <a:srgbClr val="0070C0"/>
                </a:solidFill>
                <a:latin typeface="Arial" pitchFamily="34" charset="0"/>
                <a:ea typeface="ByTheButterfly" pitchFamily="2" charset="0"/>
                <a:cs typeface="Arial" pitchFamily="34" charset="0"/>
              </a:rPr>
              <a:t>contexto</a:t>
            </a:r>
            <a:r>
              <a:rPr lang="en-US" sz="3000" kern="0" dirty="0" smtClean="0">
                <a:solidFill>
                  <a:srgbClr val="0070C0"/>
                </a:solidFill>
                <a:latin typeface="Arial" pitchFamily="34" charset="0"/>
                <a:ea typeface="ByTheButterfly" pitchFamily="2" charset="0"/>
                <a:cs typeface="Arial" pitchFamily="34" charset="0"/>
              </a:rPr>
              <a:t>?</a:t>
            </a:r>
            <a:endParaRPr lang="en-US" sz="3000" dirty="0">
              <a:solidFill>
                <a:srgbClr val="0070C0"/>
              </a:solidFill>
              <a:latin typeface="Arial" pitchFamily="34" charset="0"/>
              <a:ea typeface="ByTheButterfly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49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778CB0-C7B4-4243-9295-7A049A9819DF}" type="slidenum">
              <a:rPr lang="pt-BR" smtClean="0"/>
              <a:pPr>
                <a:defRPr/>
              </a:pPr>
              <a:t>22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538486" y="620688"/>
            <a:ext cx="10369152" cy="3744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“O </a:t>
            </a:r>
            <a:r>
              <a:rPr lang="pt-BR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resultado prático do afrouxamento das regras aqui explanadas não poderia </a:t>
            </a:r>
            <a:r>
              <a:rPr lang="pt-BR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ser outro</a:t>
            </a:r>
            <a:r>
              <a:rPr lang="pt-BR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as irregularidades amplamente atestadas pelo Ministério da Previdência Social evidenciam</a:t>
            </a:r>
            <a:r>
              <a:rPr lang="pt-BR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a </a:t>
            </a:r>
            <a:r>
              <a:rPr lang="pt-BR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não mais poder, um crescente </a:t>
            </a:r>
            <a:r>
              <a:rPr lang="pt-BR" sz="2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descompromisso com regras de rigidez financeira e atuarial</a:t>
            </a:r>
            <a:r>
              <a:rPr lang="pt-BR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ausência </a:t>
            </a:r>
            <a:r>
              <a:rPr lang="pt-BR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 transparência quanto aos dados de seu regime próprio, insegurança </a:t>
            </a:r>
            <a:r>
              <a:rPr lang="pt-BR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quanto ao </a:t>
            </a:r>
            <a:r>
              <a:rPr lang="pt-BR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volume financeiro gerido pelo ente federado e a </a:t>
            </a:r>
            <a:r>
              <a:rPr lang="pt-BR" sz="2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possível conversão de valores </a:t>
            </a:r>
            <a:r>
              <a:rPr lang="pt-BR" sz="2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pertencentes ao </a:t>
            </a:r>
            <a:r>
              <a:rPr lang="pt-BR" sz="2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fundo para o pagamento de obrigações do ente federado, desfalcando, provisória ou definitivamente,</a:t>
            </a:r>
          </a:p>
          <a:p>
            <a:pPr algn="ctr"/>
            <a:r>
              <a:rPr lang="pt-BR" sz="2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 suas reservas previdenciárias</a:t>
            </a:r>
            <a:r>
              <a:rPr lang="pt-BR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.”</a:t>
            </a:r>
            <a:endParaRPr lang="pt-BR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pt-BR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pt-BR" sz="200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640" y="3775589"/>
            <a:ext cx="5734844" cy="297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27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tle 8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 NOVA PORTARIA</a:t>
            </a:r>
            <a:endParaRPr lang="en-US" dirty="0"/>
          </a:p>
        </p:txBody>
      </p:sp>
      <p:sp>
        <p:nvSpPr>
          <p:cNvPr id="131" name="Oval 130"/>
          <p:cNvSpPr/>
          <p:nvPr/>
        </p:nvSpPr>
        <p:spPr>
          <a:xfrm>
            <a:off x="4254778" y="1295400"/>
            <a:ext cx="3840480" cy="384048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3962401" y="1996493"/>
            <a:ext cx="2190483" cy="2112804"/>
            <a:chOff x="1915834" y="2301293"/>
            <a:chExt cx="2190483" cy="2112804"/>
          </a:xfrm>
        </p:grpSpPr>
        <p:sp>
          <p:nvSpPr>
            <p:cNvPr id="54" name="Freeform 53"/>
            <p:cNvSpPr/>
            <p:nvPr/>
          </p:nvSpPr>
          <p:spPr>
            <a:xfrm rot="561175">
              <a:off x="2968251" y="2742335"/>
              <a:ext cx="1138066" cy="1671762"/>
            </a:xfrm>
            <a:custGeom>
              <a:avLst/>
              <a:gdLst>
                <a:gd name="connsiteX0" fmla="*/ 52507 w 598074"/>
                <a:gd name="connsiteY0" fmla="*/ 321448 h 878541"/>
                <a:gd name="connsiteX1" fmla="*/ 259976 w 598074"/>
                <a:gd name="connsiteY1" fmla="*/ 206188 h 878541"/>
                <a:gd name="connsiteX2" fmla="*/ 398289 w 598074"/>
                <a:gd name="connsiteY2" fmla="*/ 790175 h 878541"/>
                <a:gd name="connsiteX3" fmla="*/ 582706 w 598074"/>
                <a:gd name="connsiteY3" fmla="*/ 736386 h 878541"/>
                <a:gd name="connsiteX4" fmla="*/ 306080 w 598074"/>
                <a:gd name="connsiteY4" fmla="*/ 221556 h 878541"/>
                <a:gd name="connsiteX5" fmla="*/ 44823 w 598074"/>
                <a:gd name="connsiteY5" fmla="*/ 21771 h 878541"/>
                <a:gd name="connsiteX6" fmla="*/ 52507 w 598074"/>
                <a:gd name="connsiteY6" fmla="*/ 321448 h 87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8074" h="878541">
                  <a:moveTo>
                    <a:pt x="52507" y="321448"/>
                  </a:moveTo>
                  <a:cubicBezTo>
                    <a:pt x="88366" y="352184"/>
                    <a:pt x="202346" y="128067"/>
                    <a:pt x="259976" y="206188"/>
                  </a:cubicBezTo>
                  <a:cubicBezTo>
                    <a:pt x="317606" y="284309"/>
                    <a:pt x="344501" y="701809"/>
                    <a:pt x="398289" y="790175"/>
                  </a:cubicBezTo>
                  <a:cubicBezTo>
                    <a:pt x="452077" y="878541"/>
                    <a:pt x="598074" y="831156"/>
                    <a:pt x="582706" y="736386"/>
                  </a:cubicBezTo>
                  <a:cubicBezTo>
                    <a:pt x="567338" y="641616"/>
                    <a:pt x="395727" y="340658"/>
                    <a:pt x="306080" y="221556"/>
                  </a:cubicBezTo>
                  <a:cubicBezTo>
                    <a:pt x="216433" y="102454"/>
                    <a:pt x="89646" y="0"/>
                    <a:pt x="44823" y="21771"/>
                  </a:cubicBezTo>
                  <a:cubicBezTo>
                    <a:pt x="0" y="43542"/>
                    <a:pt x="16648" y="290712"/>
                    <a:pt x="52507" y="3214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62" name="Group 23"/>
            <p:cNvGrpSpPr/>
            <p:nvPr/>
          </p:nvGrpSpPr>
          <p:grpSpPr>
            <a:xfrm rot="2810961">
              <a:off x="1810401" y="2406726"/>
              <a:ext cx="1581489" cy="1370624"/>
              <a:chOff x="1370013" y="2060575"/>
              <a:chExt cx="2381250" cy="2063750"/>
            </a:xfrm>
          </p:grpSpPr>
          <p:sp>
            <p:nvSpPr>
              <p:cNvPr id="63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2" name="Group 71"/>
          <p:cNvGrpSpPr/>
          <p:nvPr/>
        </p:nvGrpSpPr>
        <p:grpSpPr>
          <a:xfrm flipH="1">
            <a:off x="6007379" y="1996493"/>
            <a:ext cx="2190483" cy="2112804"/>
            <a:chOff x="1915834" y="2301293"/>
            <a:chExt cx="2190483" cy="2112804"/>
          </a:xfrm>
        </p:grpSpPr>
        <p:sp>
          <p:nvSpPr>
            <p:cNvPr id="73" name="Freeform 72"/>
            <p:cNvSpPr/>
            <p:nvPr/>
          </p:nvSpPr>
          <p:spPr>
            <a:xfrm rot="561175">
              <a:off x="2968251" y="2742335"/>
              <a:ext cx="1138066" cy="1671762"/>
            </a:xfrm>
            <a:custGeom>
              <a:avLst/>
              <a:gdLst>
                <a:gd name="connsiteX0" fmla="*/ 52507 w 598074"/>
                <a:gd name="connsiteY0" fmla="*/ 321448 h 878541"/>
                <a:gd name="connsiteX1" fmla="*/ 259976 w 598074"/>
                <a:gd name="connsiteY1" fmla="*/ 206188 h 878541"/>
                <a:gd name="connsiteX2" fmla="*/ 398289 w 598074"/>
                <a:gd name="connsiteY2" fmla="*/ 790175 h 878541"/>
                <a:gd name="connsiteX3" fmla="*/ 582706 w 598074"/>
                <a:gd name="connsiteY3" fmla="*/ 736386 h 878541"/>
                <a:gd name="connsiteX4" fmla="*/ 306080 w 598074"/>
                <a:gd name="connsiteY4" fmla="*/ 221556 h 878541"/>
                <a:gd name="connsiteX5" fmla="*/ 44823 w 598074"/>
                <a:gd name="connsiteY5" fmla="*/ 21771 h 878541"/>
                <a:gd name="connsiteX6" fmla="*/ 52507 w 598074"/>
                <a:gd name="connsiteY6" fmla="*/ 321448 h 87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8074" h="878541">
                  <a:moveTo>
                    <a:pt x="52507" y="321448"/>
                  </a:moveTo>
                  <a:cubicBezTo>
                    <a:pt x="88366" y="352184"/>
                    <a:pt x="202346" y="128067"/>
                    <a:pt x="259976" y="206188"/>
                  </a:cubicBezTo>
                  <a:cubicBezTo>
                    <a:pt x="317606" y="284309"/>
                    <a:pt x="344501" y="701809"/>
                    <a:pt x="398289" y="790175"/>
                  </a:cubicBezTo>
                  <a:cubicBezTo>
                    <a:pt x="452077" y="878541"/>
                    <a:pt x="598074" y="831156"/>
                    <a:pt x="582706" y="736386"/>
                  </a:cubicBezTo>
                  <a:cubicBezTo>
                    <a:pt x="567338" y="641616"/>
                    <a:pt x="395727" y="340658"/>
                    <a:pt x="306080" y="221556"/>
                  </a:cubicBezTo>
                  <a:cubicBezTo>
                    <a:pt x="216433" y="102454"/>
                    <a:pt x="89646" y="0"/>
                    <a:pt x="44823" y="21771"/>
                  </a:cubicBezTo>
                  <a:cubicBezTo>
                    <a:pt x="0" y="43542"/>
                    <a:pt x="16648" y="290712"/>
                    <a:pt x="52507" y="3214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74" name="Group 23"/>
            <p:cNvGrpSpPr/>
            <p:nvPr/>
          </p:nvGrpSpPr>
          <p:grpSpPr>
            <a:xfrm rot="2810961">
              <a:off x="1810401" y="2406726"/>
              <a:ext cx="1581489" cy="1370624"/>
              <a:chOff x="1370013" y="2060575"/>
              <a:chExt cx="2381250" cy="2063750"/>
            </a:xfrm>
          </p:grpSpPr>
          <p:sp>
            <p:nvSpPr>
              <p:cNvPr id="76" name="Freeform 6"/>
              <p:cNvSpPr>
                <a:spLocks/>
              </p:cNvSpPr>
              <p:nvPr/>
            </p:nvSpPr>
            <p:spPr bwMode="auto">
              <a:xfrm>
                <a:off x="1524000" y="2232025"/>
                <a:ext cx="2073275" cy="1892300"/>
              </a:xfrm>
              <a:custGeom>
                <a:avLst/>
                <a:gdLst/>
                <a:ahLst/>
                <a:cxnLst>
                  <a:cxn ang="0">
                    <a:pos x="1306" y="0"/>
                  </a:cxn>
                  <a:cxn ang="0">
                    <a:pos x="1180" y="1192"/>
                  </a:cxn>
                  <a:cxn ang="0">
                    <a:pos x="128" y="1192"/>
                  </a:cxn>
                  <a:cxn ang="0">
                    <a:pos x="0" y="36"/>
                  </a:cxn>
                  <a:cxn ang="0">
                    <a:pos x="1306" y="0"/>
                  </a:cxn>
                </a:cxnLst>
                <a:rect l="0" t="0" r="r" b="b"/>
                <a:pathLst>
                  <a:path w="1306" h="1192">
                    <a:moveTo>
                      <a:pt x="1306" y="0"/>
                    </a:moveTo>
                    <a:lnTo>
                      <a:pt x="1180" y="1192"/>
                    </a:lnTo>
                    <a:lnTo>
                      <a:pt x="128" y="1192"/>
                    </a:lnTo>
                    <a:lnTo>
                      <a:pt x="0" y="36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7"/>
              <p:cNvSpPr>
                <a:spLocks/>
              </p:cNvSpPr>
              <p:nvPr/>
            </p:nvSpPr>
            <p:spPr bwMode="auto">
              <a:xfrm>
                <a:off x="1417638" y="2211388"/>
                <a:ext cx="2284412" cy="11414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88"/>
                  </a:cxn>
                  <a:cxn ang="0">
                    <a:pos x="59" y="174"/>
                  </a:cxn>
                  <a:cxn ang="0">
                    <a:pos x="86" y="255"/>
                  </a:cxn>
                  <a:cxn ang="0">
                    <a:pos x="123" y="332"/>
                  </a:cxn>
                  <a:cxn ang="0">
                    <a:pos x="168" y="403"/>
                  </a:cxn>
                  <a:cxn ang="0">
                    <a:pos x="222" y="468"/>
                  </a:cxn>
                  <a:cxn ang="0">
                    <a:pos x="283" y="525"/>
                  </a:cxn>
                  <a:cxn ang="0">
                    <a:pos x="351" y="575"/>
                  </a:cxn>
                  <a:cxn ang="0">
                    <a:pos x="425" y="616"/>
                  </a:cxn>
                  <a:cxn ang="0">
                    <a:pos x="504" y="648"/>
                  </a:cxn>
                  <a:cxn ang="0">
                    <a:pos x="588" y="671"/>
                  </a:cxn>
                  <a:cxn ang="0">
                    <a:pos x="675" y="682"/>
                  </a:cxn>
                  <a:cxn ang="0">
                    <a:pos x="765" y="682"/>
                  </a:cxn>
                  <a:cxn ang="0">
                    <a:pos x="852" y="671"/>
                  </a:cxn>
                  <a:cxn ang="0">
                    <a:pos x="936" y="648"/>
                  </a:cxn>
                  <a:cxn ang="0">
                    <a:pos x="1015" y="616"/>
                  </a:cxn>
                  <a:cxn ang="0">
                    <a:pos x="1088" y="575"/>
                  </a:cxn>
                  <a:cxn ang="0">
                    <a:pos x="1156" y="525"/>
                  </a:cxn>
                  <a:cxn ang="0">
                    <a:pos x="1218" y="468"/>
                  </a:cxn>
                  <a:cxn ang="0">
                    <a:pos x="1271" y="403"/>
                  </a:cxn>
                  <a:cxn ang="0">
                    <a:pos x="1317" y="332"/>
                  </a:cxn>
                  <a:cxn ang="0">
                    <a:pos x="1354" y="255"/>
                  </a:cxn>
                  <a:cxn ang="0">
                    <a:pos x="1381" y="174"/>
                  </a:cxn>
                  <a:cxn ang="0">
                    <a:pos x="1397" y="88"/>
                  </a:cxn>
                  <a:cxn ang="0">
                    <a:pos x="1403" y="0"/>
                  </a:cxn>
                  <a:cxn ang="0">
                    <a:pos x="1438" y="45"/>
                  </a:cxn>
                  <a:cxn ang="0">
                    <a:pos x="1426" y="133"/>
                  </a:cxn>
                  <a:cxn ang="0">
                    <a:pos x="1405" y="219"/>
                  </a:cxn>
                  <a:cxn ang="0">
                    <a:pos x="1374" y="299"/>
                  </a:cxn>
                  <a:cxn ang="0">
                    <a:pos x="1334" y="375"/>
                  </a:cxn>
                  <a:cxn ang="0">
                    <a:pos x="1285" y="444"/>
                  </a:cxn>
                  <a:cxn ang="0">
                    <a:pos x="1228" y="508"/>
                  </a:cxn>
                  <a:cxn ang="0">
                    <a:pos x="1165" y="565"/>
                  </a:cxn>
                  <a:cxn ang="0">
                    <a:pos x="1095" y="613"/>
                  </a:cxn>
                  <a:cxn ang="0">
                    <a:pos x="1019" y="654"/>
                  </a:cxn>
                  <a:cxn ang="0">
                    <a:pos x="939" y="685"/>
                  </a:cxn>
                  <a:cxn ang="0">
                    <a:pos x="854" y="707"/>
                  </a:cxn>
                  <a:cxn ang="0">
                    <a:pos x="765" y="718"/>
                  </a:cxn>
                  <a:cxn ang="0">
                    <a:pos x="675" y="718"/>
                  </a:cxn>
                  <a:cxn ang="0">
                    <a:pos x="586" y="707"/>
                  </a:cxn>
                  <a:cxn ang="0">
                    <a:pos x="501" y="685"/>
                  </a:cxn>
                  <a:cxn ang="0">
                    <a:pos x="420" y="654"/>
                  </a:cxn>
                  <a:cxn ang="0">
                    <a:pos x="345" y="613"/>
                  </a:cxn>
                  <a:cxn ang="0">
                    <a:pos x="275" y="565"/>
                  </a:cxn>
                  <a:cxn ang="0">
                    <a:pos x="212" y="508"/>
                  </a:cxn>
                  <a:cxn ang="0">
                    <a:pos x="155" y="444"/>
                  </a:cxn>
                  <a:cxn ang="0">
                    <a:pos x="106" y="375"/>
                  </a:cxn>
                  <a:cxn ang="0">
                    <a:pos x="66" y="299"/>
                  </a:cxn>
                  <a:cxn ang="0">
                    <a:pos x="35" y="219"/>
                  </a:cxn>
                  <a:cxn ang="0">
                    <a:pos x="13" y="133"/>
                  </a:cxn>
                  <a:cxn ang="0">
                    <a:pos x="2" y="45"/>
                  </a:cxn>
                </a:cxnLst>
                <a:rect l="0" t="0" r="r" b="b"/>
                <a:pathLst>
                  <a:path w="1439" h="719">
                    <a:moveTo>
                      <a:pt x="0" y="0"/>
                    </a:moveTo>
                    <a:lnTo>
                      <a:pt x="36" y="0"/>
                    </a:lnTo>
                    <a:lnTo>
                      <a:pt x="38" y="44"/>
                    </a:lnTo>
                    <a:lnTo>
                      <a:pt x="42" y="88"/>
                    </a:lnTo>
                    <a:lnTo>
                      <a:pt x="49" y="132"/>
                    </a:lnTo>
                    <a:lnTo>
                      <a:pt x="59" y="174"/>
                    </a:lnTo>
                    <a:lnTo>
                      <a:pt x="71" y="215"/>
                    </a:lnTo>
                    <a:lnTo>
                      <a:pt x="86" y="255"/>
                    </a:lnTo>
                    <a:lnTo>
                      <a:pt x="103" y="295"/>
                    </a:lnTo>
                    <a:lnTo>
                      <a:pt x="123" y="332"/>
                    </a:lnTo>
                    <a:lnTo>
                      <a:pt x="145" y="368"/>
                    </a:lnTo>
                    <a:lnTo>
                      <a:pt x="168" y="403"/>
                    </a:lnTo>
                    <a:lnTo>
                      <a:pt x="194" y="436"/>
                    </a:lnTo>
                    <a:lnTo>
                      <a:pt x="222" y="468"/>
                    </a:lnTo>
                    <a:lnTo>
                      <a:pt x="252" y="498"/>
                    </a:lnTo>
                    <a:lnTo>
                      <a:pt x="283" y="525"/>
                    </a:lnTo>
                    <a:lnTo>
                      <a:pt x="317" y="551"/>
                    </a:lnTo>
                    <a:lnTo>
                      <a:pt x="351" y="575"/>
                    </a:lnTo>
                    <a:lnTo>
                      <a:pt x="388" y="597"/>
                    </a:lnTo>
                    <a:lnTo>
                      <a:pt x="425" y="616"/>
                    </a:lnTo>
                    <a:lnTo>
                      <a:pt x="464" y="634"/>
                    </a:lnTo>
                    <a:lnTo>
                      <a:pt x="504" y="648"/>
                    </a:lnTo>
                    <a:lnTo>
                      <a:pt x="545" y="661"/>
                    </a:lnTo>
                    <a:lnTo>
                      <a:pt x="588" y="671"/>
                    </a:lnTo>
                    <a:lnTo>
                      <a:pt x="631" y="677"/>
                    </a:lnTo>
                    <a:lnTo>
                      <a:pt x="675" y="682"/>
                    </a:lnTo>
                    <a:lnTo>
                      <a:pt x="720" y="683"/>
                    </a:lnTo>
                    <a:lnTo>
                      <a:pt x="765" y="682"/>
                    </a:lnTo>
                    <a:lnTo>
                      <a:pt x="809" y="677"/>
                    </a:lnTo>
                    <a:lnTo>
                      <a:pt x="852" y="671"/>
                    </a:lnTo>
                    <a:lnTo>
                      <a:pt x="894" y="661"/>
                    </a:lnTo>
                    <a:lnTo>
                      <a:pt x="936" y="648"/>
                    </a:lnTo>
                    <a:lnTo>
                      <a:pt x="976" y="634"/>
                    </a:lnTo>
                    <a:lnTo>
                      <a:pt x="1015" y="616"/>
                    </a:lnTo>
                    <a:lnTo>
                      <a:pt x="1053" y="597"/>
                    </a:lnTo>
                    <a:lnTo>
                      <a:pt x="1088" y="575"/>
                    </a:lnTo>
                    <a:lnTo>
                      <a:pt x="1123" y="551"/>
                    </a:lnTo>
                    <a:lnTo>
                      <a:pt x="1156" y="525"/>
                    </a:lnTo>
                    <a:lnTo>
                      <a:pt x="1188" y="498"/>
                    </a:lnTo>
                    <a:lnTo>
                      <a:pt x="1218" y="468"/>
                    </a:lnTo>
                    <a:lnTo>
                      <a:pt x="1245" y="436"/>
                    </a:lnTo>
                    <a:lnTo>
                      <a:pt x="1271" y="403"/>
                    </a:lnTo>
                    <a:lnTo>
                      <a:pt x="1295" y="368"/>
                    </a:lnTo>
                    <a:lnTo>
                      <a:pt x="1317" y="332"/>
                    </a:lnTo>
                    <a:lnTo>
                      <a:pt x="1336" y="295"/>
                    </a:lnTo>
                    <a:lnTo>
                      <a:pt x="1354" y="255"/>
                    </a:lnTo>
                    <a:lnTo>
                      <a:pt x="1368" y="215"/>
                    </a:lnTo>
                    <a:lnTo>
                      <a:pt x="1381" y="174"/>
                    </a:lnTo>
                    <a:lnTo>
                      <a:pt x="1391" y="132"/>
                    </a:lnTo>
                    <a:lnTo>
                      <a:pt x="1397" y="88"/>
                    </a:lnTo>
                    <a:lnTo>
                      <a:pt x="1402" y="44"/>
                    </a:lnTo>
                    <a:lnTo>
                      <a:pt x="1403" y="0"/>
                    </a:lnTo>
                    <a:lnTo>
                      <a:pt x="1439" y="0"/>
                    </a:lnTo>
                    <a:lnTo>
                      <a:pt x="1438" y="45"/>
                    </a:lnTo>
                    <a:lnTo>
                      <a:pt x="1433" y="90"/>
                    </a:lnTo>
                    <a:lnTo>
                      <a:pt x="1426" y="133"/>
                    </a:lnTo>
                    <a:lnTo>
                      <a:pt x="1417" y="176"/>
                    </a:lnTo>
                    <a:lnTo>
                      <a:pt x="1405" y="219"/>
                    </a:lnTo>
                    <a:lnTo>
                      <a:pt x="1391" y="259"/>
                    </a:lnTo>
                    <a:lnTo>
                      <a:pt x="1374" y="299"/>
                    </a:lnTo>
                    <a:lnTo>
                      <a:pt x="1355" y="337"/>
                    </a:lnTo>
                    <a:lnTo>
                      <a:pt x="1334" y="375"/>
                    </a:lnTo>
                    <a:lnTo>
                      <a:pt x="1310" y="410"/>
                    </a:lnTo>
                    <a:lnTo>
                      <a:pt x="1285" y="444"/>
                    </a:lnTo>
                    <a:lnTo>
                      <a:pt x="1257" y="477"/>
                    </a:lnTo>
                    <a:lnTo>
                      <a:pt x="1228" y="508"/>
                    </a:lnTo>
                    <a:lnTo>
                      <a:pt x="1197" y="537"/>
                    </a:lnTo>
                    <a:lnTo>
                      <a:pt x="1165" y="565"/>
                    </a:lnTo>
                    <a:lnTo>
                      <a:pt x="1130" y="590"/>
                    </a:lnTo>
                    <a:lnTo>
                      <a:pt x="1095" y="613"/>
                    </a:lnTo>
                    <a:lnTo>
                      <a:pt x="1058" y="635"/>
                    </a:lnTo>
                    <a:lnTo>
                      <a:pt x="1019" y="654"/>
                    </a:lnTo>
                    <a:lnTo>
                      <a:pt x="980" y="671"/>
                    </a:lnTo>
                    <a:lnTo>
                      <a:pt x="939" y="685"/>
                    </a:lnTo>
                    <a:lnTo>
                      <a:pt x="897" y="697"/>
                    </a:lnTo>
                    <a:lnTo>
                      <a:pt x="854" y="707"/>
                    </a:lnTo>
                    <a:lnTo>
                      <a:pt x="810" y="713"/>
                    </a:lnTo>
                    <a:lnTo>
                      <a:pt x="765" y="718"/>
                    </a:lnTo>
                    <a:lnTo>
                      <a:pt x="720" y="719"/>
                    </a:lnTo>
                    <a:lnTo>
                      <a:pt x="675" y="718"/>
                    </a:lnTo>
                    <a:lnTo>
                      <a:pt x="630" y="713"/>
                    </a:lnTo>
                    <a:lnTo>
                      <a:pt x="586" y="707"/>
                    </a:lnTo>
                    <a:lnTo>
                      <a:pt x="543" y="697"/>
                    </a:lnTo>
                    <a:lnTo>
                      <a:pt x="501" y="685"/>
                    </a:lnTo>
                    <a:lnTo>
                      <a:pt x="460" y="671"/>
                    </a:lnTo>
                    <a:lnTo>
                      <a:pt x="420" y="654"/>
                    </a:lnTo>
                    <a:lnTo>
                      <a:pt x="382" y="635"/>
                    </a:lnTo>
                    <a:lnTo>
                      <a:pt x="345" y="613"/>
                    </a:lnTo>
                    <a:lnTo>
                      <a:pt x="309" y="590"/>
                    </a:lnTo>
                    <a:lnTo>
                      <a:pt x="275" y="565"/>
                    </a:lnTo>
                    <a:lnTo>
                      <a:pt x="242" y="537"/>
                    </a:lnTo>
                    <a:lnTo>
                      <a:pt x="212" y="508"/>
                    </a:lnTo>
                    <a:lnTo>
                      <a:pt x="182" y="477"/>
                    </a:lnTo>
                    <a:lnTo>
                      <a:pt x="155" y="444"/>
                    </a:lnTo>
                    <a:lnTo>
                      <a:pt x="130" y="410"/>
                    </a:lnTo>
                    <a:lnTo>
                      <a:pt x="106" y="375"/>
                    </a:lnTo>
                    <a:lnTo>
                      <a:pt x="85" y="337"/>
                    </a:lnTo>
                    <a:lnTo>
                      <a:pt x="66" y="299"/>
                    </a:lnTo>
                    <a:lnTo>
                      <a:pt x="49" y="259"/>
                    </a:lnTo>
                    <a:lnTo>
                      <a:pt x="35" y="219"/>
                    </a:lnTo>
                    <a:lnTo>
                      <a:pt x="23" y="176"/>
                    </a:lnTo>
                    <a:lnTo>
                      <a:pt x="13" y="133"/>
                    </a:lnTo>
                    <a:lnTo>
                      <a:pt x="6" y="90"/>
                    </a:lnTo>
                    <a:lnTo>
                      <a:pt x="2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Freeform 8"/>
              <p:cNvSpPr>
                <a:spLocks/>
              </p:cNvSpPr>
              <p:nvPr/>
            </p:nvSpPr>
            <p:spPr bwMode="auto">
              <a:xfrm>
                <a:off x="2101850" y="3155950"/>
                <a:ext cx="915987" cy="266700"/>
              </a:xfrm>
              <a:custGeom>
                <a:avLst/>
                <a:gdLst/>
                <a:ahLst/>
                <a:cxnLst>
                  <a:cxn ang="0">
                    <a:pos x="69" y="1"/>
                  </a:cxn>
                  <a:cxn ang="0">
                    <a:pos x="93" y="9"/>
                  </a:cxn>
                  <a:cxn ang="0">
                    <a:pos x="126" y="21"/>
                  </a:cxn>
                  <a:cxn ang="0">
                    <a:pos x="165" y="32"/>
                  </a:cxn>
                  <a:cxn ang="0">
                    <a:pos x="210" y="41"/>
                  </a:cxn>
                  <a:cxn ang="0">
                    <a:pos x="261" y="45"/>
                  </a:cxn>
                  <a:cxn ang="0">
                    <a:pos x="316" y="44"/>
                  </a:cxn>
                  <a:cxn ang="0">
                    <a:pos x="366" y="40"/>
                  </a:cxn>
                  <a:cxn ang="0">
                    <a:pos x="410" y="33"/>
                  </a:cxn>
                  <a:cxn ang="0">
                    <a:pos x="446" y="26"/>
                  </a:cxn>
                  <a:cxn ang="0">
                    <a:pos x="474" y="19"/>
                  </a:cxn>
                  <a:cxn ang="0">
                    <a:pos x="493" y="12"/>
                  </a:cxn>
                  <a:cxn ang="0">
                    <a:pos x="510" y="6"/>
                  </a:cxn>
                  <a:cxn ang="0">
                    <a:pos x="524" y="3"/>
                  </a:cxn>
                  <a:cxn ang="0">
                    <a:pos x="538" y="5"/>
                  </a:cxn>
                  <a:cxn ang="0">
                    <a:pos x="552" y="15"/>
                  </a:cxn>
                  <a:cxn ang="0">
                    <a:pos x="565" y="32"/>
                  </a:cxn>
                  <a:cxn ang="0">
                    <a:pos x="572" y="52"/>
                  </a:cxn>
                  <a:cxn ang="0">
                    <a:pos x="576" y="70"/>
                  </a:cxn>
                  <a:cxn ang="0">
                    <a:pos x="577" y="81"/>
                  </a:cxn>
                  <a:cxn ang="0">
                    <a:pos x="577" y="83"/>
                  </a:cxn>
                  <a:cxn ang="0">
                    <a:pos x="577" y="89"/>
                  </a:cxn>
                  <a:cxn ang="0">
                    <a:pos x="577" y="99"/>
                  </a:cxn>
                  <a:cxn ang="0">
                    <a:pos x="573" y="109"/>
                  </a:cxn>
                  <a:cxn ang="0">
                    <a:pos x="564" y="119"/>
                  </a:cxn>
                  <a:cxn ang="0">
                    <a:pos x="538" y="130"/>
                  </a:cxn>
                  <a:cxn ang="0">
                    <a:pos x="501" y="143"/>
                  </a:cxn>
                  <a:cxn ang="0">
                    <a:pos x="462" y="153"/>
                  </a:cxn>
                  <a:cxn ang="0">
                    <a:pos x="421" y="161"/>
                  </a:cxn>
                  <a:cxn ang="0">
                    <a:pos x="373" y="166"/>
                  </a:cxn>
                  <a:cxn ang="0">
                    <a:pos x="319" y="168"/>
                  </a:cxn>
                  <a:cxn ang="0">
                    <a:pos x="287" y="168"/>
                  </a:cxn>
                  <a:cxn ang="0">
                    <a:pos x="275" y="168"/>
                  </a:cxn>
                  <a:cxn ang="0">
                    <a:pos x="252" y="168"/>
                  </a:cxn>
                  <a:cxn ang="0">
                    <a:pos x="222" y="166"/>
                  </a:cxn>
                  <a:cxn ang="0">
                    <a:pos x="186" y="163"/>
                  </a:cxn>
                  <a:cxn ang="0">
                    <a:pos x="146" y="158"/>
                  </a:cxn>
                  <a:cxn ang="0">
                    <a:pos x="104" y="151"/>
                  </a:cxn>
                  <a:cxn ang="0">
                    <a:pos x="64" y="141"/>
                  </a:cxn>
                  <a:cxn ang="0">
                    <a:pos x="26" y="128"/>
                  </a:cxn>
                  <a:cxn ang="0">
                    <a:pos x="23" y="126"/>
                  </a:cxn>
                  <a:cxn ang="0">
                    <a:pos x="16" y="121"/>
                  </a:cxn>
                  <a:cxn ang="0">
                    <a:pos x="8" y="112"/>
                  </a:cxn>
                  <a:cxn ang="0">
                    <a:pos x="2" y="100"/>
                  </a:cxn>
                  <a:cxn ang="0">
                    <a:pos x="1" y="85"/>
                  </a:cxn>
                  <a:cxn ang="0">
                    <a:pos x="25" y="24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37" y="8"/>
                  </a:cxn>
                  <a:cxn ang="0">
                    <a:pos x="47" y="2"/>
                  </a:cxn>
                  <a:cxn ang="0">
                    <a:pos x="61" y="0"/>
                  </a:cxn>
                </a:cxnLst>
                <a:rect l="0" t="0" r="r" b="b"/>
                <a:pathLst>
                  <a:path w="577" h="168">
                    <a:moveTo>
                      <a:pt x="61" y="0"/>
                    </a:moveTo>
                    <a:lnTo>
                      <a:pt x="69" y="1"/>
                    </a:lnTo>
                    <a:lnTo>
                      <a:pt x="78" y="4"/>
                    </a:lnTo>
                    <a:lnTo>
                      <a:pt x="93" y="9"/>
                    </a:lnTo>
                    <a:lnTo>
                      <a:pt x="108" y="15"/>
                    </a:lnTo>
                    <a:lnTo>
                      <a:pt x="126" y="21"/>
                    </a:lnTo>
                    <a:lnTo>
                      <a:pt x="145" y="26"/>
                    </a:lnTo>
                    <a:lnTo>
                      <a:pt x="165" y="32"/>
                    </a:lnTo>
                    <a:lnTo>
                      <a:pt x="187" y="36"/>
                    </a:lnTo>
                    <a:lnTo>
                      <a:pt x="210" y="41"/>
                    </a:lnTo>
                    <a:lnTo>
                      <a:pt x="235" y="44"/>
                    </a:lnTo>
                    <a:lnTo>
                      <a:pt x="261" y="45"/>
                    </a:lnTo>
                    <a:lnTo>
                      <a:pt x="289" y="46"/>
                    </a:lnTo>
                    <a:lnTo>
                      <a:pt x="316" y="44"/>
                    </a:lnTo>
                    <a:lnTo>
                      <a:pt x="342" y="42"/>
                    </a:lnTo>
                    <a:lnTo>
                      <a:pt x="366" y="40"/>
                    </a:lnTo>
                    <a:lnTo>
                      <a:pt x="389" y="36"/>
                    </a:lnTo>
                    <a:lnTo>
                      <a:pt x="410" y="33"/>
                    </a:lnTo>
                    <a:lnTo>
                      <a:pt x="430" y="30"/>
                    </a:lnTo>
                    <a:lnTo>
                      <a:pt x="446" y="26"/>
                    </a:lnTo>
                    <a:lnTo>
                      <a:pt x="461" y="22"/>
                    </a:lnTo>
                    <a:lnTo>
                      <a:pt x="474" y="19"/>
                    </a:lnTo>
                    <a:lnTo>
                      <a:pt x="484" y="16"/>
                    </a:lnTo>
                    <a:lnTo>
                      <a:pt x="493" y="12"/>
                    </a:lnTo>
                    <a:lnTo>
                      <a:pt x="501" y="9"/>
                    </a:lnTo>
                    <a:lnTo>
                      <a:pt x="510" y="6"/>
                    </a:lnTo>
                    <a:lnTo>
                      <a:pt x="517" y="4"/>
                    </a:lnTo>
                    <a:lnTo>
                      <a:pt x="524" y="3"/>
                    </a:lnTo>
                    <a:lnTo>
                      <a:pt x="531" y="3"/>
                    </a:lnTo>
                    <a:lnTo>
                      <a:pt x="538" y="5"/>
                    </a:lnTo>
                    <a:lnTo>
                      <a:pt x="546" y="9"/>
                    </a:lnTo>
                    <a:lnTo>
                      <a:pt x="552" y="15"/>
                    </a:lnTo>
                    <a:lnTo>
                      <a:pt x="559" y="23"/>
                    </a:lnTo>
                    <a:lnTo>
                      <a:pt x="565" y="32"/>
                    </a:lnTo>
                    <a:lnTo>
                      <a:pt x="569" y="42"/>
                    </a:lnTo>
                    <a:lnTo>
                      <a:pt x="572" y="52"/>
                    </a:lnTo>
                    <a:lnTo>
                      <a:pt x="574" y="61"/>
                    </a:lnTo>
                    <a:lnTo>
                      <a:pt x="576" y="70"/>
                    </a:lnTo>
                    <a:lnTo>
                      <a:pt x="577" y="77"/>
                    </a:lnTo>
                    <a:lnTo>
                      <a:pt x="577" y="81"/>
                    </a:lnTo>
                    <a:lnTo>
                      <a:pt x="577" y="82"/>
                    </a:lnTo>
                    <a:lnTo>
                      <a:pt x="577" y="83"/>
                    </a:lnTo>
                    <a:lnTo>
                      <a:pt x="577" y="86"/>
                    </a:lnTo>
                    <a:lnTo>
                      <a:pt x="577" y="89"/>
                    </a:lnTo>
                    <a:lnTo>
                      <a:pt x="577" y="94"/>
                    </a:lnTo>
                    <a:lnTo>
                      <a:pt x="577" y="99"/>
                    </a:lnTo>
                    <a:lnTo>
                      <a:pt x="575" y="104"/>
                    </a:lnTo>
                    <a:lnTo>
                      <a:pt x="573" y="109"/>
                    </a:lnTo>
                    <a:lnTo>
                      <a:pt x="569" y="115"/>
                    </a:lnTo>
                    <a:lnTo>
                      <a:pt x="564" y="119"/>
                    </a:lnTo>
                    <a:lnTo>
                      <a:pt x="557" y="123"/>
                    </a:lnTo>
                    <a:lnTo>
                      <a:pt x="538" y="130"/>
                    </a:lnTo>
                    <a:lnTo>
                      <a:pt x="520" y="137"/>
                    </a:lnTo>
                    <a:lnTo>
                      <a:pt x="501" y="143"/>
                    </a:lnTo>
                    <a:lnTo>
                      <a:pt x="482" y="148"/>
                    </a:lnTo>
                    <a:lnTo>
                      <a:pt x="462" y="153"/>
                    </a:lnTo>
                    <a:lnTo>
                      <a:pt x="442" y="158"/>
                    </a:lnTo>
                    <a:lnTo>
                      <a:pt x="421" y="161"/>
                    </a:lnTo>
                    <a:lnTo>
                      <a:pt x="398" y="164"/>
                    </a:lnTo>
                    <a:lnTo>
                      <a:pt x="373" y="166"/>
                    </a:lnTo>
                    <a:lnTo>
                      <a:pt x="347" y="168"/>
                    </a:lnTo>
                    <a:lnTo>
                      <a:pt x="319" y="168"/>
                    </a:lnTo>
                    <a:lnTo>
                      <a:pt x="289" y="168"/>
                    </a:lnTo>
                    <a:lnTo>
                      <a:pt x="287" y="168"/>
                    </a:lnTo>
                    <a:lnTo>
                      <a:pt x="282" y="168"/>
                    </a:lnTo>
                    <a:lnTo>
                      <a:pt x="275" y="168"/>
                    </a:lnTo>
                    <a:lnTo>
                      <a:pt x="265" y="168"/>
                    </a:lnTo>
                    <a:lnTo>
                      <a:pt x="252" y="168"/>
                    </a:lnTo>
                    <a:lnTo>
                      <a:pt x="238" y="167"/>
                    </a:lnTo>
                    <a:lnTo>
                      <a:pt x="222" y="166"/>
                    </a:lnTo>
                    <a:lnTo>
                      <a:pt x="204" y="165"/>
                    </a:lnTo>
                    <a:lnTo>
                      <a:pt x="186" y="163"/>
                    </a:lnTo>
                    <a:lnTo>
                      <a:pt x="166" y="161"/>
                    </a:lnTo>
                    <a:lnTo>
                      <a:pt x="146" y="158"/>
                    </a:lnTo>
                    <a:lnTo>
                      <a:pt x="125" y="155"/>
                    </a:lnTo>
                    <a:lnTo>
                      <a:pt x="104" y="151"/>
                    </a:lnTo>
                    <a:lnTo>
                      <a:pt x="84" y="146"/>
                    </a:lnTo>
                    <a:lnTo>
                      <a:pt x="64" y="141"/>
                    </a:lnTo>
                    <a:lnTo>
                      <a:pt x="44" y="135"/>
                    </a:lnTo>
                    <a:lnTo>
                      <a:pt x="26" y="128"/>
                    </a:lnTo>
                    <a:lnTo>
                      <a:pt x="25" y="128"/>
                    </a:lnTo>
                    <a:lnTo>
                      <a:pt x="23" y="126"/>
                    </a:lnTo>
                    <a:lnTo>
                      <a:pt x="20" y="124"/>
                    </a:lnTo>
                    <a:lnTo>
                      <a:pt x="16" y="121"/>
                    </a:lnTo>
                    <a:lnTo>
                      <a:pt x="12" y="117"/>
                    </a:lnTo>
                    <a:lnTo>
                      <a:pt x="8" y="112"/>
                    </a:lnTo>
                    <a:lnTo>
                      <a:pt x="4" y="107"/>
                    </a:lnTo>
                    <a:lnTo>
                      <a:pt x="2" y="100"/>
                    </a:lnTo>
                    <a:lnTo>
                      <a:pt x="0" y="93"/>
                    </a:lnTo>
                    <a:lnTo>
                      <a:pt x="1" y="85"/>
                    </a:lnTo>
                    <a:lnTo>
                      <a:pt x="2" y="76"/>
                    </a:lnTo>
                    <a:lnTo>
                      <a:pt x="25" y="24"/>
                    </a:lnTo>
                    <a:lnTo>
                      <a:pt x="25" y="23"/>
                    </a:lnTo>
                    <a:lnTo>
                      <a:pt x="26" y="21"/>
                    </a:lnTo>
                    <a:lnTo>
                      <a:pt x="28" y="18"/>
                    </a:lnTo>
                    <a:lnTo>
                      <a:pt x="30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42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Freeform 10"/>
              <p:cNvSpPr>
                <a:spLocks/>
              </p:cNvSpPr>
              <p:nvPr/>
            </p:nvSpPr>
            <p:spPr bwMode="auto">
              <a:xfrm>
                <a:off x="1370013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1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1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1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1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Freeform 11"/>
              <p:cNvSpPr>
                <a:spLocks/>
              </p:cNvSpPr>
              <p:nvPr/>
            </p:nvSpPr>
            <p:spPr bwMode="auto">
              <a:xfrm>
                <a:off x="3595688" y="2114550"/>
                <a:ext cx="155575" cy="19208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62" y="0"/>
                  </a:cxn>
                  <a:cxn ang="0">
                    <a:pos x="72" y="1"/>
                  </a:cxn>
                  <a:cxn ang="0">
                    <a:pos x="80" y="5"/>
                  </a:cxn>
                  <a:cxn ang="0">
                    <a:pos x="87" y="10"/>
                  </a:cxn>
                  <a:cxn ang="0">
                    <a:pos x="93" y="18"/>
                  </a:cxn>
                  <a:cxn ang="0">
                    <a:pos x="96" y="26"/>
                  </a:cxn>
                  <a:cxn ang="0">
                    <a:pos x="98" y="36"/>
                  </a:cxn>
                  <a:cxn ang="0">
                    <a:pos x="98" y="85"/>
                  </a:cxn>
                  <a:cxn ang="0">
                    <a:pos x="96" y="94"/>
                  </a:cxn>
                  <a:cxn ang="0">
                    <a:pos x="93" y="103"/>
                  </a:cxn>
                  <a:cxn ang="0">
                    <a:pos x="87" y="110"/>
                  </a:cxn>
                  <a:cxn ang="0">
                    <a:pos x="80" y="116"/>
                  </a:cxn>
                  <a:cxn ang="0">
                    <a:pos x="72" y="119"/>
                  </a:cxn>
                  <a:cxn ang="0">
                    <a:pos x="62" y="121"/>
                  </a:cxn>
                  <a:cxn ang="0">
                    <a:pos x="36" y="121"/>
                  </a:cxn>
                  <a:cxn ang="0">
                    <a:pos x="26" y="119"/>
                  </a:cxn>
                  <a:cxn ang="0">
                    <a:pos x="18" y="116"/>
                  </a:cxn>
                  <a:cxn ang="0">
                    <a:pos x="10" y="110"/>
                  </a:cxn>
                  <a:cxn ang="0">
                    <a:pos x="5" y="103"/>
                  </a:cxn>
                  <a:cxn ang="0">
                    <a:pos x="1" y="94"/>
                  </a:cxn>
                  <a:cxn ang="0">
                    <a:pos x="0" y="85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98" h="121">
                    <a:moveTo>
                      <a:pt x="36" y="0"/>
                    </a:moveTo>
                    <a:lnTo>
                      <a:pt x="62" y="0"/>
                    </a:lnTo>
                    <a:lnTo>
                      <a:pt x="72" y="1"/>
                    </a:lnTo>
                    <a:lnTo>
                      <a:pt x="80" y="5"/>
                    </a:lnTo>
                    <a:lnTo>
                      <a:pt x="87" y="10"/>
                    </a:lnTo>
                    <a:lnTo>
                      <a:pt x="93" y="18"/>
                    </a:lnTo>
                    <a:lnTo>
                      <a:pt x="96" y="26"/>
                    </a:lnTo>
                    <a:lnTo>
                      <a:pt x="98" y="36"/>
                    </a:lnTo>
                    <a:lnTo>
                      <a:pt x="98" y="85"/>
                    </a:lnTo>
                    <a:lnTo>
                      <a:pt x="96" y="94"/>
                    </a:lnTo>
                    <a:lnTo>
                      <a:pt x="93" y="103"/>
                    </a:lnTo>
                    <a:lnTo>
                      <a:pt x="87" y="110"/>
                    </a:lnTo>
                    <a:lnTo>
                      <a:pt x="80" y="116"/>
                    </a:lnTo>
                    <a:lnTo>
                      <a:pt x="72" y="119"/>
                    </a:lnTo>
                    <a:lnTo>
                      <a:pt x="62" y="121"/>
                    </a:lnTo>
                    <a:lnTo>
                      <a:pt x="36" y="121"/>
                    </a:lnTo>
                    <a:lnTo>
                      <a:pt x="26" y="119"/>
                    </a:lnTo>
                    <a:lnTo>
                      <a:pt x="18" y="116"/>
                    </a:lnTo>
                    <a:lnTo>
                      <a:pt x="10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0" name="Freeform 9"/>
              <p:cNvSpPr>
                <a:spLocks/>
              </p:cNvSpPr>
              <p:nvPr/>
            </p:nvSpPr>
            <p:spPr bwMode="auto">
              <a:xfrm>
                <a:off x="1473200" y="2060575"/>
                <a:ext cx="2174875" cy="3000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334" y="0"/>
                  </a:cxn>
                  <a:cxn ang="0">
                    <a:pos x="1344" y="1"/>
                  </a:cxn>
                  <a:cxn ang="0">
                    <a:pos x="1352" y="5"/>
                  </a:cxn>
                  <a:cxn ang="0">
                    <a:pos x="1359" y="10"/>
                  </a:cxn>
                  <a:cxn ang="0">
                    <a:pos x="1365" y="18"/>
                  </a:cxn>
                  <a:cxn ang="0">
                    <a:pos x="1369" y="26"/>
                  </a:cxn>
                  <a:cxn ang="0">
                    <a:pos x="1370" y="36"/>
                  </a:cxn>
                  <a:cxn ang="0">
                    <a:pos x="1370" y="153"/>
                  </a:cxn>
                  <a:cxn ang="0">
                    <a:pos x="1369" y="162"/>
                  </a:cxn>
                  <a:cxn ang="0">
                    <a:pos x="1365" y="171"/>
                  </a:cxn>
                  <a:cxn ang="0">
                    <a:pos x="1359" y="178"/>
                  </a:cxn>
                  <a:cxn ang="0">
                    <a:pos x="1352" y="184"/>
                  </a:cxn>
                  <a:cxn ang="0">
                    <a:pos x="1344" y="187"/>
                  </a:cxn>
                  <a:cxn ang="0">
                    <a:pos x="1334" y="189"/>
                  </a:cxn>
                  <a:cxn ang="0">
                    <a:pos x="36" y="189"/>
                  </a:cxn>
                  <a:cxn ang="0">
                    <a:pos x="26" y="187"/>
                  </a:cxn>
                  <a:cxn ang="0">
                    <a:pos x="18" y="184"/>
                  </a:cxn>
                  <a:cxn ang="0">
                    <a:pos x="10" y="178"/>
                  </a:cxn>
                  <a:cxn ang="0">
                    <a:pos x="5" y="171"/>
                  </a:cxn>
                  <a:cxn ang="0">
                    <a:pos x="1" y="162"/>
                  </a:cxn>
                  <a:cxn ang="0">
                    <a:pos x="0" y="153"/>
                  </a:cxn>
                  <a:cxn ang="0">
                    <a:pos x="0" y="36"/>
                  </a:cxn>
                  <a:cxn ang="0">
                    <a:pos x="1" y="26"/>
                  </a:cxn>
                  <a:cxn ang="0">
                    <a:pos x="5" y="18"/>
                  </a:cxn>
                  <a:cxn ang="0">
                    <a:pos x="10" y="10"/>
                  </a:cxn>
                  <a:cxn ang="0">
                    <a:pos x="18" y="5"/>
                  </a:cxn>
                  <a:cxn ang="0">
                    <a:pos x="26" y="1"/>
                  </a:cxn>
                  <a:cxn ang="0">
                    <a:pos x="36" y="0"/>
                  </a:cxn>
                </a:cxnLst>
                <a:rect l="0" t="0" r="r" b="b"/>
                <a:pathLst>
                  <a:path w="1370" h="189">
                    <a:moveTo>
                      <a:pt x="36" y="0"/>
                    </a:moveTo>
                    <a:lnTo>
                      <a:pt x="1334" y="0"/>
                    </a:lnTo>
                    <a:lnTo>
                      <a:pt x="1344" y="1"/>
                    </a:lnTo>
                    <a:lnTo>
                      <a:pt x="1352" y="5"/>
                    </a:lnTo>
                    <a:lnTo>
                      <a:pt x="1359" y="10"/>
                    </a:lnTo>
                    <a:lnTo>
                      <a:pt x="1365" y="18"/>
                    </a:lnTo>
                    <a:lnTo>
                      <a:pt x="1369" y="26"/>
                    </a:lnTo>
                    <a:lnTo>
                      <a:pt x="1370" y="36"/>
                    </a:lnTo>
                    <a:lnTo>
                      <a:pt x="1370" y="153"/>
                    </a:lnTo>
                    <a:lnTo>
                      <a:pt x="1369" y="162"/>
                    </a:lnTo>
                    <a:lnTo>
                      <a:pt x="1365" y="171"/>
                    </a:lnTo>
                    <a:lnTo>
                      <a:pt x="1359" y="178"/>
                    </a:lnTo>
                    <a:lnTo>
                      <a:pt x="1352" y="184"/>
                    </a:lnTo>
                    <a:lnTo>
                      <a:pt x="1344" y="187"/>
                    </a:lnTo>
                    <a:lnTo>
                      <a:pt x="1334" y="189"/>
                    </a:lnTo>
                    <a:lnTo>
                      <a:pt x="36" y="189"/>
                    </a:lnTo>
                    <a:lnTo>
                      <a:pt x="26" y="187"/>
                    </a:lnTo>
                    <a:lnTo>
                      <a:pt x="18" y="184"/>
                    </a:lnTo>
                    <a:lnTo>
                      <a:pt x="10" y="178"/>
                    </a:lnTo>
                    <a:lnTo>
                      <a:pt x="5" y="171"/>
                    </a:lnTo>
                    <a:lnTo>
                      <a:pt x="1" y="162"/>
                    </a:lnTo>
                    <a:lnTo>
                      <a:pt x="0" y="153"/>
                    </a:lnTo>
                    <a:lnTo>
                      <a:pt x="0" y="36"/>
                    </a:lnTo>
                    <a:lnTo>
                      <a:pt x="1" y="26"/>
                    </a:lnTo>
                    <a:lnTo>
                      <a:pt x="5" y="18"/>
                    </a:lnTo>
                    <a:lnTo>
                      <a:pt x="10" y="10"/>
                    </a:lnTo>
                    <a:lnTo>
                      <a:pt x="18" y="5"/>
                    </a:lnTo>
                    <a:lnTo>
                      <a:pt x="26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5" name="Group 23"/>
          <p:cNvGrpSpPr/>
          <p:nvPr/>
        </p:nvGrpSpPr>
        <p:grpSpPr>
          <a:xfrm>
            <a:off x="5304364" y="3489351"/>
            <a:ext cx="1581489" cy="1370624"/>
            <a:chOff x="1370013" y="2060575"/>
            <a:chExt cx="2381250" cy="2063750"/>
          </a:xfrm>
        </p:grpSpPr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1524000" y="2232025"/>
              <a:ext cx="2073275" cy="1892300"/>
            </a:xfrm>
            <a:custGeom>
              <a:avLst/>
              <a:gdLst/>
              <a:ahLst/>
              <a:cxnLst>
                <a:cxn ang="0">
                  <a:pos x="1306" y="0"/>
                </a:cxn>
                <a:cxn ang="0">
                  <a:pos x="1180" y="1192"/>
                </a:cxn>
                <a:cxn ang="0">
                  <a:pos x="128" y="1192"/>
                </a:cxn>
                <a:cxn ang="0">
                  <a:pos x="0" y="36"/>
                </a:cxn>
                <a:cxn ang="0">
                  <a:pos x="1306" y="0"/>
                </a:cxn>
              </a:cxnLst>
              <a:rect l="0" t="0" r="r" b="b"/>
              <a:pathLst>
                <a:path w="1306" h="1192">
                  <a:moveTo>
                    <a:pt x="1306" y="0"/>
                  </a:moveTo>
                  <a:lnTo>
                    <a:pt x="1180" y="1192"/>
                  </a:lnTo>
                  <a:lnTo>
                    <a:pt x="128" y="1192"/>
                  </a:lnTo>
                  <a:lnTo>
                    <a:pt x="0" y="36"/>
                  </a:lnTo>
                  <a:lnTo>
                    <a:pt x="1306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7"/>
            <p:cNvSpPr>
              <a:spLocks/>
            </p:cNvSpPr>
            <p:nvPr/>
          </p:nvSpPr>
          <p:spPr bwMode="auto">
            <a:xfrm>
              <a:off x="1417638" y="2211388"/>
              <a:ext cx="2284412" cy="1141413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42" y="88"/>
                </a:cxn>
                <a:cxn ang="0">
                  <a:pos x="59" y="174"/>
                </a:cxn>
                <a:cxn ang="0">
                  <a:pos x="86" y="255"/>
                </a:cxn>
                <a:cxn ang="0">
                  <a:pos x="123" y="332"/>
                </a:cxn>
                <a:cxn ang="0">
                  <a:pos x="168" y="403"/>
                </a:cxn>
                <a:cxn ang="0">
                  <a:pos x="222" y="468"/>
                </a:cxn>
                <a:cxn ang="0">
                  <a:pos x="283" y="525"/>
                </a:cxn>
                <a:cxn ang="0">
                  <a:pos x="351" y="575"/>
                </a:cxn>
                <a:cxn ang="0">
                  <a:pos x="425" y="616"/>
                </a:cxn>
                <a:cxn ang="0">
                  <a:pos x="504" y="648"/>
                </a:cxn>
                <a:cxn ang="0">
                  <a:pos x="588" y="671"/>
                </a:cxn>
                <a:cxn ang="0">
                  <a:pos x="675" y="682"/>
                </a:cxn>
                <a:cxn ang="0">
                  <a:pos x="765" y="682"/>
                </a:cxn>
                <a:cxn ang="0">
                  <a:pos x="852" y="671"/>
                </a:cxn>
                <a:cxn ang="0">
                  <a:pos x="936" y="648"/>
                </a:cxn>
                <a:cxn ang="0">
                  <a:pos x="1015" y="616"/>
                </a:cxn>
                <a:cxn ang="0">
                  <a:pos x="1088" y="575"/>
                </a:cxn>
                <a:cxn ang="0">
                  <a:pos x="1156" y="525"/>
                </a:cxn>
                <a:cxn ang="0">
                  <a:pos x="1218" y="468"/>
                </a:cxn>
                <a:cxn ang="0">
                  <a:pos x="1271" y="403"/>
                </a:cxn>
                <a:cxn ang="0">
                  <a:pos x="1317" y="332"/>
                </a:cxn>
                <a:cxn ang="0">
                  <a:pos x="1354" y="255"/>
                </a:cxn>
                <a:cxn ang="0">
                  <a:pos x="1381" y="174"/>
                </a:cxn>
                <a:cxn ang="0">
                  <a:pos x="1397" y="88"/>
                </a:cxn>
                <a:cxn ang="0">
                  <a:pos x="1403" y="0"/>
                </a:cxn>
                <a:cxn ang="0">
                  <a:pos x="1438" y="45"/>
                </a:cxn>
                <a:cxn ang="0">
                  <a:pos x="1426" y="133"/>
                </a:cxn>
                <a:cxn ang="0">
                  <a:pos x="1405" y="219"/>
                </a:cxn>
                <a:cxn ang="0">
                  <a:pos x="1374" y="299"/>
                </a:cxn>
                <a:cxn ang="0">
                  <a:pos x="1334" y="375"/>
                </a:cxn>
                <a:cxn ang="0">
                  <a:pos x="1285" y="444"/>
                </a:cxn>
                <a:cxn ang="0">
                  <a:pos x="1228" y="508"/>
                </a:cxn>
                <a:cxn ang="0">
                  <a:pos x="1165" y="565"/>
                </a:cxn>
                <a:cxn ang="0">
                  <a:pos x="1095" y="613"/>
                </a:cxn>
                <a:cxn ang="0">
                  <a:pos x="1019" y="654"/>
                </a:cxn>
                <a:cxn ang="0">
                  <a:pos x="939" y="685"/>
                </a:cxn>
                <a:cxn ang="0">
                  <a:pos x="854" y="707"/>
                </a:cxn>
                <a:cxn ang="0">
                  <a:pos x="765" y="718"/>
                </a:cxn>
                <a:cxn ang="0">
                  <a:pos x="675" y="718"/>
                </a:cxn>
                <a:cxn ang="0">
                  <a:pos x="586" y="707"/>
                </a:cxn>
                <a:cxn ang="0">
                  <a:pos x="501" y="685"/>
                </a:cxn>
                <a:cxn ang="0">
                  <a:pos x="420" y="654"/>
                </a:cxn>
                <a:cxn ang="0">
                  <a:pos x="345" y="613"/>
                </a:cxn>
                <a:cxn ang="0">
                  <a:pos x="275" y="565"/>
                </a:cxn>
                <a:cxn ang="0">
                  <a:pos x="212" y="508"/>
                </a:cxn>
                <a:cxn ang="0">
                  <a:pos x="155" y="444"/>
                </a:cxn>
                <a:cxn ang="0">
                  <a:pos x="106" y="375"/>
                </a:cxn>
                <a:cxn ang="0">
                  <a:pos x="66" y="299"/>
                </a:cxn>
                <a:cxn ang="0">
                  <a:pos x="35" y="219"/>
                </a:cxn>
                <a:cxn ang="0">
                  <a:pos x="13" y="133"/>
                </a:cxn>
                <a:cxn ang="0">
                  <a:pos x="2" y="45"/>
                </a:cxn>
              </a:cxnLst>
              <a:rect l="0" t="0" r="r" b="b"/>
              <a:pathLst>
                <a:path w="1439" h="719">
                  <a:moveTo>
                    <a:pt x="0" y="0"/>
                  </a:moveTo>
                  <a:lnTo>
                    <a:pt x="36" y="0"/>
                  </a:lnTo>
                  <a:lnTo>
                    <a:pt x="38" y="44"/>
                  </a:lnTo>
                  <a:lnTo>
                    <a:pt x="42" y="88"/>
                  </a:lnTo>
                  <a:lnTo>
                    <a:pt x="49" y="132"/>
                  </a:lnTo>
                  <a:lnTo>
                    <a:pt x="59" y="174"/>
                  </a:lnTo>
                  <a:lnTo>
                    <a:pt x="71" y="215"/>
                  </a:lnTo>
                  <a:lnTo>
                    <a:pt x="86" y="255"/>
                  </a:lnTo>
                  <a:lnTo>
                    <a:pt x="103" y="295"/>
                  </a:lnTo>
                  <a:lnTo>
                    <a:pt x="123" y="332"/>
                  </a:lnTo>
                  <a:lnTo>
                    <a:pt x="145" y="368"/>
                  </a:lnTo>
                  <a:lnTo>
                    <a:pt x="168" y="403"/>
                  </a:lnTo>
                  <a:lnTo>
                    <a:pt x="194" y="436"/>
                  </a:lnTo>
                  <a:lnTo>
                    <a:pt x="222" y="468"/>
                  </a:lnTo>
                  <a:lnTo>
                    <a:pt x="252" y="498"/>
                  </a:lnTo>
                  <a:lnTo>
                    <a:pt x="283" y="525"/>
                  </a:lnTo>
                  <a:lnTo>
                    <a:pt x="317" y="551"/>
                  </a:lnTo>
                  <a:lnTo>
                    <a:pt x="351" y="575"/>
                  </a:lnTo>
                  <a:lnTo>
                    <a:pt x="388" y="597"/>
                  </a:lnTo>
                  <a:lnTo>
                    <a:pt x="425" y="616"/>
                  </a:lnTo>
                  <a:lnTo>
                    <a:pt x="464" y="634"/>
                  </a:lnTo>
                  <a:lnTo>
                    <a:pt x="504" y="648"/>
                  </a:lnTo>
                  <a:lnTo>
                    <a:pt x="545" y="661"/>
                  </a:lnTo>
                  <a:lnTo>
                    <a:pt x="588" y="671"/>
                  </a:lnTo>
                  <a:lnTo>
                    <a:pt x="631" y="677"/>
                  </a:lnTo>
                  <a:lnTo>
                    <a:pt x="675" y="682"/>
                  </a:lnTo>
                  <a:lnTo>
                    <a:pt x="720" y="683"/>
                  </a:lnTo>
                  <a:lnTo>
                    <a:pt x="765" y="682"/>
                  </a:lnTo>
                  <a:lnTo>
                    <a:pt x="809" y="677"/>
                  </a:lnTo>
                  <a:lnTo>
                    <a:pt x="852" y="671"/>
                  </a:lnTo>
                  <a:lnTo>
                    <a:pt x="894" y="661"/>
                  </a:lnTo>
                  <a:lnTo>
                    <a:pt x="936" y="648"/>
                  </a:lnTo>
                  <a:lnTo>
                    <a:pt x="976" y="634"/>
                  </a:lnTo>
                  <a:lnTo>
                    <a:pt x="1015" y="616"/>
                  </a:lnTo>
                  <a:lnTo>
                    <a:pt x="1053" y="597"/>
                  </a:lnTo>
                  <a:lnTo>
                    <a:pt x="1088" y="575"/>
                  </a:lnTo>
                  <a:lnTo>
                    <a:pt x="1123" y="551"/>
                  </a:lnTo>
                  <a:lnTo>
                    <a:pt x="1156" y="525"/>
                  </a:lnTo>
                  <a:lnTo>
                    <a:pt x="1188" y="498"/>
                  </a:lnTo>
                  <a:lnTo>
                    <a:pt x="1218" y="468"/>
                  </a:lnTo>
                  <a:lnTo>
                    <a:pt x="1245" y="436"/>
                  </a:lnTo>
                  <a:lnTo>
                    <a:pt x="1271" y="403"/>
                  </a:lnTo>
                  <a:lnTo>
                    <a:pt x="1295" y="368"/>
                  </a:lnTo>
                  <a:lnTo>
                    <a:pt x="1317" y="332"/>
                  </a:lnTo>
                  <a:lnTo>
                    <a:pt x="1336" y="295"/>
                  </a:lnTo>
                  <a:lnTo>
                    <a:pt x="1354" y="255"/>
                  </a:lnTo>
                  <a:lnTo>
                    <a:pt x="1368" y="215"/>
                  </a:lnTo>
                  <a:lnTo>
                    <a:pt x="1381" y="174"/>
                  </a:lnTo>
                  <a:lnTo>
                    <a:pt x="1391" y="132"/>
                  </a:lnTo>
                  <a:lnTo>
                    <a:pt x="1397" y="88"/>
                  </a:lnTo>
                  <a:lnTo>
                    <a:pt x="1402" y="44"/>
                  </a:lnTo>
                  <a:lnTo>
                    <a:pt x="1403" y="0"/>
                  </a:lnTo>
                  <a:lnTo>
                    <a:pt x="1439" y="0"/>
                  </a:lnTo>
                  <a:lnTo>
                    <a:pt x="1438" y="45"/>
                  </a:lnTo>
                  <a:lnTo>
                    <a:pt x="1433" y="90"/>
                  </a:lnTo>
                  <a:lnTo>
                    <a:pt x="1426" y="133"/>
                  </a:lnTo>
                  <a:lnTo>
                    <a:pt x="1417" y="176"/>
                  </a:lnTo>
                  <a:lnTo>
                    <a:pt x="1405" y="219"/>
                  </a:lnTo>
                  <a:lnTo>
                    <a:pt x="1391" y="259"/>
                  </a:lnTo>
                  <a:lnTo>
                    <a:pt x="1374" y="299"/>
                  </a:lnTo>
                  <a:lnTo>
                    <a:pt x="1355" y="337"/>
                  </a:lnTo>
                  <a:lnTo>
                    <a:pt x="1334" y="375"/>
                  </a:lnTo>
                  <a:lnTo>
                    <a:pt x="1310" y="410"/>
                  </a:lnTo>
                  <a:lnTo>
                    <a:pt x="1285" y="444"/>
                  </a:lnTo>
                  <a:lnTo>
                    <a:pt x="1257" y="477"/>
                  </a:lnTo>
                  <a:lnTo>
                    <a:pt x="1228" y="508"/>
                  </a:lnTo>
                  <a:lnTo>
                    <a:pt x="1197" y="537"/>
                  </a:lnTo>
                  <a:lnTo>
                    <a:pt x="1165" y="565"/>
                  </a:lnTo>
                  <a:lnTo>
                    <a:pt x="1130" y="590"/>
                  </a:lnTo>
                  <a:lnTo>
                    <a:pt x="1095" y="613"/>
                  </a:lnTo>
                  <a:lnTo>
                    <a:pt x="1058" y="635"/>
                  </a:lnTo>
                  <a:lnTo>
                    <a:pt x="1019" y="654"/>
                  </a:lnTo>
                  <a:lnTo>
                    <a:pt x="980" y="671"/>
                  </a:lnTo>
                  <a:lnTo>
                    <a:pt x="939" y="685"/>
                  </a:lnTo>
                  <a:lnTo>
                    <a:pt x="897" y="697"/>
                  </a:lnTo>
                  <a:lnTo>
                    <a:pt x="854" y="707"/>
                  </a:lnTo>
                  <a:lnTo>
                    <a:pt x="810" y="713"/>
                  </a:lnTo>
                  <a:lnTo>
                    <a:pt x="765" y="718"/>
                  </a:lnTo>
                  <a:lnTo>
                    <a:pt x="720" y="719"/>
                  </a:lnTo>
                  <a:lnTo>
                    <a:pt x="675" y="718"/>
                  </a:lnTo>
                  <a:lnTo>
                    <a:pt x="630" y="713"/>
                  </a:lnTo>
                  <a:lnTo>
                    <a:pt x="586" y="707"/>
                  </a:lnTo>
                  <a:lnTo>
                    <a:pt x="543" y="697"/>
                  </a:lnTo>
                  <a:lnTo>
                    <a:pt x="501" y="685"/>
                  </a:lnTo>
                  <a:lnTo>
                    <a:pt x="460" y="671"/>
                  </a:lnTo>
                  <a:lnTo>
                    <a:pt x="420" y="654"/>
                  </a:lnTo>
                  <a:lnTo>
                    <a:pt x="382" y="635"/>
                  </a:lnTo>
                  <a:lnTo>
                    <a:pt x="345" y="613"/>
                  </a:lnTo>
                  <a:lnTo>
                    <a:pt x="309" y="590"/>
                  </a:lnTo>
                  <a:lnTo>
                    <a:pt x="275" y="565"/>
                  </a:lnTo>
                  <a:lnTo>
                    <a:pt x="242" y="537"/>
                  </a:lnTo>
                  <a:lnTo>
                    <a:pt x="212" y="508"/>
                  </a:lnTo>
                  <a:lnTo>
                    <a:pt x="182" y="477"/>
                  </a:lnTo>
                  <a:lnTo>
                    <a:pt x="155" y="444"/>
                  </a:lnTo>
                  <a:lnTo>
                    <a:pt x="130" y="410"/>
                  </a:lnTo>
                  <a:lnTo>
                    <a:pt x="106" y="375"/>
                  </a:lnTo>
                  <a:lnTo>
                    <a:pt x="85" y="337"/>
                  </a:lnTo>
                  <a:lnTo>
                    <a:pt x="66" y="299"/>
                  </a:lnTo>
                  <a:lnTo>
                    <a:pt x="49" y="259"/>
                  </a:lnTo>
                  <a:lnTo>
                    <a:pt x="35" y="219"/>
                  </a:lnTo>
                  <a:lnTo>
                    <a:pt x="23" y="176"/>
                  </a:lnTo>
                  <a:lnTo>
                    <a:pt x="13" y="133"/>
                  </a:lnTo>
                  <a:lnTo>
                    <a:pt x="6" y="90"/>
                  </a:lnTo>
                  <a:lnTo>
                    <a:pt x="2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8"/>
            <p:cNvSpPr>
              <a:spLocks/>
            </p:cNvSpPr>
            <p:nvPr/>
          </p:nvSpPr>
          <p:spPr bwMode="auto">
            <a:xfrm>
              <a:off x="2101850" y="3155950"/>
              <a:ext cx="915987" cy="266700"/>
            </a:xfrm>
            <a:custGeom>
              <a:avLst/>
              <a:gdLst/>
              <a:ahLst/>
              <a:cxnLst>
                <a:cxn ang="0">
                  <a:pos x="69" y="1"/>
                </a:cxn>
                <a:cxn ang="0">
                  <a:pos x="93" y="9"/>
                </a:cxn>
                <a:cxn ang="0">
                  <a:pos x="126" y="21"/>
                </a:cxn>
                <a:cxn ang="0">
                  <a:pos x="165" y="32"/>
                </a:cxn>
                <a:cxn ang="0">
                  <a:pos x="210" y="41"/>
                </a:cxn>
                <a:cxn ang="0">
                  <a:pos x="261" y="45"/>
                </a:cxn>
                <a:cxn ang="0">
                  <a:pos x="316" y="44"/>
                </a:cxn>
                <a:cxn ang="0">
                  <a:pos x="366" y="40"/>
                </a:cxn>
                <a:cxn ang="0">
                  <a:pos x="410" y="33"/>
                </a:cxn>
                <a:cxn ang="0">
                  <a:pos x="446" y="26"/>
                </a:cxn>
                <a:cxn ang="0">
                  <a:pos x="474" y="19"/>
                </a:cxn>
                <a:cxn ang="0">
                  <a:pos x="493" y="12"/>
                </a:cxn>
                <a:cxn ang="0">
                  <a:pos x="510" y="6"/>
                </a:cxn>
                <a:cxn ang="0">
                  <a:pos x="524" y="3"/>
                </a:cxn>
                <a:cxn ang="0">
                  <a:pos x="538" y="5"/>
                </a:cxn>
                <a:cxn ang="0">
                  <a:pos x="552" y="15"/>
                </a:cxn>
                <a:cxn ang="0">
                  <a:pos x="565" y="32"/>
                </a:cxn>
                <a:cxn ang="0">
                  <a:pos x="572" y="52"/>
                </a:cxn>
                <a:cxn ang="0">
                  <a:pos x="576" y="70"/>
                </a:cxn>
                <a:cxn ang="0">
                  <a:pos x="577" y="81"/>
                </a:cxn>
                <a:cxn ang="0">
                  <a:pos x="577" y="83"/>
                </a:cxn>
                <a:cxn ang="0">
                  <a:pos x="577" y="89"/>
                </a:cxn>
                <a:cxn ang="0">
                  <a:pos x="577" y="99"/>
                </a:cxn>
                <a:cxn ang="0">
                  <a:pos x="573" y="109"/>
                </a:cxn>
                <a:cxn ang="0">
                  <a:pos x="564" y="119"/>
                </a:cxn>
                <a:cxn ang="0">
                  <a:pos x="538" y="130"/>
                </a:cxn>
                <a:cxn ang="0">
                  <a:pos x="501" y="143"/>
                </a:cxn>
                <a:cxn ang="0">
                  <a:pos x="462" y="153"/>
                </a:cxn>
                <a:cxn ang="0">
                  <a:pos x="421" y="161"/>
                </a:cxn>
                <a:cxn ang="0">
                  <a:pos x="373" y="166"/>
                </a:cxn>
                <a:cxn ang="0">
                  <a:pos x="319" y="168"/>
                </a:cxn>
                <a:cxn ang="0">
                  <a:pos x="287" y="168"/>
                </a:cxn>
                <a:cxn ang="0">
                  <a:pos x="275" y="168"/>
                </a:cxn>
                <a:cxn ang="0">
                  <a:pos x="252" y="168"/>
                </a:cxn>
                <a:cxn ang="0">
                  <a:pos x="222" y="166"/>
                </a:cxn>
                <a:cxn ang="0">
                  <a:pos x="186" y="163"/>
                </a:cxn>
                <a:cxn ang="0">
                  <a:pos x="146" y="158"/>
                </a:cxn>
                <a:cxn ang="0">
                  <a:pos x="104" y="151"/>
                </a:cxn>
                <a:cxn ang="0">
                  <a:pos x="64" y="141"/>
                </a:cxn>
                <a:cxn ang="0">
                  <a:pos x="26" y="128"/>
                </a:cxn>
                <a:cxn ang="0">
                  <a:pos x="23" y="126"/>
                </a:cxn>
                <a:cxn ang="0">
                  <a:pos x="16" y="121"/>
                </a:cxn>
                <a:cxn ang="0">
                  <a:pos x="8" y="112"/>
                </a:cxn>
                <a:cxn ang="0">
                  <a:pos x="2" y="100"/>
                </a:cxn>
                <a:cxn ang="0">
                  <a:pos x="1" y="85"/>
                </a:cxn>
                <a:cxn ang="0">
                  <a:pos x="25" y="24"/>
                </a:cxn>
                <a:cxn ang="0">
                  <a:pos x="26" y="21"/>
                </a:cxn>
                <a:cxn ang="0">
                  <a:pos x="30" y="15"/>
                </a:cxn>
                <a:cxn ang="0">
                  <a:pos x="37" y="8"/>
                </a:cxn>
                <a:cxn ang="0">
                  <a:pos x="47" y="2"/>
                </a:cxn>
                <a:cxn ang="0">
                  <a:pos x="61" y="0"/>
                </a:cxn>
              </a:cxnLst>
              <a:rect l="0" t="0" r="r" b="b"/>
              <a:pathLst>
                <a:path w="577" h="168">
                  <a:moveTo>
                    <a:pt x="61" y="0"/>
                  </a:moveTo>
                  <a:lnTo>
                    <a:pt x="69" y="1"/>
                  </a:lnTo>
                  <a:lnTo>
                    <a:pt x="78" y="4"/>
                  </a:lnTo>
                  <a:lnTo>
                    <a:pt x="93" y="9"/>
                  </a:lnTo>
                  <a:lnTo>
                    <a:pt x="108" y="15"/>
                  </a:lnTo>
                  <a:lnTo>
                    <a:pt x="126" y="21"/>
                  </a:lnTo>
                  <a:lnTo>
                    <a:pt x="145" y="26"/>
                  </a:lnTo>
                  <a:lnTo>
                    <a:pt x="165" y="32"/>
                  </a:lnTo>
                  <a:lnTo>
                    <a:pt x="187" y="36"/>
                  </a:lnTo>
                  <a:lnTo>
                    <a:pt x="210" y="41"/>
                  </a:lnTo>
                  <a:lnTo>
                    <a:pt x="235" y="44"/>
                  </a:lnTo>
                  <a:lnTo>
                    <a:pt x="261" y="45"/>
                  </a:lnTo>
                  <a:lnTo>
                    <a:pt x="289" y="46"/>
                  </a:lnTo>
                  <a:lnTo>
                    <a:pt x="316" y="44"/>
                  </a:lnTo>
                  <a:lnTo>
                    <a:pt x="342" y="42"/>
                  </a:lnTo>
                  <a:lnTo>
                    <a:pt x="366" y="40"/>
                  </a:lnTo>
                  <a:lnTo>
                    <a:pt x="389" y="36"/>
                  </a:lnTo>
                  <a:lnTo>
                    <a:pt x="410" y="33"/>
                  </a:lnTo>
                  <a:lnTo>
                    <a:pt x="430" y="30"/>
                  </a:lnTo>
                  <a:lnTo>
                    <a:pt x="446" y="26"/>
                  </a:lnTo>
                  <a:lnTo>
                    <a:pt x="461" y="22"/>
                  </a:lnTo>
                  <a:lnTo>
                    <a:pt x="474" y="19"/>
                  </a:lnTo>
                  <a:lnTo>
                    <a:pt x="484" y="16"/>
                  </a:lnTo>
                  <a:lnTo>
                    <a:pt x="493" y="12"/>
                  </a:lnTo>
                  <a:lnTo>
                    <a:pt x="501" y="9"/>
                  </a:lnTo>
                  <a:lnTo>
                    <a:pt x="510" y="6"/>
                  </a:lnTo>
                  <a:lnTo>
                    <a:pt x="517" y="4"/>
                  </a:lnTo>
                  <a:lnTo>
                    <a:pt x="524" y="3"/>
                  </a:lnTo>
                  <a:lnTo>
                    <a:pt x="531" y="3"/>
                  </a:lnTo>
                  <a:lnTo>
                    <a:pt x="538" y="5"/>
                  </a:lnTo>
                  <a:lnTo>
                    <a:pt x="546" y="9"/>
                  </a:lnTo>
                  <a:lnTo>
                    <a:pt x="552" y="15"/>
                  </a:lnTo>
                  <a:lnTo>
                    <a:pt x="559" y="23"/>
                  </a:lnTo>
                  <a:lnTo>
                    <a:pt x="565" y="32"/>
                  </a:lnTo>
                  <a:lnTo>
                    <a:pt x="569" y="42"/>
                  </a:lnTo>
                  <a:lnTo>
                    <a:pt x="572" y="52"/>
                  </a:lnTo>
                  <a:lnTo>
                    <a:pt x="574" y="61"/>
                  </a:lnTo>
                  <a:lnTo>
                    <a:pt x="576" y="70"/>
                  </a:lnTo>
                  <a:lnTo>
                    <a:pt x="577" y="77"/>
                  </a:lnTo>
                  <a:lnTo>
                    <a:pt x="577" y="81"/>
                  </a:lnTo>
                  <a:lnTo>
                    <a:pt x="577" y="82"/>
                  </a:lnTo>
                  <a:lnTo>
                    <a:pt x="577" y="83"/>
                  </a:lnTo>
                  <a:lnTo>
                    <a:pt x="577" y="86"/>
                  </a:lnTo>
                  <a:lnTo>
                    <a:pt x="577" y="89"/>
                  </a:lnTo>
                  <a:lnTo>
                    <a:pt x="577" y="94"/>
                  </a:lnTo>
                  <a:lnTo>
                    <a:pt x="577" y="99"/>
                  </a:lnTo>
                  <a:lnTo>
                    <a:pt x="575" y="104"/>
                  </a:lnTo>
                  <a:lnTo>
                    <a:pt x="573" y="109"/>
                  </a:lnTo>
                  <a:lnTo>
                    <a:pt x="569" y="115"/>
                  </a:lnTo>
                  <a:lnTo>
                    <a:pt x="564" y="119"/>
                  </a:lnTo>
                  <a:lnTo>
                    <a:pt x="557" y="123"/>
                  </a:lnTo>
                  <a:lnTo>
                    <a:pt x="538" y="130"/>
                  </a:lnTo>
                  <a:lnTo>
                    <a:pt x="520" y="137"/>
                  </a:lnTo>
                  <a:lnTo>
                    <a:pt x="501" y="143"/>
                  </a:lnTo>
                  <a:lnTo>
                    <a:pt x="482" y="148"/>
                  </a:lnTo>
                  <a:lnTo>
                    <a:pt x="462" y="153"/>
                  </a:lnTo>
                  <a:lnTo>
                    <a:pt x="442" y="158"/>
                  </a:lnTo>
                  <a:lnTo>
                    <a:pt x="421" y="161"/>
                  </a:lnTo>
                  <a:lnTo>
                    <a:pt x="398" y="164"/>
                  </a:lnTo>
                  <a:lnTo>
                    <a:pt x="373" y="166"/>
                  </a:lnTo>
                  <a:lnTo>
                    <a:pt x="347" y="168"/>
                  </a:lnTo>
                  <a:lnTo>
                    <a:pt x="319" y="168"/>
                  </a:lnTo>
                  <a:lnTo>
                    <a:pt x="289" y="168"/>
                  </a:lnTo>
                  <a:lnTo>
                    <a:pt x="287" y="168"/>
                  </a:lnTo>
                  <a:lnTo>
                    <a:pt x="282" y="168"/>
                  </a:lnTo>
                  <a:lnTo>
                    <a:pt x="275" y="168"/>
                  </a:lnTo>
                  <a:lnTo>
                    <a:pt x="265" y="168"/>
                  </a:lnTo>
                  <a:lnTo>
                    <a:pt x="252" y="168"/>
                  </a:lnTo>
                  <a:lnTo>
                    <a:pt x="238" y="167"/>
                  </a:lnTo>
                  <a:lnTo>
                    <a:pt x="222" y="166"/>
                  </a:lnTo>
                  <a:lnTo>
                    <a:pt x="204" y="165"/>
                  </a:lnTo>
                  <a:lnTo>
                    <a:pt x="186" y="163"/>
                  </a:lnTo>
                  <a:lnTo>
                    <a:pt x="166" y="161"/>
                  </a:lnTo>
                  <a:lnTo>
                    <a:pt x="146" y="158"/>
                  </a:lnTo>
                  <a:lnTo>
                    <a:pt x="125" y="155"/>
                  </a:lnTo>
                  <a:lnTo>
                    <a:pt x="104" y="151"/>
                  </a:lnTo>
                  <a:lnTo>
                    <a:pt x="84" y="146"/>
                  </a:lnTo>
                  <a:lnTo>
                    <a:pt x="64" y="141"/>
                  </a:lnTo>
                  <a:lnTo>
                    <a:pt x="44" y="135"/>
                  </a:lnTo>
                  <a:lnTo>
                    <a:pt x="26" y="128"/>
                  </a:lnTo>
                  <a:lnTo>
                    <a:pt x="25" y="128"/>
                  </a:lnTo>
                  <a:lnTo>
                    <a:pt x="23" y="126"/>
                  </a:lnTo>
                  <a:lnTo>
                    <a:pt x="20" y="124"/>
                  </a:lnTo>
                  <a:lnTo>
                    <a:pt x="16" y="121"/>
                  </a:lnTo>
                  <a:lnTo>
                    <a:pt x="12" y="117"/>
                  </a:lnTo>
                  <a:lnTo>
                    <a:pt x="8" y="112"/>
                  </a:lnTo>
                  <a:lnTo>
                    <a:pt x="4" y="107"/>
                  </a:lnTo>
                  <a:lnTo>
                    <a:pt x="2" y="100"/>
                  </a:lnTo>
                  <a:lnTo>
                    <a:pt x="0" y="93"/>
                  </a:lnTo>
                  <a:lnTo>
                    <a:pt x="1" y="85"/>
                  </a:lnTo>
                  <a:lnTo>
                    <a:pt x="2" y="76"/>
                  </a:lnTo>
                  <a:lnTo>
                    <a:pt x="25" y="24"/>
                  </a:lnTo>
                  <a:lnTo>
                    <a:pt x="25" y="23"/>
                  </a:lnTo>
                  <a:lnTo>
                    <a:pt x="26" y="21"/>
                  </a:lnTo>
                  <a:lnTo>
                    <a:pt x="28" y="18"/>
                  </a:lnTo>
                  <a:lnTo>
                    <a:pt x="30" y="15"/>
                  </a:lnTo>
                  <a:lnTo>
                    <a:pt x="33" y="11"/>
                  </a:lnTo>
                  <a:lnTo>
                    <a:pt x="37" y="8"/>
                  </a:lnTo>
                  <a:lnTo>
                    <a:pt x="42" y="5"/>
                  </a:lnTo>
                  <a:lnTo>
                    <a:pt x="47" y="2"/>
                  </a:lnTo>
                  <a:lnTo>
                    <a:pt x="53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10"/>
            <p:cNvSpPr>
              <a:spLocks/>
            </p:cNvSpPr>
            <p:nvPr/>
          </p:nvSpPr>
          <p:spPr bwMode="auto">
            <a:xfrm>
              <a:off x="1370013" y="2114550"/>
              <a:ext cx="155575" cy="192088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62" y="0"/>
                </a:cxn>
                <a:cxn ang="0">
                  <a:pos x="71" y="1"/>
                </a:cxn>
                <a:cxn ang="0">
                  <a:pos x="80" y="5"/>
                </a:cxn>
                <a:cxn ang="0">
                  <a:pos x="87" y="10"/>
                </a:cxn>
                <a:cxn ang="0">
                  <a:pos x="93" y="18"/>
                </a:cxn>
                <a:cxn ang="0">
                  <a:pos x="96" y="26"/>
                </a:cxn>
                <a:cxn ang="0">
                  <a:pos x="98" y="36"/>
                </a:cxn>
                <a:cxn ang="0">
                  <a:pos x="98" y="85"/>
                </a:cxn>
                <a:cxn ang="0">
                  <a:pos x="96" y="94"/>
                </a:cxn>
                <a:cxn ang="0">
                  <a:pos x="93" y="103"/>
                </a:cxn>
                <a:cxn ang="0">
                  <a:pos x="87" y="110"/>
                </a:cxn>
                <a:cxn ang="0">
                  <a:pos x="80" y="116"/>
                </a:cxn>
                <a:cxn ang="0">
                  <a:pos x="71" y="119"/>
                </a:cxn>
                <a:cxn ang="0">
                  <a:pos x="62" y="121"/>
                </a:cxn>
                <a:cxn ang="0">
                  <a:pos x="36" y="121"/>
                </a:cxn>
                <a:cxn ang="0">
                  <a:pos x="26" y="119"/>
                </a:cxn>
                <a:cxn ang="0">
                  <a:pos x="18" y="116"/>
                </a:cxn>
                <a:cxn ang="0">
                  <a:pos x="10" y="110"/>
                </a:cxn>
                <a:cxn ang="0">
                  <a:pos x="5" y="103"/>
                </a:cxn>
                <a:cxn ang="0">
                  <a:pos x="1" y="94"/>
                </a:cxn>
                <a:cxn ang="0">
                  <a:pos x="0" y="85"/>
                </a:cxn>
                <a:cxn ang="0">
                  <a:pos x="0" y="36"/>
                </a:cxn>
                <a:cxn ang="0">
                  <a:pos x="1" y="26"/>
                </a:cxn>
                <a:cxn ang="0">
                  <a:pos x="5" y="18"/>
                </a:cxn>
                <a:cxn ang="0">
                  <a:pos x="10" y="10"/>
                </a:cxn>
                <a:cxn ang="0">
                  <a:pos x="18" y="5"/>
                </a:cxn>
                <a:cxn ang="0">
                  <a:pos x="26" y="1"/>
                </a:cxn>
                <a:cxn ang="0">
                  <a:pos x="36" y="0"/>
                </a:cxn>
              </a:cxnLst>
              <a:rect l="0" t="0" r="r" b="b"/>
              <a:pathLst>
                <a:path w="98" h="121">
                  <a:moveTo>
                    <a:pt x="36" y="0"/>
                  </a:moveTo>
                  <a:lnTo>
                    <a:pt x="62" y="0"/>
                  </a:lnTo>
                  <a:lnTo>
                    <a:pt x="71" y="1"/>
                  </a:lnTo>
                  <a:lnTo>
                    <a:pt x="80" y="5"/>
                  </a:lnTo>
                  <a:lnTo>
                    <a:pt x="87" y="10"/>
                  </a:lnTo>
                  <a:lnTo>
                    <a:pt x="93" y="18"/>
                  </a:lnTo>
                  <a:lnTo>
                    <a:pt x="96" y="26"/>
                  </a:lnTo>
                  <a:lnTo>
                    <a:pt x="98" y="36"/>
                  </a:lnTo>
                  <a:lnTo>
                    <a:pt x="98" y="85"/>
                  </a:lnTo>
                  <a:lnTo>
                    <a:pt x="96" y="94"/>
                  </a:lnTo>
                  <a:lnTo>
                    <a:pt x="93" y="103"/>
                  </a:lnTo>
                  <a:lnTo>
                    <a:pt x="87" y="110"/>
                  </a:lnTo>
                  <a:lnTo>
                    <a:pt x="80" y="116"/>
                  </a:lnTo>
                  <a:lnTo>
                    <a:pt x="71" y="119"/>
                  </a:lnTo>
                  <a:lnTo>
                    <a:pt x="62" y="121"/>
                  </a:lnTo>
                  <a:lnTo>
                    <a:pt x="36" y="121"/>
                  </a:lnTo>
                  <a:lnTo>
                    <a:pt x="26" y="119"/>
                  </a:lnTo>
                  <a:lnTo>
                    <a:pt x="18" y="116"/>
                  </a:lnTo>
                  <a:lnTo>
                    <a:pt x="10" y="110"/>
                  </a:lnTo>
                  <a:lnTo>
                    <a:pt x="5" y="103"/>
                  </a:lnTo>
                  <a:lnTo>
                    <a:pt x="1" y="94"/>
                  </a:lnTo>
                  <a:lnTo>
                    <a:pt x="0" y="85"/>
                  </a:lnTo>
                  <a:lnTo>
                    <a:pt x="0" y="36"/>
                  </a:lnTo>
                  <a:lnTo>
                    <a:pt x="1" y="26"/>
                  </a:lnTo>
                  <a:lnTo>
                    <a:pt x="5" y="18"/>
                  </a:lnTo>
                  <a:lnTo>
                    <a:pt x="10" y="10"/>
                  </a:lnTo>
                  <a:lnTo>
                    <a:pt x="18" y="5"/>
                  </a:lnTo>
                  <a:lnTo>
                    <a:pt x="26" y="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11"/>
            <p:cNvSpPr>
              <a:spLocks/>
            </p:cNvSpPr>
            <p:nvPr/>
          </p:nvSpPr>
          <p:spPr bwMode="auto">
            <a:xfrm>
              <a:off x="3595688" y="2114550"/>
              <a:ext cx="155575" cy="192088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62" y="0"/>
                </a:cxn>
                <a:cxn ang="0">
                  <a:pos x="72" y="1"/>
                </a:cxn>
                <a:cxn ang="0">
                  <a:pos x="80" y="5"/>
                </a:cxn>
                <a:cxn ang="0">
                  <a:pos x="87" y="10"/>
                </a:cxn>
                <a:cxn ang="0">
                  <a:pos x="93" y="18"/>
                </a:cxn>
                <a:cxn ang="0">
                  <a:pos x="96" y="26"/>
                </a:cxn>
                <a:cxn ang="0">
                  <a:pos x="98" y="36"/>
                </a:cxn>
                <a:cxn ang="0">
                  <a:pos x="98" y="85"/>
                </a:cxn>
                <a:cxn ang="0">
                  <a:pos x="96" y="94"/>
                </a:cxn>
                <a:cxn ang="0">
                  <a:pos x="93" y="103"/>
                </a:cxn>
                <a:cxn ang="0">
                  <a:pos x="87" y="110"/>
                </a:cxn>
                <a:cxn ang="0">
                  <a:pos x="80" y="116"/>
                </a:cxn>
                <a:cxn ang="0">
                  <a:pos x="72" y="119"/>
                </a:cxn>
                <a:cxn ang="0">
                  <a:pos x="62" y="121"/>
                </a:cxn>
                <a:cxn ang="0">
                  <a:pos x="36" y="121"/>
                </a:cxn>
                <a:cxn ang="0">
                  <a:pos x="26" y="119"/>
                </a:cxn>
                <a:cxn ang="0">
                  <a:pos x="18" y="116"/>
                </a:cxn>
                <a:cxn ang="0">
                  <a:pos x="10" y="110"/>
                </a:cxn>
                <a:cxn ang="0">
                  <a:pos x="5" y="103"/>
                </a:cxn>
                <a:cxn ang="0">
                  <a:pos x="1" y="94"/>
                </a:cxn>
                <a:cxn ang="0">
                  <a:pos x="0" y="85"/>
                </a:cxn>
                <a:cxn ang="0">
                  <a:pos x="0" y="36"/>
                </a:cxn>
                <a:cxn ang="0">
                  <a:pos x="1" y="26"/>
                </a:cxn>
                <a:cxn ang="0">
                  <a:pos x="5" y="18"/>
                </a:cxn>
                <a:cxn ang="0">
                  <a:pos x="10" y="10"/>
                </a:cxn>
                <a:cxn ang="0">
                  <a:pos x="18" y="5"/>
                </a:cxn>
                <a:cxn ang="0">
                  <a:pos x="26" y="1"/>
                </a:cxn>
                <a:cxn ang="0">
                  <a:pos x="36" y="0"/>
                </a:cxn>
              </a:cxnLst>
              <a:rect l="0" t="0" r="r" b="b"/>
              <a:pathLst>
                <a:path w="98" h="121">
                  <a:moveTo>
                    <a:pt x="36" y="0"/>
                  </a:moveTo>
                  <a:lnTo>
                    <a:pt x="62" y="0"/>
                  </a:lnTo>
                  <a:lnTo>
                    <a:pt x="72" y="1"/>
                  </a:lnTo>
                  <a:lnTo>
                    <a:pt x="80" y="5"/>
                  </a:lnTo>
                  <a:lnTo>
                    <a:pt x="87" y="10"/>
                  </a:lnTo>
                  <a:lnTo>
                    <a:pt x="93" y="18"/>
                  </a:lnTo>
                  <a:lnTo>
                    <a:pt x="96" y="26"/>
                  </a:lnTo>
                  <a:lnTo>
                    <a:pt x="98" y="36"/>
                  </a:lnTo>
                  <a:lnTo>
                    <a:pt x="98" y="85"/>
                  </a:lnTo>
                  <a:lnTo>
                    <a:pt x="96" y="94"/>
                  </a:lnTo>
                  <a:lnTo>
                    <a:pt x="93" y="103"/>
                  </a:lnTo>
                  <a:lnTo>
                    <a:pt x="87" y="110"/>
                  </a:lnTo>
                  <a:lnTo>
                    <a:pt x="80" y="116"/>
                  </a:lnTo>
                  <a:lnTo>
                    <a:pt x="72" y="119"/>
                  </a:lnTo>
                  <a:lnTo>
                    <a:pt x="62" y="121"/>
                  </a:lnTo>
                  <a:lnTo>
                    <a:pt x="36" y="121"/>
                  </a:lnTo>
                  <a:lnTo>
                    <a:pt x="26" y="119"/>
                  </a:lnTo>
                  <a:lnTo>
                    <a:pt x="18" y="116"/>
                  </a:lnTo>
                  <a:lnTo>
                    <a:pt x="10" y="110"/>
                  </a:lnTo>
                  <a:lnTo>
                    <a:pt x="5" y="103"/>
                  </a:lnTo>
                  <a:lnTo>
                    <a:pt x="1" y="94"/>
                  </a:lnTo>
                  <a:lnTo>
                    <a:pt x="0" y="85"/>
                  </a:lnTo>
                  <a:lnTo>
                    <a:pt x="0" y="36"/>
                  </a:lnTo>
                  <a:lnTo>
                    <a:pt x="1" y="26"/>
                  </a:lnTo>
                  <a:lnTo>
                    <a:pt x="5" y="18"/>
                  </a:lnTo>
                  <a:lnTo>
                    <a:pt x="10" y="10"/>
                  </a:lnTo>
                  <a:lnTo>
                    <a:pt x="18" y="5"/>
                  </a:lnTo>
                  <a:lnTo>
                    <a:pt x="26" y="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9"/>
            <p:cNvSpPr>
              <a:spLocks/>
            </p:cNvSpPr>
            <p:nvPr/>
          </p:nvSpPr>
          <p:spPr bwMode="auto">
            <a:xfrm>
              <a:off x="1473200" y="2060575"/>
              <a:ext cx="2174875" cy="300038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1334" y="0"/>
                </a:cxn>
                <a:cxn ang="0">
                  <a:pos x="1344" y="1"/>
                </a:cxn>
                <a:cxn ang="0">
                  <a:pos x="1352" y="5"/>
                </a:cxn>
                <a:cxn ang="0">
                  <a:pos x="1359" y="10"/>
                </a:cxn>
                <a:cxn ang="0">
                  <a:pos x="1365" y="18"/>
                </a:cxn>
                <a:cxn ang="0">
                  <a:pos x="1369" y="26"/>
                </a:cxn>
                <a:cxn ang="0">
                  <a:pos x="1370" y="36"/>
                </a:cxn>
                <a:cxn ang="0">
                  <a:pos x="1370" y="153"/>
                </a:cxn>
                <a:cxn ang="0">
                  <a:pos x="1369" y="162"/>
                </a:cxn>
                <a:cxn ang="0">
                  <a:pos x="1365" y="171"/>
                </a:cxn>
                <a:cxn ang="0">
                  <a:pos x="1359" y="178"/>
                </a:cxn>
                <a:cxn ang="0">
                  <a:pos x="1352" y="184"/>
                </a:cxn>
                <a:cxn ang="0">
                  <a:pos x="1344" y="187"/>
                </a:cxn>
                <a:cxn ang="0">
                  <a:pos x="1334" y="189"/>
                </a:cxn>
                <a:cxn ang="0">
                  <a:pos x="36" y="189"/>
                </a:cxn>
                <a:cxn ang="0">
                  <a:pos x="26" y="187"/>
                </a:cxn>
                <a:cxn ang="0">
                  <a:pos x="18" y="184"/>
                </a:cxn>
                <a:cxn ang="0">
                  <a:pos x="10" y="178"/>
                </a:cxn>
                <a:cxn ang="0">
                  <a:pos x="5" y="171"/>
                </a:cxn>
                <a:cxn ang="0">
                  <a:pos x="1" y="162"/>
                </a:cxn>
                <a:cxn ang="0">
                  <a:pos x="0" y="153"/>
                </a:cxn>
                <a:cxn ang="0">
                  <a:pos x="0" y="36"/>
                </a:cxn>
                <a:cxn ang="0">
                  <a:pos x="1" y="26"/>
                </a:cxn>
                <a:cxn ang="0">
                  <a:pos x="5" y="18"/>
                </a:cxn>
                <a:cxn ang="0">
                  <a:pos x="10" y="10"/>
                </a:cxn>
                <a:cxn ang="0">
                  <a:pos x="18" y="5"/>
                </a:cxn>
                <a:cxn ang="0">
                  <a:pos x="26" y="1"/>
                </a:cxn>
                <a:cxn ang="0">
                  <a:pos x="36" y="0"/>
                </a:cxn>
              </a:cxnLst>
              <a:rect l="0" t="0" r="r" b="b"/>
              <a:pathLst>
                <a:path w="1370" h="189">
                  <a:moveTo>
                    <a:pt x="36" y="0"/>
                  </a:moveTo>
                  <a:lnTo>
                    <a:pt x="1334" y="0"/>
                  </a:lnTo>
                  <a:lnTo>
                    <a:pt x="1344" y="1"/>
                  </a:lnTo>
                  <a:lnTo>
                    <a:pt x="1352" y="5"/>
                  </a:lnTo>
                  <a:lnTo>
                    <a:pt x="1359" y="10"/>
                  </a:lnTo>
                  <a:lnTo>
                    <a:pt x="1365" y="18"/>
                  </a:lnTo>
                  <a:lnTo>
                    <a:pt x="1369" y="26"/>
                  </a:lnTo>
                  <a:lnTo>
                    <a:pt x="1370" y="36"/>
                  </a:lnTo>
                  <a:lnTo>
                    <a:pt x="1370" y="153"/>
                  </a:lnTo>
                  <a:lnTo>
                    <a:pt x="1369" y="162"/>
                  </a:lnTo>
                  <a:lnTo>
                    <a:pt x="1365" y="171"/>
                  </a:lnTo>
                  <a:lnTo>
                    <a:pt x="1359" y="178"/>
                  </a:lnTo>
                  <a:lnTo>
                    <a:pt x="1352" y="184"/>
                  </a:lnTo>
                  <a:lnTo>
                    <a:pt x="1344" y="187"/>
                  </a:lnTo>
                  <a:lnTo>
                    <a:pt x="1334" y="189"/>
                  </a:lnTo>
                  <a:lnTo>
                    <a:pt x="36" y="189"/>
                  </a:lnTo>
                  <a:lnTo>
                    <a:pt x="26" y="187"/>
                  </a:lnTo>
                  <a:lnTo>
                    <a:pt x="18" y="184"/>
                  </a:lnTo>
                  <a:lnTo>
                    <a:pt x="10" y="178"/>
                  </a:lnTo>
                  <a:lnTo>
                    <a:pt x="5" y="171"/>
                  </a:lnTo>
                  <a:lnTo>
                    <a:pt x="1" y="162"/>
                  </a:lnTo>
                  <a:lnTo>
                    <a:pt x="0" y="153"/>
                  </a:lnTo>
                  <a:lnTo>
                    <a:pt x="0" y="36"/>
                  </a:lnTo>
                  <a:lnTo>
                    <a:pt x="1" y="26"/>
                  </a:lnTo>
                  <a:lnTo>
                    <a:pt x="5" y="18"/>
                  </a:lnTo>
                  <a:lnTo>
                    <a:pt x="10" y="10"/>
                  </a:lnTo>
                  <a:lnTo>
                    <a:pt x="18" y="5"/>
                  </a:lnTo>
                  <a:lnTo>
                    <a:pt x="26" y="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335358" y="1501982"/>
            <a:ext cx="11593290" cy="2882852"/>
            <a:chOff x="1217611" y="1501982"/>
            <a:chExt cx="9887010" cy="2882852"/>
          </a:xfrm>
        </p:grpSpPr>
        <p:grpSp>
          <p:nvGrpSpPr>
            <p:cNvPr id="133" name="Group 132"/>
            <p:cNvGrpSpPr/>
            <p:nvPr/>
          </p:nvGrpSpPr>
          <p:grpSpPr>
            <a:xfrm>
              <a:off x="7474976" y="1501982"/>
              <a:ext cx="3629645" cy="2708434"/>
              <a:chOff x="2445776" y="1559072"/>
              <a:chExt cx="3629645" cy="2708434"/>
            </a:xfrm>
          </p:grpSpPr>
          <p:sp>
            <p:nvSpPr>
              <p:cNvPr id="134" name="TextBox 84"/>
              <p:cNvSpPr txBox="1"/>
              <p:nvPr/>
            </p:nvSpPr>
            <p:spPr>
              <a:xfrm flipH="1">
                <a:off x="3199739" y="1959182"/>
                <a:ext cx="287568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49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898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48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797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46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696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645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594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kern="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Gestores</a:t>
                </a:r>
                <a:endParaRPr lang="en-US" sz="1800" kern="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ea typeface="ByTheButterfly" pitchFamily="2" charset="0"/>
                  <a:cs typeface="Arial" pitchFamily="34" charset="0"/>
                </a:endParaRPr>
              </a:p>
              <a:p>
                <a:r>
                  <a:rPr lang="en-US" sz="1800" b="1" kern="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Atuários</a:t>
                </a:r>
                <a:endParaRPr lang="en-US" sz="1800" b="1" kern="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ea typeface="ByTheButterfly" pitchFamily="2" charset="0"/>
                  <a:cs typeface="Arial" pitchFamily="34" charset="0"/>
                </a:endParaRPr>
              </a:p>
              <a:p>
                <a:r>
                  <a:rPr lang="en-US" sz="1800" kern="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Supervisores</a:t>
                </a:r>
                <a:endParaRPr lang="en-US" sz="1800" kern="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ea typeface="ByTheButterfly" pitchFamily="2" charset="0"/>
                  <a:cs typeface="Arial" pitchFamily="34" charset="0"/>
                </a:endParaRPr>
              </a:p>
              <a:p>
                <a:r>
                  <a:rPr lang="en-US" sz="1800" kern="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Controle</a:t>
                </a:r>
                <a:r>
                  <a:rPr lang="en-US" sz="1800" kern="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 </a:t>
                </a:r>
                <a:r>
                  <a:rPr lang="en-US" sz="1800" kern="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Externo</a:t>
                </a:r>
                <a:endParaRPr lang="en-US" sz="1800" kern="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ea typeface="ByTheButterfly" pitchFamily="2" charset="0"/>
                  <a:cs typeface="Arial" pitchFamily="34" charset="0"/>
                </a:endParaRPr>
              </a:p>
              <a:p>
                <a:r>
                  <a:rPr lang="en-US" sz="1800" kern="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Associações</a:t>
                </a:r>
                <a:endParaRPr lang="en-US" sz="1800" kern="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ea typeface="ByTheButterfly" pitchFamily="2" charset="0"/>
                  <a:cs typeface="Arial" pitchFamily="34" charset="0"/>
                </a:endParaRPr>
              </a:p>
              <a:p>
                <a:r>
                  <a:rPr lang="en-US" sz="1800" kern="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Consulta</a:t>
                </a:r>
                <a:r>
                  <a:rPr lang="en-US" sz="1800" kern="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 Pública</a:t>
                </a:r>
              </a:p>
              <a:p>
                <a:r>
                  <a:rPr lang="en-US" sz="1800" kern="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Debates c/ TCU, CNM </a:t>
                </a:r>
              </a:p>
              <a:p>
                <a:r>
                  <a:rPr lang="en-US" sz="1800" kern="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 </a:t>
                </a:r>
                <a:endPara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ea typeface="ByTheButterfly" pitchFamily="2" charset="0"/>
                  <a:cs typeface="Arial" pitchFamily="34" charset="0"/>
                </a:endParaRP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2445776" y="1559072"/>
                <a:ext cx="159691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 smtClean="0">
                    <a:solidFill>
                      <a:prstClr val="black"/>
                    </a:solidFill>
                  </a:rPr>
                  <a:t>Participação</a:t>
                </a:r>
                <a:endParaRPr lang="en-US" sz="20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36" name="Group 135"/>
            <p:cNvGrpSpPr/>
            <p:nvPr/>
          </p:nvGrpSpPr>
          <p:grpSpPr>
            <a:xfrm flipH="1">
              <a:off x="1217611" y="1642870"/>
              <a:ext cx="3467129" cy="2741964"/>
              <a:chOff x="2474884" y="1699960"/>
              <a:chExt cx="3467129" cy="2741964"/>
            </a:xfrm>
          </p:grpSpPr>
          <p:sp>
            <p:nvSpPr>
              <p:cNvPr id="137" name="TextBox 84"/>
              <p:cNvSpPr txBox="1"/>
              <p:nvPr/>
            </p:nvSpPr>
            <p:spPr>
              <a:xfrm flipH="1">
                <a:off x="2789680" y="2133600"/>
                <a:ext cx="315233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49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898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48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797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46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6960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6453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5947" algn="l" defTabSz="1218987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kern="0" dirty="0" err="1" smtClean="0"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Intercâmbio</a:t>
                </a:r>
                <a:endParaRPr lang="en-US" sz="1800" kern="0" dirty="0" smtClean="0">
                  <a:latin typeface="Arial" pitchFamily="34" charset="0"/>
                  <a:ea typeface="ByTheButterfly" pitchFamily="2" charset="0"/>
                  <a:cs typeface="Arial" pitchFamily="34" charset="0"/>
                </a:endParaRPr>
              </a:p>
              <a:p>
                <a:pPr marL="177800" indent="-177800"/>
                <a:r>
                  <a:rPr lang="en-US" sz="1800" kern="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  </a:t>
                </a:r>
                <a:r>
                  <a:rPr lang="en-US" sz="1800" kern="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Experiências</a:t>
                </a:r>
                <a:r>
                  <a:rPr lang="en-US" sz="1800" kern="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 e </a:t>
                </a:r>
                <a:r>
                  <a:rPr lang="en-US" sz="1800" kern="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conhecimentos</a:t>
                </a:r>
                <a:r>
                  <a:rPr lang="en-US" sz="1800" kern="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                  </a:t>
                </a:r>
                <a:r>
                  <a:rPr lang="en-US" sz="1800" kern="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Estudos</a:t>
                </a:r>
                <a:r>
                  <a:rPr lang="en-US" sz="1800" kern="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 </a:t>
                </a:r>
                <a:r>
                  <a:rPr lang="en-US" sz="1800" kern="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técnicos</a:t>
                </a:r>
                <a:endParaRPr lang="en-US" sz="1800" kern="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ea typeface="ByTheButterfly" pitchFamily="2" charset="0"/>
                  <a:cs typeface="Arial" pitchFamily="34" charset="0"/>
                </a:endParaRPr>
              </a:p>
              <a:p>
                <a:r>
                  <a:rPr lang="en-US" sz="1800" kern="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  </a:t>
                </a:r>
                <a:r>
                  <a:rPr lang="en-US" sz="1800" kern="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Análise</a:t>
                </a:r>
                <a:r>
                  <a:rPr lang="en-US" sz="1800" kern="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 dos dados</a:t>
                </a:r>
              </a:p>
              <a:p>
                <a:r>
                  <a:rPr lang="en-US" sz="18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 </a:t>
                </a:r>
                <a:r>
                  <a:rPr lang="en-US" sz="1800" kern="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 </a:t>
                </a:r>
                <a:r>
                  <a:rPr lang="en-US" sz="1800" kern="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Modelos</a:t>
                </a:r>
                <a:endParaRPr lang="en-US" sz="1800" kern="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ea typeface="ByTheButterfly" pitchFamily="2" charset="0"/>
                  <a:cs typeface="Arial" pitchFamily="34" charset="0"/>
                </a:endParaRPr>
              </a:p>
              <a:p>
                <a:r>
                  <a:rPr lang="en-US" sz="1800" kern="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  </a:t>
                </a:r>
                <a:r>
                  <a:rPr lang="en-US" sz="1800" kern="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Regulação</a:t>
                </a:r>
                <a:r>
                  <a:rPr lang="en-US" sz="1800" kern="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 Prev. Complementar</a:t>
                </a:r>
              </a:p>
              <a:p>
                <a:endParaRPr lang="en-US" sz="1800" kern="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ea typeface="ByTheButterfly" pitchFamily="2" charset="0"/>
                  <a:cs typeface="Arial" pitchFamily="34" charset="0"/>
                </a:endParaRPr>
              </a:p>
              <a:p>
                <a:r>
                  <a:rPr lang="en-US" sz="1800" kern="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GT </a:t>
                </a:r>
                <a:r>
                  <a:rPr lang="en-US" sz="1800" kern="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Resultado</a:t>
                </a:r>
                <a:r>
                  <a:rPr lang="en-US" sz="1800" kern="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 Atuarial </a:t>
                </a:r>
                <a:r>
                  <a:rPr lang="en-US" sz="1800" kern="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ea typeface="ByTheButterfly" pitchFamily="2" charset="0"/>
                    <a:cs typeface="Arial" pitchFamily="34" charset="0"/>
                  </a:rPr>
                  <a:t>União</a:t>
                </a:r>
                <a:endParaRPr lang="en-US" sz="1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ea typeface="ByTheButterfly" pitchFamily="2" charset="0"/>
                  <a:cs typeface="Arial" pitchFamily="34" charset="0"/>
                </a:endParaRPr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2474884" y="1699960"/>
                <a:ext cx="18150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000" dirty="0" err="1" smtClean="0">
                    <a:solidFill>
                      <a:prstClr val="black"/>
                    </a:solidFill>
                  </a:rPr>
                  <a:t>Transparência</a:t>
                </a:r>
                <a:endParaRPr lang="en-US" sz="20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42" name="Group 141"/>
          <p:cNvGrpSpPr/>
          <p:nvPr/>
        </p:nvGrpSpPr>
        <p:grpSpPr>
          <a:xfrm>
            <a:off x="2849579" y="5513838"/>
            <a:ext cx="4659289" cy="724015"/>
            <a:chOff x="1174288" y="4693627"/>
            <a:chExt cx="4659289" cy="724015"/>
          </a:xfrm>
        </p:grpSpPr>
        <p:sp>
          <p:nvSpPr>
            <p:cNvPr id="140" name="TextBox 84"/>
            <p:cNvSpPr txBox="1"/>
            <p:nvPr/>
          </p:nvSpPr>
          <p:spPr>
            <a:xfrm>
              <a:off x="1688412" y="5048310"/>
              <a:ext cx="394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00" b="1" kern="0" dirty="0" smtClean="0">
                  <a:solidFill>
                    <a:srgbClr val="0070C0"/>
                  </a:solidFill>
                  <a:latin typeface="Arial" pitchFamily="34" charset="0"/>
                  <a:ea typeface="ByTheButterfly" pitchFamily="2" charset="0"/>
                  <a:cs typeface="Arial" pitchFamily="34" charset="0"/>
                </a:rPr>
                <a:t>GESTÃO ATUARIAL </a:t>
              </a:r>
              <a:endParaRPr lang="en-US" sz="1800" b="1" dirty="0">
                <a:solidFill>
                  <a:srgbClr val="0070C0"/>
                </a:solidFill>
                <a:latin typeface="Arial" pitchFamily="34" charset="0"/>
                <a:ea typeface="ByTheButterfly" pitchFamily="2" charset="0"/>
                <a:cs typeface="Arial" pitchFamily="34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 flipH="1">
              <a:off x="1174288" y="4693627"/>
              <a:ext cx="46592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 smtClean="0">
                  <a:solidFill>
                    <a:prstClr val="black"/>
                  </a:solidFill>
                </a:rPr>
                <a:t>+ DO QUE PARÂMETROS ATUARIAIS</a:t>
              </a:r>
              <a:endParaRPr lang="en-US" sz="2000" dirty="0">
                <a:solidFill>
                  <a:prstClr val="black"/>
                </a:solidFill>
              </a:endParaRPr>
            </a:p>
          </p:txBody>
        </p:sp>
      </p:grpSp>
      <p:sp>
        <p:nvSpPr>
          <p:cNvPr id="39" name="TextBox 134"/>
          <p:cNvSpPr txBox="1"/>
          <p:nvPr/>
        </p:nvSpPr>
        <p:spPr>
          <a:xfrm>
            <a:off x="7916866" y="4001840"/>
            <a:ext cx="4031873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 eaLnBrk="1" hangingPunct="1"/>
            <a:r>
              <a:rPr lang="en-US" b="1" kern="0" dirty="0" err="1">
                <a:ea typeface="ByTheButterfly" pitchFamily="2" charset="0"/>
              </a:rPr>
              <a:t>Necessidade</a:t>
            </a:r>
            <a:endParaRPr lang="en-US" b="1" kern="0" dirty="0">
              <a:ea typeface="ByTheButterfly" pitchFamily="2" charset="0"/>
            </a:endParaRPr>
          </a:p>
          <a:p>
            <a:pPr defTabSz="1218987" eaLnBrk="1" hangingPunct="1"/>
            <a:endParaRPr lang="pt-BR" kern="0" dirty="0" smtClean="0">
              <a:solidFill>
                <a:prstClr val="black">
                  <a:lumMod val="75000"/>
                  <a:lumOff val="25000"/>
                </a:prstClr>
              </a:solidFill>
              <a:ea typeface="ByTheButterfly" pitchFamily="2" charset="0"/>
            </a:endParaRPr>
          </a:p>
          <a:p>
            <a:pPr defTabSz="1218987" eaLnBrk="1" hangingPunct="1"/>
            <a:r>
              <a:rPr lang="pt-BR" kern="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ByTheButterfly" pitchFamily="2" charset="0"/>
              </a:rPr>
              <a:t>Orientação </a:t>
            </a:r>
            <a:endParaRPr lang="pt-BR" kern="0" dirty="0">
              <a:solidFill>
                <a:prstClr val="black">
                  <a:lumMod val="75000"/>
                  <a:lumOff val="25000"/>
                </a:prstClr>
              </a:solidFill>
              <a:ea typeface="ByTheButterfly" pitchFamily="2" charset="0"/>
            </a:endParaRPr>
          </a:p>
          <a:p>
            <a:pPr defTabSz="1218987" eaLnBrk="1" hangingPunct="1"/>
            <a:r>
              <a:rPr lang="pt-BR" kern="0" dirty="0">
                <a:solidFill>
                  <a:prstClr val="black">
                    <a:lumMod val="75000"/>
                    <a:lumOff val="25000"/>
                  </a:prstClr>
                </a:solidFill>
                <a:ea typeface="ByTheButterfly" pitchFamily="2" charset="0"/>
              </a:rPr>
              <a:t>Alinhamento de conceitos</a:t>
            </a:r>
          </a:p>
          <a:p>
            <a:pPr defTabSz="1218987" eaLnBrk="1" hangingPunct="1"/>
            <a:r>
              <a:rPr lang="pt-BR" kern="0" dirty="0">
                <a:solidFill>
                  <a:prstClr val="black">
                    <a:lumMod val="75000"/>
                    <a:lumOff val="25000"/>
                  </a:prstClr>
                </a:solidFill>
                <a:ea typeface="ByTheButterfly" pitchFamily="2" charset="0"/>
              </a:rPr>
              <a:t>Uniformização de tratamento</a:t>
            </a:r>
          </a:p>
          <a:p>
            <a:pPr defTabSz="1218987" eaLnBrk="1" hangingPunct="1"/>
            <a:r>
              <a:rPr lang="pt-BR" kern="0" dirty="0">
                <a:solidFill>
                  <a:prstClr val="black">
                    <a:lumMod val="75000"/>
                    <a:lumOff val="25000"/>
                  </a:prstClr>
                </a:solidFill>
                <a:ea typeface="ByTheButterfly" pitchFamily="2" charset="0"/>
              </a:rPr>
              <a:t>Estabelecimento de políticas públicas</a:t>
            </a:r>
          </a:p>
          <a:p>
            <a:pPr defTabSz="1218987" eaLnBrk="1" hangingPunct="1"/>
            <a:r>
              <a:rPr lang="pt-BR" kern="0" dirty="0">
                <a:solidFill>
                  <a:prstClr val="black">
                    <a:lumMod val="75000"/>
                    <a:lumOff val="25000"/>
                  </a:prstClr>
                </a:solidFill>
                <a:ea typeface="ByTheButterfly" pitchFamily="2" charset="0"/>
              </a:rPr>
              <a:t>Comparabilidade</a:t>
            </a:r>
          </a:p>
          <a:p>
            <a:endParaRPr lang="en-US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14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/>
          <p:cNvGrpSpPr/>
          <p:nvPr/>
        </p:nvGrpSpPr>
        <p:grpSpPr>
          <a:xfrm>
            <a:off x="5882241" y="866899"/>
            <a:ext cx="1472540" cy="5991101"/>
            <a:chOff x="3041649" y="1122363"/>
            <a:chExt cx="1095376" cy="4714876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3041649" y="2368551"/>
              <a:ext cx="1095375" cy="322263"/>
            </a:xfrm>
            <a:custGeom>
              <a:avLst/>
              <a:gdLst>
                <a:gd name="T0" fmla="*/ 690 w 690"/>
                <a:gd name="T1" fmla="*/ 100 h 203"/>
                <a:gd name="T2" fmla="*/ 345 w 690"/>
                <a:gd name="T3" fmla="*/ 0 h 203"/>
                <a:gd name="T4" fmla="*/ 0 w 690"/>
                <a:gd name="T5" fmla="*/ 100 h 203"/>
                <a:gd name="T6" fmla="*/ 345 w 690"/>
                <a:gd name="T7" fmla="*/ 203 h 203"/>
                <a:gd name="T8" fmla="*/ 690 w 690"/>
                <a:gd name="T9" fmla="*/ 1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0" h="203">
                  <a:moveTo>
                    <a:pt x="690" y="100"/>
                  </a:moveTo>
                  <a:lnTo>
                    <a:pt x="345" y="0"/>
                  </a:lnTo>
                  <a:lnTo>
                    <a:pt x="0" y="100"/>
                  </a:lnTo>
                  <a:lnTo>
                    <a:pt x="345" y="203"/>
                  </a:lnTo>
                  <a:lnTo>
                    <a:pt x="690" y="100"/>
                  </a:ln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3041649" y="2368551"/>
              <a:ext cx="1095375" cy="322263"/>
            </a:xfrm>
            <a:custGeom>
              <a:avLst/>
              <a:gdLst>
                <a:gd name="T0" fmla="*/ 690 w 690"/>
                <a:gd name="T1" fmla="*/ 100 h 203"/>
                <a:gd name="T2" fmla="*/ 345 w 690"/>
                <a:gd name="T3" fmla="*/ 0 h 203"/>
                <a:gd name="T4" fmla="*/ 0 w 690"/>
                <a:gd name="T5" fmla="*/ 100 h 203"/>
                <a:gd name="T6" fmla="*/ 345 w 690"/>
                <a:gd name="T7" fmla="*/ 203 h 203"/>
                <a:gd name="T8" fmla="*/ 690 w 690"/>
                <a:gd name="T9" fmla="*/ 1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0" h="203">
                  <a:moveTo>
                    <a:pt x="690" y="100"/>
                  </a:moveTo>
                  <a:lnTo>
                    <a:pt x="345" y="0"/>
                  </a:lnTo>
                  <a:lnTo>
                    <a:pt x="0" y="100"/>
                  </a:lnTo>
                  <a:lnTo>
                    <a:pt x="345" y="203"/>
                  </a:lnTo>
                  <a:lnTo>
                    <a:pt x="690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041649" y="3417888"/>
              <a:ext cx="1095375" cy="320675"/>
            </a:xfrm>
            <a:custGeom>
              <a:avLst/>
              <a:gdLst>
                <a:gd name="T0" fmla="*/ 690 w 690"/>
                <a:gd name="T1" fmla="*/ 100 h 202"/>
                <a:gd name="T2" fmla="*/ 345 w 690"/>
                <a:gd name="T3" fmla="*/ 0 h 202"/>
                <a:gd name="T4" fmla="*/ 0 w 690"/>
                <a:gd name="T5" fmla="*/ 100 h 202"/>
                <a:gd name="T6" fmla="*/ 345 w 690"/>
                <a:gd name="T7" fmla="*/ 202 h 202"/>
                <a:gd name="T8" fmla="*/ 690 w 690"/>
                <a:gd name="T9" fmla="*/ 10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0" h="202">
                  <a:moveTo>
                    <a:pt x="690" y="100"/>
                  </a:moveTo>
                  <a:lnTo>
                    <a:pt x="345" y="0"/>
                  </a:lnTo>
                  <a:lnTo>
                    <a:pt x="0" y="100"/>
                  </a:lnTo>
                  <a:lnTo>
                    <a:pt x="345" y="202"/>
                  </a:lnTo>
                  <a:lnTo>
                    <a:pt x="690" y="100"/>
                  </a:lnTo>
                  <a:close/>
                </a:path>
              </a:pathLst>
            </a:custGeom>
            <a:solidFill>
              <a:srgbClr val="00AC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3041649" y="3417888"/>
              <a:ext cx="1095375" cy="320675"/>
            </a:xfrm>
            <a:custGeom>
              <a:avLst/>
              <a:gdLst>
                <a:gd name="T0" fmla="*/ 690 w 690"/>
                <a:gd name="T1" fmla="*/ 100 h 202"/>
                <a:gd name="T2" fmla="*/ 345 w 690"/>
                <a:gd name="T3" fmla="*/ 0 h 202"/>
                <a:gd name="T4" fmla="*/ 0 w 690"/>
                <a:gd name="T5" fmla="*/ 100 h 202"/>
                <a:gd name="T6" fmla="*/ 345 w 690"/>
                <a:gd name="T7" fmla="*/ 202 h 202"/>
                <a:gd name="T8" fmla="*/ 690 w 690"/>
                <a:gd name="T9" fmla="*/ 10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0" h="202">
                  <a:moveTo>
                    <a:pt x="690" y="100"/>
                  </a:moveTo>
                  <a:lnTo>
                    <a:pt x="345" y="0"/>
                  </a:lnTo>
                  <a:lnTo>
                    <a:pt x="0" y="100"/>
                  </a:lnTo>
                  <a:lnTo>
                    <a:pt x="345" y="202"/>
                  </a:lnTo>
                  <a:lnTo>
                    <a:pt x="690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3041649" y="4465638"/>
              <a:ext cx="1095375" cy="322263"/>
            </a:xfrm>
            <a:custGeom>
              <a:avLst/>
              <a:gdLst>
                <a:gd name="T0" fmla="*/ 690 w 690"/>
                <a:gd name="T1" fmla="*/ 100 h 203"/>
                <a:gd name="T2" fmla="*/ 345 w 690"/>
                <a:gd name="T3" fmla="*/ 0 h 203"/>
                <a:gd name="T4" fmla="*/ 0 w 690"/>
                <a:gd name="T5" fmla="*/ 100 h 203"/>
                <a:gd name="T6" fmla="*/ 345 w 690"/>
                <a:gd name="T7" fmla="*/ 203 h 203"/>
                <a:gd name="T8" fmla="*/ 690 w 690"/>
                <a:gd name="T9" fmla="*/ 1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0" h="203">
                  <a:moveTo>
                    <a:pt x="690" y="100"/>
                  </a:moveTo>
                  <a:lnTo>
                    <a:pt x="345" y="0"/>
                  </a:lnTo>
                  <a:lnTo>
                    <a:pt x="0" y="100"/>
                  </a:lnTo>
                  <a:lnTo>
                    <a:pt x="345" y="203"/>
                  </a:lnTo>
                  <a:lnTo>
                    <a:pt x="690" y="100"/>
                  </a:ln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3041649" y="4465638"/>
              <a:ext cx="1095375" cy="322263"/>
            </a:xfrm>
            <a:custGeom>
              <a:avLst/>
              <a:gdLst>
                <a:gd name="T0" fmla="*/ 690 w 690"/>
                <a:gd name="T1" fmla="*/ 100 h 203"/>
                <a:gd name="T2" fmla="*/ 345 w 690"/>
                <a:gd name="T3" fmla="*/ 0 h 203"/>
                <a:gd name="T4" fmla="*/ 0 w 690"/>
                <a:gd name="T5" fmla="*/ 100 h 203"/>
                <a:gd name="T6" fmla="*/ 345 w 690"/>
                <a:gd name="T7" fmla="*/ 203 h 203"/>
                <a:gd name="T8" fmla="*/ 690 w 690"/>
                <a:gd name="T9" fmla="*/ 1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0" h="203">
                  <a:moveTo>
                    <a:pt x="690" y="100"/>
                  </a:moveTo>
                  <a:lnTo>
                    <a:pt x="345" y="0"/>
                  </a:lnTo>
                  <a:lnTo>
                    <a:pt x="0" y="100"/>
                  </a:lnTo>
                  <a:lnTo>
                    <a:pt x="345" y="203"/>
                  </a:lnTo>
                  <a:lnTo>
                    <a:pt x="690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3041649" y="1319213"/>
              <a:ext cx="1095375" cy="322263"/>
            </a:xfrm>
            <a:custGeom>
              <a:avLst/>
              <a:gdLst>
                <a:gd name="T0" fmla="*/ 690 w 690"/>
                <a:gd name="T1" fmla="*/ 100 h 203"/>
                <a:gd name="T2" fmla="*/ 345 w 690"/>
                <a:gd name="T3" fmla="*/ 0 h 203"/>
                <a:gd name="T4" fmla="*/ 0 w 690"/>
                <a:gd name="T5" fmla="*/ 100 h 203"/>
                <a:gd name="T6" fmla="*/ 345 w 690"/>
                <a:gd name="T7" fmla="*/ 203 h 203"/>
                <a:gd name="T8" fmla="*/ 690 w 690"/>
                <a:gd name="T9" fmla="*/ 1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0" h="203">
                  <a:moveTo>
                    <a:pt x="690" y="100"/>
                  </a:moveTo>
                  <a:lnTo>
                    <a:pt x="345" y="0"/>
                  </a:lnTo>
                  <a:lnTo>
                    <a:pt x="0" y="100"/>
                  </a:lnTo>
                  <a:lnTo>
                    <a:pt x="345" y="203"/>
                  </a:lnTo>
                  <a:lnTo>
                    <a:pt x="690" y="100"/>
                  </a:lnTo>
                  <a:close/>
                </a:path>
              </a:pathLst>
            </a:custGeom>
            <a:solidFill>
              <a:srgbClr val="7CB3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4"/>
            <p:cNvSpPr>
              <a:spLocks/>
            </p:cNvSpPr>
            <p:nvPr/>
          </p:nvSpPr>
          <p:spPr bwMode="auto">
            <a:xfrm>
              <a:off x="3041649" y="1319213"/>
              <a:ext cx="1095375" cy="322263"/>
            </a:xfrm>
            <a:custGeom>
              <a:avLst/>
              <a:gdLst>
                <a:gd name="T0" fmla="*/ 690 w 690"/>
                <a:gd name="T1" fmla="*/ 100 h 203"/>
                <a:gd name="T2" fmla="*/ 345 w 690"/>
                <a:gd name="T3" fmla="*/ 0 h 203"/>
                <a:gd name="T4" fmla="*/ 0 w 690"/>
                <a:gd name="T5" fmla="*/ 100 h 203"/>
                <a:gd name="T6" fmla="*/ 345 w 690"/>
                <a:gd name="T7" fmla="*/ 203 h 203"/>
                <a:gd name="T8" fmla="*/ 690 w 690"/>
                <a:gd name="T9" fmla="*/ 1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0" h="203">
                  <a:moveTo>
                    <a:pt x="690" y="100"/>
                  </a:moveTo>
                  <a:lnTo>
                    <a:pt x="345" y="0"/>
                  </a:lnTo>
                  <a:lnTo>
                    <a:pt x="0" y="100"/>
                  </a:lnTo>
                  <a:lnTo>
                    <a:pt x="345" y="203"/>
                  </a:lnTo>
                  <a:lnTo>
                    <a:pt x="690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5"/>
            <p:cNvSpPr>
              <a:spLocks noEditPoints="1"/>
            </p:cNvSpPr>
            <p:nvPr/>
          </p:nvSpPr>
          <p:spPr bwMode="auto">
            <a:xfrm>
              <a:off x="3041649" y="2465388"/>
              <a:ext cx="1095375" cy="127000"/>
            </a:xfrm>
            <a:custGeom>
              <a:avLst/>
              <a:gdLst>
                <a:gd name="T0" fmla="*/ 136 w 690"/>
                <a:gd name="T1" fmla="*/ 0 h 80"/>
                <a:gd name="T2" fmla="*/ 0 w 690"/>
                <a:gd name="T3" fmla="*/ 39 h 80"/>
                <a:gd name="T4" fmla="*/ 136 w 690"/>
                <a:gd name="T5" fmla="*/ 80 h 80"/>
                <a:gd name="T6" fmla="*/ 136 w 690"/>
                <a:gd name="T7" fmla="*/ 0 h 80"/>
                <a:gd name="T8" fmla="*/ 553 w 690"/>
                <a:gd name="T9" fmla="*/ 0 h 80"/>
                <a:gd name="T10" fmla="*/ 553 w 690"/>
                <a:gd name="T11" fmla="*/ 80 h 80"/>
                <a:gd name="T12" fmla="*/ 690 w 690"/>
                <a:gd name="T13" fmla="*/ 39 h 80"/>
                <a:gd name="T14" fmla="*/ 553 w 690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0" h="80">
                  <a:moveTo>
                    <a:pt x="136" y="0"/>
                  </a:moveTo>
                  <a:lnTo>
                    <a:pt x="0" y="39"/>
                  </a:lnTo>
                  <a:lnTo>
                    <a:pt x="136" y="80"/>
                  </a:lnTo>
                  <a:lnTo>
                    <a:pt x="136" y="0"/>
                  </a:lnTo>
                  <a:close/>
                  <a:moveTo>
                    <a:pt x="553" y="0"/>
                  </a:moveTo>
                  <a:lnTo>
                    <a:pt x="553" y="80"/>
                  </a:lnTo>
                  <a:lnTo>
                    <a:pt x="690" y="39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6"/>
            <p:cNvSpPr>
              <a:spLocks noEditPoints="1"/>
            </p:cNvSpPr>
            <p:nvPr/>
          </p:nvSpPr>
          <p:spPr bwMode="auto">
            <a:xfrm>
              <a:off x="3041649" y="2465388"/>
              <a:ext cx="1095375" cy="127000"/>
            </a:xfrm>
            <a:custGeom>
              <a:avLst/>
              <a:gdLst>
                <a:gd name="T0" fmla="*/ 136 w 690"/>
                <a:gd name="T1" fmla="*/ 0 h 80"/>
                <a:gd name="T2" fmla="*/ 0 w 690"/>
                <a:gd name="T3" fmla="*/ 39 h 80"/>
                <a:gd name="T4" fmla="*/ 136 w 690"/>
                <a:gd name="T5" fmla="*/ 80 h 80"/>
                <a:gd name="T6" fmla="*/ 136 w 690"/>
                <a:gd name="T7" fmla="*/ 0 h 80"/>
                <a:gd name="T8" fmla="*/ 553 w 690"/>
                <a:gd name="T9" fmla="*/ 0 h 80"/>
                <a:gd name="T10" fmla="*/ 553 w 690"/>
                <a:gd name="T11" fmla="*/ 80 h 80"/>
                <a:gd name="T12" fmla="*/ 690 w 690"/>
                <a:gd name="T13" fmla="*/ 39 h 80"/>
                <a:gd name="T14" fmla="*/ 553 w 690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0" h="80">
                  <a:moveTo>
                    <a:pt x="136" y="0"/>
                  </a:moveTo>
                  <a:lnTo>
                    <a:pt x="0" y="39"/>
                  </a:lnTo>
                  <a:lnTo>
                    <a:pt x="136" y="80"/>
                  </a:lnTo>
                  <a:lnTo>
                    <a:pt x="136" y="0"/>
                  </a:lnTo>
                  <a:moveTo>
                    <a:pt x="553" y="0"/>
                  </a:moveTo>
                  <a:lnTo>
                    <a:pt x="553" y="80"/>
                  </a:lnTo>
                  <a:lnTo>
                    <a:pt x="690" y="39"/>
                  </a:lnTo>
                  <a:lnTo>
                    <a:pt x="5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7"/>
            <p:cNvSpPr>
              <a:spLocks noEditPoints="1"/>
            </p:cNvSpPr>
            <p:nvPr/>
          </p:nvSpPr>
          <p:spPr bwMode="auto">
            <a:xfrm>
              <a:off x="3041649" y="3514726"/>
              <a:ext cx="1095375" cy="125413"/>
            </a:xfrm>
            <a:custGeom>
              <a:avLst/>
              <a:gdLst>
                <a:gd name="T0" fmla="*/ 136 w 690"/>
                <a:gd name="T1" fmla="*/ 0 h 79"/>
                <a:gd name="T2" fmla="*/ 0 w 690"/>
                <a:gd name="T3" fmla="*/ 39 h 79"/>
                <a:gd name="T4" fmla="*/ 136 w 690"/>
                <a:gd name="T5" fmla="*/ 79 h 79"/>
                <a:gd name="T6" fmla="*/ 136 w 690"/>
                <a:gd name="T7" fmla="*/ 0 h 79"/>
                <a:gd name="T8" fmla="*/ 553 w 690"/>
                <a:gd name="T9" fmla="*/ 0 h 79"/>
                <a:gd name="T10" fmla="*/ 553 w 690"/>
                <a:gd name="T11" fmla="*/ 79 h 79"/>
                <a:gd name="T12" fmla="*/ 690 w 690"/>
                <a:gd name="T13" fmla="*/ 39 h 79"/>
                <a:gd name="T14" fmla="*/ 553 w 690"/>
                <a:gd name="T1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0" h="79">
                  <a:moveTo>
                    <a:pt x="136" y="0"/>
                  </a:moveTo>
                  <a:lnTo>
                    <a:pt x="0" y="39"/>
                  </a:lnTo>
                  <a:lnTo>
                    <a:pt x="136" y="79"/>
                  </a:lnTo>
                  <a:lnTo>
                    <a:pt x="136" y="0"/>
                  </a:lnTo>
                  <a:close/>
                  <a:moveTo>
                    <a:pt x="553" y="0"/>
                  </a:moveTo>
                  <a:lnTo>
                    <a:pt x="553" y="79"/>
                  </a:lnTo>
                  <a:lnTo>
                    <a:pt x="690" y="39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8"/>
            <p:cNvSpPr>
              <a:spLocks noEditPoints="1"/>
            </p:cNvSpPr>
            <p:nvPr/>
          </p:nvSpPr>
          <p:spPr bwMode="auto">
            <a:xfrm>
              <a:off x="3041649" y="3514726"/>
              <a:ext cx="1095375" cy="125413"/>
            </a:xfrm>
            <a:custGeom>
              <a:avLst/>
              <a:gdLst>
                <a:gd name="T0" fmla="*/ 136 w 690"/>
                <a:gd name="T1" fmla="*/ 0 h 79"/>
                <a:gd name="T2" fmla="*/ 0 w 690"/>
                <a:gd name="T3" fmla="*/ 39 h 79"/>
                <a:gd name="T4" fmla="*/ 136 w 690"/>
                <a:gd name="T5" fmla="*/ 79 h 79"/>
                <a:gd name="T6" fmla="*/ 136 w 690"/>
                <a:gd name="T7" fmla="*/ 0 h 79"/>
                <a:gd name="T8" fmla="*/ 553 w 690"/>
                <a:gd name="T9" fmla="*/ 0 h 79"/>
                <a:gd name="T10" fmla="*/ 553 w 690"/>
                <a:gd name="T11" fmla="*/ 79 h 79"/>
                <a:gd name="T12" fmla="*/ 690 w 690"/>
                <a:gd name="T13" fmla="*/ 39 h 79"/>
                <a:gd name="T14" fmla="*/ 553 w 690"/>
                <a:gd name="T1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0" h="79">
                  <a:moveTo>
                    <a:pt x="136" y="0"/>
                  </a:moveTo>
                  <a:lnTo>
                    <a:pt x="0" y="39"/>
                  </a:lnTo>
                  <a:lnTo>
                    <a:pt x="136" y="79"/>
                  </a:lnTo>
                  <a:lnTo>
                    <a:pt x="136" y="0"/>
                  </a:lnTo>
                  <a:moveTo>
                    <a:pt x="553" y="0"/>
                  </a:moveTo>
                  <a:lnTo>
                    <a:pt x="553" y="79"/>
                  </a:lnTo>
                  <a:lnTo>
                    <a:pt x="690" y="39"/>
                  </a:lnTo>
                  <a:lnTo>
                    <a:pt x="5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9"/>
            <p:cNvSpPr>
              <a:spLocks noEditPoints="1"/>
            </p:cNvSpPr>
            <p:nvPr/>
          </p:nvSpPr>
          <p:spPr bwMode="auto">
            <a:xfrm>
              <a:off x="3041649" y="4564063"/>
              <a:ext cx="1095375" cy="125413"/>
            </a:xfrm>
            <a:custGeom>
              <a:avLst/>
              <a:gdLst>
                <a:gd name="T0" fmla="*/ 136 w 690"/>
                <a:gd name="T1" fmla="*/ 0 h 79"/>
                <a:gd name="T2" fmla="*/ 0 w 690"/>
                <a:gd name="T3" fmla="*/ 38 h 79"/>
                <a:gd name="T4" fmla="*/ 136 w 690"/>
                <a:gd name="T5" fmla="*/ 79 h 79"/>
                <a:gd name="T6" fmla="*/ 136 w 690"/>
                <a:gd name="T7" fmla="*/ 0 h 79"/>
                <a:gd name="T8" fmla="*/ 553 w 690"/>
                <a:gd name="T9" fmla="*/ 0 h 79"/>
                <a:gd name="T10" fmla="*/ 553 w 690"/>
                <a:gd name="T11" fmla="*/ 79 h 79"/>
                <a:gd name="T12" fmla="*/ 690 w 690"/>
                <a:gd name="T13" fmla="*/ 38 h 79"/>
                <a:gd name="T14" fmla="*/ 553 w 690"/>
                <a:gd name="T1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0" h="79">
                  <a:moveTo>
                    <a:pt x="136" y="0"/>
                  </a:moveTo>
                  <a:lnTo>
                    <a:pt x="0" y="38"/>
                  </a:lnTo>
                  <a:lnTo>
                    <a:pt x="136" y="79"/>
                  </a:lnTo>
                  <a:lnTo>
                    <a:pt x="136" y="0"/>
                  </a:lnTo>
                  <a:close/>
                  <a:moveTo>
                    <a:pt x="553" y="0"/>
                  </a:moveTo>
                  <a:lnTo>
                    <a:pt x="553" y="79"/>
                  </a:lnTo>
                  <a:lnTo>
                    <a:pt x="690" y="38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0"/>
            <p:cNvSpPr>
              <a:spLocks noEditPoints="1"/>
            </p:cNvSpPr>
            <p:nvPr/>
          </p:nvSpPr>
          <p:spPr bwMode="auto">
            <a:xfrm>
              <a:off x="3041649" y="4564063"/>
              <a:ext cx="1095375" cy="125413"/>
            </a:xfrm>
            <a:custGeom>
              <a:avLst/>
              <a:gdLst>
                <a:gd name="T0" fmla="*/ 136 w 690"/>
                <a:gd name="T1" fmla="*/ 0 h 79"/>
                <a:gd name="T2" fmla="*/ 0 w 690"/>
                <a:gd name="T3" fmla="*/ 38 h 79"/>
                <a:gd name="T4" fmla="*/ 136 w 690"/>
                <a:gd name="T5" fmla="*/ 79 h 79"/>
                <a:gd name="T6" fmla="*/ 136 w 690"/>
                <a:gd name="T7" fmla="*/ 0 h 79"/>
                <a:gd name="T8" fmla="*/ 553 w 690"/>
                <a:gd name="T9" fmla="*/ 0 h 79"/>
                <a:gd name="T10" fmla="*/ 553 w 690"/>
                <a:gd name="T11" fmla="*/ 79 h 79"/>
                <a:gd name="T12" fmla="*/ 690 w 690"/>
                <a:gd name="T13" fmla="*/ 38 h 79"/>
                <a:gd name="T14" fmla="*/ 553 w 690"/>
                <a:gd name="T1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0" h="79">
                  <a:moveTo>
                    <a:pt x="136" y="0"/>
                  </a:moveTo>
                  <a:lnTo>
                    <a:pt x="0" y="38"/>
                  </a:lnTo>
                  <a:lnTo>
                    <a:pt x="136" y="79"/>
                  </a:lnTo>
                  <a:lnTo>
                    <a:pt x="136" y="0"/>
                  </a:lnTo>
                  <a:moveTo>
                    <a:pt x="553" y="0"/>
                  </a:moveTo>
                  <a:lnTo>
                    <a:pt x="553" y="79"/>
                  </a:lnTo>
                  <a:lnTo>
                    <a:pt x="690" y="38"/>
                  </a:lnTo>
                  <a:lnTo>
                    <a:pt x="5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3919537" y="1414463"/>
              <a:ext cx="217488" cy="128588"/>
            </a:xfrm>
            <a:custGeom>
              <a:avLst/>
              <a:gdLst>
                <a:gd name="T0" fmla="*/ 0 w 137"/>
                <a:gd name="T1" fmla="*/ 0 h 81"/>
                <a:gd name="T2" fmla="*/ 0 w 137"/>
                <a:gd name="T3" fmla="*/ 81 h 81"/>
                <a:gd name="T4" fmla="*/ 137 w 137"/>
                <a:gd name="T5" fmla="*/ 40 h 81"/>
                <a:gd name="T6" fmla="*/ 0 w 137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81">
                  <a:moveTo>
                    <a:pt x="0" y="0"/>
                  </a:moveTo>
                  <a:lnTo>
                    <a:pt x="0" y="81"/>
                  </a:lnTo>
                  <a:lnTo>
                    <a:pt x="137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3919537" y="1414463"/>
              <a:ext cx="217488" cy="128588"/>
            </a:xfrm>
            <a:custGeom>
              <a:avLst/>
              <a:gdLst>
                <a:gd name="T0" fmla="*/ 0 w 137"/>
                <a:gd name="T1" fmla="*/ 0 h 81"/>
                <a:gd name="T2" fmla="*/ 0 w 137"/>
                <a:gd name="T3" fmla="*/ 81 h 81"/>
                <a:gd name="T4" fmla="*/ 137 w 137"/>
                <a:gd name="T5" fmla="*/ 40 h 81"/>
                <a:gd name="T6" fmla="*/ 0 w 137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81">
                  <a:moveTo>
                    <a:pt x="0" y="0"/>
                  </a:moveTo>
                  <a:lnTo>
                    <a:pt x="0" y="81"/>
                  </a:lnTo>
                  <a:lnTo>
                    <a:pt x="137" y="4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>
              <a:off x="3041649" y="1414463"/>
              <a:ext cx="215900" cy="128588"/>
            </a:xfrm>
            <a:custGeom>
              <a:avLst/>
              <a:gdLst>
                <a:gd name="T0" fmla="*/ 136 w 136"/>
                <a:gd name="T1" fmla="*/ 0 h 81"/>
                <a:gd name="T2" fmla="*/ 0 w 136"/>
                <a:gd name="T3" fmla="*/ 40 h 81"/>
                <a:gd name="T4" fmla="*/ 136 w 136"/>
                <a:gd name="T5" fmla="*/ 81 h 81"/>
                <a:gd name="T6" fmla="*/ 136 w 136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81">
                  <a:moveTo>
                    <a:pt x="136" y="0"/>
                  </a:moveTo>
                  <a:lnTo>
                    <a:pt x="0" y="40"/>
                  </a:lnTo>
                  <a:lnTo>
                    <a:pt x="136" y="81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5B9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8"/>
            <p:cNvSpPr>
              <a:spLocks/>
            </p:cNvSpPr>
            <p:nvPr/>
          </p:nvSpPr>
          <p:spPr bwMode="auto">
            <a:xfrm>
              <a:off x="3041649" y="1414463"/>
              <a:ext cx="215900" cy="128588"/>
            </a:xfrm>
            <a:custGeom>
              <a:avLst/>
              <a:gdLst>
                <a:gd name="T0" fmla="*/ 136 w 136"/>
                <a:gd name="T1" fmla="*/ 0 h 81"/>
                <a:gd name="T2" fmla="*/ 0 w 136"/>
                <a:gd name="T3" fmla="*/ 40 h 81"/>
                <a:gd name="T4" fmla="*/ 136 w 136"/>
                <a:gd name="T5" fmla="*/ 81 h 81"/>
                <a:gd name="T6" fmla="*/ 136 w 136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81">
                  <a:moveTo>
                    <a:pt x="136" y="0"/>
                  </a:moveTo>
                  <a:lnTo>
                    <a:pt x="0" y="40"/>
                  </a:lnTo>
                  <a:lnTo>
                    <a:pt x="136" y="81"/>
                  </a:lnTo>
                  <a:lnTo>
                    <a:pt x="1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9"/>
            <p:cNvSpPr>
              <a:spLocks/>
            </p:cNvSpPr>
            <p:nvPr/>
          </p:nvSpPr>
          <p:spPr bwMode="auto">
            <a:xfrm>
              <a:off x="3257549" y="1122363"/>
              <a:ext cx="661988" cy="4714876"/>
            </a:xfrm>
            <a:custGeom>
              <a:avLst/>
              <a:gdLst>
                <a:gd name="T0" fmla="*/ 0 w 417"/>
                <a:gd name="T1" fmla="*/ 61 h 3612"/>
                <a:gd name="T2" fmla="*/ 209 w 417"/>
                <a:gd name="T3" fmla="*/ 0 h 3612"/>
                <a:gd name="T4" fmla="*/ 417 w 417"/>
                <a:gd name="T5" fmla="*/ 61 h 3612"/>
                <a:gd name="T6" fmla="*/ 417 w 417"/>
                <a:gd name="T7" fmla="*/ 3612 h 3612"/>
                <a:gd name="T8" fmla="*/ 0 w 417"/>
                <a:gd name="T9" fmla="*/ 3612 h 3612"/>
                <a:gd name="T10" fmla="*/ 0 w 417"/>
                <a:gd name="T11" fmla="*/ 61 h 3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7" h="3612">
                  <a:moveTo>
                    <a:pt x="0" y="61"/>
                  </a:moveTo>
                  <a:lnTo>
                    <a:pt x="209" y="0"/>
                  </a:lnTo>
                  <a:lnTo>
                    <a:pt x="417" y="61"/>
                  </a:lnTo>
                  <a:lnTo>
                    <a:pt x="417" y="3612"/>
                  </a:lnTo>
                  <a:lnTo>
                    <a:pt x="0" y="3612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3"/>
            <p:cNvSpPr>
              <a:spLocks/>
            </p:cNvSpPr>
            <p:nvPr/>
          </p:nvSpPr>
          <p:spPr bwMode="auto">
            <a:xfrm>
              <a:off x="3041649" y="1477963"/>
              <a:ext cx="1095375" cy="890588"/>
            </a:xfrm>
            <a:custGeom>
              <a:avLst/>
              <a:gdLst>
                <a:gd name="T0" fmla="*/ 0 w 690"/>
                <a:gd name="T1" fmla="*/ 459 h 561"/>
                <a:gd name="T2" fmla="*/ 345 w 690"/>
                <a:gd name="T3" fmla="*/ 561 h 561"/>
                <a:gd name="T4" fmla="*/ 690 w 690"/>
                <a:gd name="T5" fmla="*/ 459 h 561"/>
                <a:gd name="T6" fmla="*/ 690 w 690"/>
                <a:gd name="T7" fmla="*/ 0 h 561"/>
                <a:gd name="T8" fmla="*/ 345 w 690"/>
                <a:gd name="T9" fmla="*/ 103 h 561"/>
                <a:gd name="T10" fmla="*/ 0 w 690"/>
                <a:gd name="T11" fmla="*/ 0 h 561"/>
                <a:gd name="T12" fmla="*/ 0 w 690"/>
                <a:gd name="T13" fmla="*/ 459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561">
                  <a:moveTo>
                    <a:pt x="0" y="459"/>
                  </a:moveTo>
                  <a:lnTo>
                    <a:pt x="345" y="561"/>
                  </a:lnTo>
                  <a:lnTo>
                    <a:pt x="690" y="459"/>
                  </a:lnTo>
                  <a:lnTo>
                    <a:pt x="690" y="0"/>
                  </a:lnTo>
                  <a:lnTo>
                    <a:pt x="345" y="103"/>
                  </a:lnTo>
                  <a:lnTo>
                    <a:pt x="0" y="0"/>
                  </a:lnTo>
                  <a:lnTo>
                    <a:pt x="0" y="4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34"/>
            <p:cNvSpPr>
              <a:spLocks/>
            </p:cNvSpPr>
            <p:nvPr/>
          </p:nvSpPr>
          <p:spPr bwMode="auto">
            <a:xfrm>
              <a:off x="3041649" y="1477963"/>
              <a:ext cx="1095375" cy="890588"/>
            </a:xfrm>
            <a:custGeom>
              <a:avLst/>
              <a:gdLst>
                <a:gd name="T0" fmla="*/ 0 w 690"/>
                <a:gd name="T1" fmla="*/ 459 h 561"/>
                <a:gd name="T2" fmla="*/ 345 w 690"/>
                <a:gd name="T3" fmla="*/ 561 h 561"/>
                <a:gd name="T4" fmla="*/ 690 w 690"/>
                <a:gd name="T5" fmla="*/ 459 h 561"/>
                <a:gd name="T6" fmla="*/ 690 w 690"/>
                <a:gd name="T7" fmla="*/ 0 h 561"/>
                <a:gd name="T8" fmla="*/ 345 w 690"/>
                <a:gd name="T9" fmla="*/ 103 h 561"/>
                <a:gd name="T10" fmla="*/ 0 w 690"/>
                <a:gd name="T11" fmla="*/ 0 h 561"/>
                <a:gd name="T12" fmla="*/ 0 w 690"/>
                <a:gd name="T13" fmla="*/ 459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561">
                  <a:moveTo>
                    <a:pt x="0" y="459"/>
                  </a:moveTo>
                  <a:lnTo>
                    <a:pt x="345" y="561"/>
                  </a:lnTo>
                  <a:lnTo>
                    <a:pt x="690" y="459"/>
                  </a:lnTo>
                  <a:lnTo>
                    <a:pt x="690" y="0"/>
                  </a:lnTo>
                  <a:lnTo>
                    <a:pt x="345" y="103"/>
                  </a:lnTo>
                  <a:lnTo>
                    <a:pt x="0" y="0"/>
                  </a:lnTo>
                  <a:lnTo>
                    <a:pt x="0" y="4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5"/>
            <p:cNvSpPr>
              <a:spLocks/>
            </p:cNvSpPr>
            <p:nvPr/>
          </p:nvSpPr>
          <p:spPr bwMode="auto">
            <a:xfrm>
              <a:off x="3041649" y="1477963"/>
              <a:ext cx="547688" cy="890588"/>
            </a:xfrm>
            <a:custGeom>
              <a:avLst/>
              <a:gdLst>
                <a:gd name="T0" fmla="*/ 0 w 345"/>
                <a:gd name="T1" fmla="*/ 0 h 561"/>
                <a:gd name="T2" fmla="*/ 0 w 345"/>
                <a:gd name="T3" fmla="*/ 459 h 561"/>
                <a:gd name="T4" fmla="*/ 345 w 345"/>
                <a:gd name="T5" fmla="*/ 561 h 561"/>
                <a:gd name="T6" fmla="*/ 345 w 345"/>
                <a:gd name="T7" fmla="*/ 103 h 561"/>
                <a:gd name="T8" fmla="*/ 136 w 345"/>
                <a:gd name="T9" fmla="*/ 41 h 561"/>
                <a:gd name="T10" fmla="*/ 0 w 345"/>
                <a:gd name="T11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" h="561">
                  <a:moveTo>
                    <a:pt x="0" y="0"/>
                  </a:moveTo>
                  <a:lnTo>
                    <a:pt x="0" y="459"/>
                  </a:lnTo>
                  <a:lnTo>
                    <a:pt x="345" y="561"/>
                  </a:lnTo>
                  <a:lnTo>
                    <a:pt x="345" y="103"/>
                  </a:lnTo>
                  <a:lnTo>
                    <a:pt x="136" y="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58738"/>
              <a:endParaRPr lang="en-US" b="1" spc="-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Freeform 36"/>
            <p:cNvSpPr>
              <a:spLocks/>
            </p:cNvSpPr>
            <p:nvPr/>
          </p:nvSpPr>
          <p:spPr bwMode="auto">
            <a:xfrm>
              <a:off x="3041649" y="1477963"/>
              <a:ext cx="547688" cy="890588"/>
            </a:xfrm>
            <a:custGeom>
              <a:avLst/>
              <a:gdLst>
                <a:gd name="T0" fmla="*/ 0 w 345"/>
                <a:gd name="T1" fmla="*/ 0 h 561"/>
                <a:gd name="T2" fmla="*/ 0 w 345"/>
                <a:gd name="T3" fmla="*/ 459 h 561"/>
                <a:gd name="T4" fmla="*/ 345 w 345"/>
                <a:gd name="T5" fmla="*/ 561 h 561"/>
                <a:gd name="T6" fmla="*/ 345 w 345"/>
                <a:gd name="T7" fmla="*/ 103 h 561"/>
                <a:gd name="T8" fmla="*/ 136 w 345"/>
                <a:gd name="T9" fmla="*/ 41 h 561"/>
                <a:gd name="T10" fmla="*/ 0 w 345"/>
                <a:gd name="T11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" h="561">
                  <a:moveTo>
                    <a:pt x="0" y="0"/>
                  </a:moveTo>
                  <a:lnTo>
                    <a:pt x="0" y="459"/>
                  </a:lnTo>
                  <a:lnTo>
                    <a:pt x="345" y="561"/>
                  </a:lnTo>
                  <a:lnTo>
                    <a:pt x="345" y="103"/>
                  </a:lnTo>
                  <a:lnTo>
                    <a:pt x="136" y="4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7"/>
            <p:cNvSpPr>
              <a:spLocks/>
            </p:cNvSpPr>
            <p:nvPr/>
          </p:nvSpPr>
          <p:spPr bwMode="auto">
            <a:xfrm>
              <a:off x="3041649" y="2527301"/>
              <a:ext cx="1095375" cy="890588"/>
            </a:xfrm>
            <a:custGeom>
              <a:avLst/>
              <a:gdLst>
                <a:gd name="T0" fmla="*/ 0 w 690"/>
                <a:gd name="T1" fmla="*/ 459 h 561"/>
                <a:gd name="T2" fmla="*/ 345 w 690"/>
                <a:gd name="T3" fmla="*/ 561 h 561"/>
                <a:gd name="T4" fmla="*/ 690 w 690"/>
                <a:gd name="T5" fmla="*/ 459 h 561"/>
                <a:gd name="T6" fmla="*/ 690 w 690"/>
                <a:gd name="T7" fmla="*/ 0 h 561"/>
                <a:gd name="T8" fmla="*/ 345 w 690"/>
                <a:gd name="T9" fmla="*/ 103 h 561"/>
                <a:gd name="T10" fmla="*/ 0 w 690"/>
                <a:gd name="T11" fmla="*/ 0 h 561"/>
                <a:gd name="T12" fmla="*/ 0 w 690"/>
                <a:gd name="T13" fmla="*/ 459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561">
                  <a:moveTo>
                    <a:pt x="0" y="459"/>
                  </a:moveTo>
                  <a:lnTo>
                    <a:pt x="345" y="561"/>
                  </a:lnTo>
                  <a:lnTo>
                    <a:pt x="690" y="459"/>
                  </a:lnTo>
                  <a:lnTo>
                    <a:pt x="690" y="0"/>
                  </a:lnTo>
                  <a:lnTo>
                    <a:pt x="345" y="103"/>
                  </a:lnTo>
                  <a:lnTo>
                    <a:pt x="0" y="0"/>
                  </a:lnTo>
                  <a:lnTo>
                    <a:pt x="0" y="45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8"/>
            <p:cNvSpPr>
              <a:spLocks/>
            </p:cNvSpPr>
            <p:nvPr/>
          </p:nvSpPr>
          <p:spPr bwMode="auto">
            <a:xfrm>
              <a:off x="3041649" y="2527301"/>
              <a:ext cx="1095375" cy="890588"/>
            </a:xfrm>
            <a:custGeom>
              <a:avLst/>
              <a:gdLst>
                <a:gd name="T0" fmla="*/ 0 w 690"/>
                <a:gd name="T1" fmla="*/ 459 h 561"/>
                <a:gd name="T2" fmla="*/ 345 w 690"/>
                <a:gd name="T3" fmla="*/ 561 h 561"/>
                <a:gd name="T4" fmla="*/ 690 w 690"/>
                <a:gd name="T5" fmla="*/ 459 h 561"/>
                <a:gd name="T6" fmla="*/ 690 w 690"/>
                <a:gd name="T7" fmla="*/ 0 h 561"/>
                <a:gd name="T8" fmla="*/ 345 w 690"/>
                <a:gd name="T9" fmla="*/ 103 h 561"/>
                <a:gd name="T10" fmla="*/ 0 w 690"/>
                <a:gd name="T11" fmla="*/ 0 h 561"/>
                <a:gd name="T12" fmla="*/ 0 w 690"/>
                <a:gd name="T13" fmla="*/ 459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561">
                  <a:moveTo>
                    <a:pt x="0" y="459"/>
                  </a:moveTo>
                  <a:lnTo>
                    <a:pt x="345" y="561"/>
                  </a:lnTo>
                  <a:lnTo>
                    <a:pt x="690" y="459"/>
                  </a:lnTo>
                  <a:lnTo>
                    <a:pt x="690" y="0"/>
                  </a:lnTo>
                  <a:lnTo>
                    <a:pt x="345" y="103"/>
                  </a:lnTo>
                  <a:lnTo>
                    <a:pt x="0" y="0"/>
                  </a:lnTo>
                  <a:lnTo>
                    <a:pt x="0" y="4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0"/>
            <p:cNvSpPr>
              <a:spLocks/>
            </p:cNvSpPr>
            <p:nvPr/>
          </p:nvSpPr>
          <p:spPr bwMode="auto">
            <a:xfrm>
              <a:off x="3041649" y="2527301"/>
              <a:ext cx="547688" cy="890588"/>
            </a:xfrm>
            <a:custGeom>
              <a:avLst/>
              <a:gdLst>
                <a:gd name="T0" fmla="*/ 0 w 345"/>
                <a:gd name="T1" fmla="*/ 0 h 561"/>
                <a:gd name="T2" fmla="*/ 0 w 345"/>
                <a:gd name="T3" fmla="*/ 459 h 561"/>
                <a:gd name="T4" fmla="*/ 345 w 345"/>
                <a:gd name="T5" fmla="*/ 561 h 561"/>
                <a:gd name="T6" fmla="*/ 345 w 345"/>
                <a:gd name="T7" fmla="*/ 103 h 561"/>
                <a:gd name="T8" fmla="*/ 136 w 345"/>
                <a:gd name="T9" fmla="*/ 41 h 561"/>
                <a:gd name="T10" fmla="*/ 0 w 345"/>
                <a:gd name="T11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" h="561">
                  <a:moveTo>
                    <a:pt x="0" y="0"/>
                  </a:moveTo>
                  <a:lnTo>
                    <a:pt x="0" y="459"/>
                  </a:lnTo>
                  <a:lnTo>
                    <a:pt x="345" y="561"/>
                  </a:lnTo>
                  <a:lnTo>
                    <a:pt x="345" y="103"/>
                  </a:lnTo>
                  <a:lnTo>
                    <a:pt x="136" y="4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1"/>
            <p:cNvSpPr>
              <a:spLocks/>
            </p:cNvSpPr>
            <p:nvPr/>
          </p:nvSpPr>
          <p:spPr bwMode="auto">
            <a:xfrm>
              <a:off x="3041649" y="3576638"/>
              <a:ext cx="1095375" cy="889000"/>
            </a:xfrm>
            <a:custGeom>
              <a:avLst/>
              <a:gdLst>
                <a:gd name="T0" fmla="*/ 0 w 690"/>
                <a:gd name="T1" fmla="*/ 459 h 560"/>
                <a:gd name="T2" fmla="*/ 345 w 690"/>
                <a:gd name="T3" fmla="*/ 560 h 560"/>
                <a:gd name="T4" fmla="*/ 690 w 690"/>
                <a:gd name="T5" fmla="*/ 459 h 560"/>
                <a:gd name="T6" fmla="*/ 690 w 690"/>
                <a:gd name="T7" fmla="*/ 0 h 560"/>
                <a:gd name="T8" fmla="*/ 345 w 690"/>
                <a:gd name="T9" fmla="*/ 102 h 560"/>
                <a:gd name="T10" fmla="*/ 0 w 690"/>
                <a:gd name="T11" fmla="*/ 0 h 560"/>
                <a:gd name="T12" fmla="*/ 0 w 690"/>
                <a:gd name="T13" fmla="*/ 459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560">
                  <a:moveTo>
                    <a:pt x="0" y="459"/>
                  </a:moveTo>
                  <a:lnTo>
                    <a:pt x="345" y="560"/>
                  </a:lnTo>
                  <a:lnTo>
                    <a:pt x="690" y="459"/>
                  </a:lnTo>
                  <a:lnTo>
                    <a:pt x="690" y="0"/>
                  </a:lnTo>
                  <a:lnTo>
                    <a:pt x="345" y="102"/>
                  </a:lnTo>
                  <a:lnTo>
                    <a:pt x="0" y="0"/>
                  </a:lnTo>
                  <a:lnTo>
                    <a:pt x="0" y="45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2"/>
            <p:cNvSpPr>
              <a:spLocks/>
            </p:cNvSpPr>
            <p:nvPr/>
          </p:nvSpPr>
          <p:spPr bwMode="auto">
            <a:xfrm>
              <a:off x="3041649" y="3576638"/>
              <a:ext cx="1095375" cy="889000"/>
            </a:xfrm>
            <a:custGeom>
              <a:avLst/>
              <a:gdLst>
                <a:gd name="T0" fmla="*/ 0 w 690"/>
                <a:gd name="T1" fmla="*/ 459 h 560"/>
                <a:gd name="T2" fmla="*/ 345 w 690"/>
                <a:gd name="T3" fmla="*/ 560 h 560"/>
                <a:gd name="T4" fmla="*/ 690 w 690"/>
                <a:gd name="T5" fmla="*/ 459 h 560"/>
                <a:gd name="T6" fmla="*/ 690 w 690"/>
                <a:gd name="T7" fmla="*/ 0 h 560"/>
                <a:gd name="T8" fmla="*/ 345 w 690"/>
                <a:gd name="T9" fmla="*/ 102 h 560"/>
                <a:gd name="T10" fmla="*/ 0 w 690"/>
                <a:gd name="T11" fmla="*/ 0 h 560"/>
                <a:gd name="T12" fmla="*/ 0 w 690"/>
                <a:gd name="T13" fmla="*/ 459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560">
                  <a:moveTo>
                    <a:pt x="0" y="459"/>
                  </a:moveTo>
                  <a:lnTo>
                    <a:pt x="345" y="560"/>
                  </a:lnTo>
                  <a:lnTo>
                    <a:pt x="690" y="459"/>
                  </a:lnTo>
                  <a:lnTo>
                    <a:pt x="690" y="0"/>
                  </a:lnTo>
                  <a:lnTo>
                    <a:pt x="345" y="102"/>
                  </a:lnTo>
                  <a:lnTo>
                    <a:pt x="0" y="0"/>
                  </a:lnTo>
                  <a:lnTo>
                    <a:pt x="0" y="4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4"/>
            <p:cNvSpPr>
              <a:spLocks/>
            </p:cNvSpPr>
            <p:nvPr/>
          </p:nvSpPr>
          <p:spPr bwMode="auto">
            <a:xfrm>
              <a:off x="3041649" y="3576638"/>
              <a:ext cx="547688" cy="889000"/>
            </a:xfrm>
            <a:custGeom>
              <a:avLst/>
              <a:gdLst>
                <a:gd name="T0" fmla="*/ 0 w 345"/>
                <a:gd name="T1" fmla="*/ 0 h 560"/>
                <a:gd name="T2" fmla="*/ 0 w 345"/>
                <a:gd name="T3" fmla="*/ 459 h 560"/>
                <a:gd name="T4" fmla="*/ 345 w 345"/>
                <a:gd name="T5" fmla="*/ 560 h 560"/>
                <a:gd name="T6" fmla="*/ 345 w 345"/>
                <a:gd name="T7" fmla="*/ 102 h 560"/>
                <a:gd name="T8" fmla="*/ 136 w 345"/>
                <a:gd name="T9" fmla="*/ 40 h 560"/>
                <a:gd name="T10" fmla="*/ 0 w 345"/>
                <a:gd name="T11" fmla="*/ 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" h="560">
                  <a:moveTo>
                    <a:pt x="0" y="0"/>
                  </a:moveTo>
                  <a:lnTo>
                    <a:pt x="0" y="459"/>
                  </a:lnTo>
                  <a:lnTo>
                    <a:pt x="345" y="560"/>
                  </a:lnTo>
                  <a:lnTo>
                    <a:pt x="345" y="102"/>
                  </a:lnTo>
                  <a:lnTo>
                    <a:pt x="136" y="4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3041649" y="4624388"/>
              <a:ext cx="1095375" cy="890588"/>
            </a:xfrm>
            <a:custGeom>
              <a:avLst/>
              <a:gdLst>
                <a:gd name="T0" fmla="*/ 0 w 690"/>
                <a:gd name="T1" fmla="*/ 460 h 561"/>
                <a:gd name="T2" fmla="*/ 345 w 690"/>
                <a:gd name="T3" fmla="*/ 561 h 561"/>
                <a:gd name="T4" fmla="*/ 690 w 690"/>
                <a:gd name="T5" fmla="*/ 460 h 561"/>
                <a:gd name="T6" fmla="*/ 690 w 690"/>
                <a:gd name="T7" fmla="*/ 0 h 561"/>
                <a:gd name="T8" fmla="*/ 345 w 690"/>
                <a:gd name="T9" fmla="*/ 103 h 561"/>
                <a:gd name="T10" fmla="*/ 0 w 690"/>
                <a:gd name="T11" fmla="*/ 0 h 561"/>
                <a:gd name="T12" fmla="*/ 0 w 690"/>
                <a:gd name="T13" fmla="*/ 46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561">
                  <a:moveTo>
                    <a:pt x="0" y="460"/>
                  </a:moveTo>
                  <a:lnTo>
                    <a:pt x="345" y="561"/>
                  </a:lnTo>
                  <a:lnTo>
                    <a:pt x="690" y="460"/>
                  </a:lnTo>
                  <a:lnTo>
                    <a:pt x="690" y="0"/>
                  </a:lnTo>
                  <a:lnTo>
                    <a:pt x="345" y="103"/>
                  </a:lnTo>
                  <a:lnTo>
                    <a:pt x="0" y="0"/>
                  </a:lnTo>
                  <a:lnTo>
                    <a:pt x="0" y="46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6"/>
            <p:cNvSpPr>
              <a:spLocks/>
            </p:cNvSpPr>
            <p:nvPr/>
          </p:nvSpPr>
          <p:spPr bwMode="auto">
            <a:xfrm>
              <a:off x="3041649" y="4624388"/>
              <a:ext cx="1095375" cy="890588"/>
            </a:xfrm>
            <a:custGeom>
              <a:avLst/>
              <a:gdLst>
                <a:gd name="T0" fmla="*/ 0 w 690"/>
                <a:gd name="T1" fmla="*/ 460 h 561"/>
                <a:gd name="T2" fmla="*/ 345 w 690"/>
                <a:gd name="T3" fmla="*/ 561 h 561"/>
                <a:gd name="T4" fmla="*/ 690 w 690"/>
                <a:gd name="T5" fmla="*/ 460 h 561"/>
                <a:gd name="T6" fmla="*/ 690 w 690"/>
                <a:gd name="T7" fmla="*/ 0 h 561"/>
                <a:gd name="T8" fmla="*/ 345 w 690"/>
                <a:gd name="T9" fmla="*/ 103 h 561"/>
                <a:gd name="T10" fmla="*/ 0 w 690"/>
                <a:gd name="T11" fmla="*/ 0 h 561"/>
                <a:gd name="T12" fmla="*/ 0 w 690"/>
                <a:gd name="T13" fmla="*/ 46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561">
                  <a:moveTo>
                    <a:pt x="0" y="460"/>
                  </a:moveTo>
                  <a:lnTo>
                    <a:pt x="345" y="561"/>
                  </a:lnTo>
                  <a:lnTo>
                    <a:pt x="690" y="460"/>
                  </a:lnTo>
                  <a:lnTo>
                    <a:pt x="690" y="0"/>
                  </a:lnTo>
                  <a:lnTo>
                    <a:pt x="345" y="103"/>
                  </a:lnTo>
                  <a:lnTo>
                    <a:pt x="0" y="0"/>
                  </a:lnTo>
                  <a:lnTo>
                    <a:pt x="0" y="46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8"/>
            <p:cNvSpPr>
              <a:spLocks/>
            </p:cNvSpPr>
            <p:nvPr/>
          </p:nvSpPr>
          <p:spPr bwMode="auto">
            <a:xfrm>
              <a:off x="3041649" y="4624388"/>
              <a:ext cx="547688" cy="890588"/>
            </a:xfrm>
            <a:custGeom>
              <a:avLst/>
              <a:gdLst>
                <a:gd name="T0" fmla="*/ 0 w 345"/>
                <a:gd name="T1" fmla="*/ 0 h 561"/>
                <a:gd name="T2" fmla="*/ 0 w 345"/>
                <a:gd name="T3" fmla="*/ 460 h 561"/>
                <a:gd name="T4" fmla="*/ 345 w 345"/>
                <a:gd name="T5" fmla="*/ 561 h 561"/>
                <a:gd name="T6" fmla="*/ 345 w 345"/>
                <a:gd name="T7" fmla="*/ 103 h 561"/>
                <a:gd name="T8" fmla="*/ 136 w 345"/>
                <a:gd name="T9" fmla="*/ 41 h 561"/>
                <a:gd name="T10" fmla="*/ 0 w 345"/>
                <a:gd name="T11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" h="561">
                  <a:moveTo>
                    <a:pt x="0" y="0"/>
                  </a:moveTo>
                  <a:lnTo>
                    <a:pt x="0" y="460"/>
                  </a:lnTo>
                  <a:lnTo>
                    <a:pt x="345" y="561"/>
                  </a:lnTo>
                  <a:lnTo>
                    <a:pt x="345" y="103"/>
                  </a:lnTo>
                  <a:lnTo>
                    <a:pt x="136" y="4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0" name="Freeform 50"/>
          <p:cNvSpPr>
            <a:spLocks/>
          </p:cNvSpPr>
          <p:nvPr/>
        </p:nvSpPr>
        <p:spPr bwMode="auto">
          <a:xfrm>
            <a:off x="3041649" y="5673726"/>
            <a:ext cx="1095375" cy="890588"/>
          </a:xfrm>
          <a:custGeom>
            <a:avLst/>
            <a:gdLst>
              <a:gd name="T0" fmla="*/ 0 w 690"/>
              <a:gd name="T1" fmla="*/ 459 h 561"/>
              <a:gd name="T2" fmla="*/ 345 w 690"/>
              <a:gd name="T3" fmla="*/ 561 h 561"/>
              <a:gd name="T4" fmla="*/ 690 w 690"/>
              <a:gd name="T5" fmla="*/ 459 h 561"/>
              <a:gd name="T6" fmla="*/ 690 w 690"/>
              <a:gd name="T7" fmla="*/ 0 h 561"/>
              <a:gd name="T8" fmla="*/ 345 w 690"/>
              <a:gd name="T9" fmla="*/ 103 h 561"/>
              <a:gd name="T10" fmla="*/ 0 w 690"/>
              <a:gd name="T11" fmla="*/ 0 h 561"/>
              <a:gd name="T12" fmla="*/ 0 w 690"/>
              <a:gd name="T13" fmla="*/ 459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90" h="561">
                <a:moveTo>
                  <a:pt x="0" y="459"/>
                </a:moveTo>
                <a:lnTo>
                  <a:pt x="345" y="561"/>
                </a:lnTo>
                <a:lnTo>
                  <a:pt x="690" y="459"/>
                </a:lnTo>
                <a:lnTo>
                  <a:pt x="690" y="0"/>
                </a:lnTo>
                <a:lnTo>
                  <a:pt x="345" y="103"/>
                </a:lnTo>
                <a:lnTo>
                  <a:pt x="0" y="0"/>
                </a:lnTo>
                <a:lnTo>
                  <a:pt x="0" y="459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459433" y="2488232"/>
            <a:ext cx="4978912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pt-BR" sz="2400" dirty="0" smtClean="0">
                <a:cs typeface="Montserrat-Bold"/>
              </a:rPr>
              <a:t>20/11/2018: Publicação da Portaria MF nº 464 de 19/11/2018</a:t>
            </a:r>
            <a:endParaRPr lang="pt-BR" sz="2400" dirty="0">
              <a:cs typeface="Montserrat-Bold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645020" y="2615828"/>
            <a:ext cx="35771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kern="0" spc="-15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This is a sample text. Insert your desired text here. </a:t>
            </a:r>
            <a:endParaRPr lang="en-US" sz="2400" spc="-150" dirty="0">
              <a:solidFill>
                <a:schemeClr val="bg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7645020" y="3948528"/>
            <a:ext cx="35771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kern="0" spc="-15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This is a sample text. Insert your desired text here. </a:t>
            </a:r>
            <a:endParaRPr lang="en-US" sz="2400" spc="-150" dirty="0">
              <a:solidFill>
                <a:schemeClr val="bg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645020" y="5281229"/>
            <a:ext cx="35771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kern="0" spc="-15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This is a sample text. Insert your desired text here. </a:t>
            </a:r>
            <a:endParaRPr lang="en-US" sz="2400" spc="-150" dirty="0">
              <a:solidFill>
                <a:schemeClr val="bg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8527" y="458576"/>
            <a:ext cx="72008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kern="0" spc="-300" dirty="0" smtClean="0">
                <a:ln w="19050">
                  <a:noFill/>
                </a:ln>
                <a:solidFill>
                  <a:schemeClr val="tx1">
                    <a:alpha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</a:t>
            </a:r>
            <a:r>
              <a:rPr lang="en-US" sz="4000" b="1" kern="0" spc="-300" dirty="0" err="1" smtClean="0">
                <a:ln w="19050">
                  <a:noFill/>
                </a:ln>
                <a:solidFill>
                  <a:schemeClr val="tx1">
                    <a:alpha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processo</a:t>
            </a:r>
            <a:r>
              <a:rPr lang="en-US" sz="4000" b="1" kern="0" spc="-300" dirty="0" smtClean="0">
                <a:ln w="19050">
                  <a:noFill/>
                </a:ln>
                <a:solidFill>
                  <a:schemeClr val="tx1">
                    <a:alpha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4000" b="1" kern="0" spc="-300" dirty="0" err="1" smtClean="0">
                <a:ln w="19050">
                  <a:noFill/>
                </a:ln>
                <a:solidFill>
                  <a:schemeClr val="tx1">
                    <a:alpha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revisão</a:t>
            </a:r>
            <a:r>
              <a:rPr lang="en-US" sz="4000" b="1" kern="0" spc="-300" dirty="0" smtClean="0">
                <a:ln w="19050">
                  <a:noFill/>
                </a:ln>
                <a:solidFill>
                  <a:schemeClr val="tx1">
                    <a:alpha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4000" b="1" spc="-300" dirty="0">
              <a:ln w="19050">
                <a:noFill/>
              </a:ln>
              <a:solidFill>
                <a:schemeClr val="tx1">
                  <a:alpha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337361" y="3479870"/>
            <a:ext cx="5100984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pt-BR" sz="2400" b="1" dirty="0">
              <a:solidFill>
                <a:srgbClr val="FF0000"/>
              </a:solidFill>
              <a:latin typeface="+mj-lt"/>
              <a:cs typeface="Montserrat-Bold"/>
            </a:endParaRPr>
          </a:p>
        </p:txBody>
      </p:sp>
      <p:sp>
        <p:nvSpPr>
          <p:cNvPr id="49" name="Rectangle 64"/>
          <p:cNvSpPr/>
          <p:nvPr/>
        </p:nvSpPr>
        <p:spPr>
          <a:xfrm>
            <a:off x="7645020" y="3026131"/>
            <a:ext cx="43955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 smtClean="0">
                <a:solidFill>
                  <a:srgbClr val="FF0000"/>
                </a:solidFill>
                <a:cs typeface="Montserrat-Bold"/>
              </a:rPr>
              <a:t>22/11/2018: alteração encaminhada proposta à PGFN: vigência</a:t>
            </a:r>
            <a:endParaRPr lang="pt-BR" sz="2400" dirty="0">
              <a:solidFill>
                <a:srgbClr val="FF0000"/>
              </a:solidFill>
              <a:cs typeface="Montserrat-Bold"/>
            </a:endParaRPr>
          </a:p>
        </p:txBody>
      </p:sp>
      <p:sp>
        <p:nvSpPr>
          <p:cNvPr id="57" name="Rectangle 64"/>
          <p:cNvSpPr/>
          <p:nvPr/>
        </p:nvSpPr>
        <p:spPr>
          <a:xfrm>
            <a:off x="2397986" y="5524626"/>
            <a:ext cx="33535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 smtClean="0">
                <a:solidFill>
                  <a:srgbClr val="0070C0"/>
                </a:solidFill>
                <a:cs typeface="Montserrat-Bold"/>
              </a:rPr>
              <a:t>Próximas publicações...</a:t>
            </a:r>
            <a:endParaRPr lang="pt-BR" sz="2400" dirty="0">
              <a:solidFill>
                <a:srgbClr val="0070C0"/>
              </a:solidFill>
              <a:cs typeface="Montserrat-Bold"/>
            </a:endParaRPr>
          </a:p>
        </p:txBody>
      </p:sp>
    </p:spTree>
    <p:extLst>
      <p:ext uri="{BB962C8B-B14F-4D97-AF65-F5344CB8AC3E}">
        <p14:creationId xmlns:p14="http://schemas.microsoft.com/office/powerpoint/2010/main" val="70600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/>
          <p:cNvGrpSpPr/>
          <p:nvPr/>
        </p:nvGrpSpPr>
        <p:grpSpPr>
          <a:xfrm>
            <a:off x="5882241" y="866899"/>
            <a:ext cx="1472540" cy="5991101"/>
            <a:chOff x="3041649" y="1122363"/>
            <a:chExt cx="1095376" cy="4714876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3041649" y="2368551"/>
              <a:ext cx="1095375" cy="322263"/>
            </a:xfrm>
            <a:custGeom>
              <a:avLst/>
              <a:gdLst>
                <a:gd name="T0" fmla="*/ 690 w 690"/>
                <a:gd name="T1" fmla="*/ 100 h 203"/>
                <a:gd name="T2" fmla="*/ 345 w 690"/>
                <a:gd name="T3" fmla="*/ 0 h 203"/>
                <a:gd name="T4" fmla="*/ 0 w 690"/>
                <a:gd name="T5" fmla="*/ 100 h 203"/>
                <a:gd name="T6" fmla="*/ 345 w 690"/>
                <a:gd name="T7" fmla="*/ 203 h 203"/>
                <a:gd name="T8" fmla="*/ 690 w 690"/>
                <a:gd name="T9" fmla="*/ 1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0" h="203">
                  <a:moveTo>
                    <a:pt x="690" y="100"/>
                  </a:moveTo>
                  <a:lnTo>
                    <a:pt x="345" y="0"/>
                  </a:lnTo>
                  <a:lnTo>
                    <a:pt x="0" y="100"/>
                  </a:lnTo>
                  <a:lnTo>
                    <a:pt x="345" y="203"/>
                  </a:lnTo>
                  <a:lnTo>
                    <a:pt x="690" y="100"/>
                  </a:ln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3041649" y="2368551"/>
              <a:ext cx="1095375" cy="322263"/>
            </a:xfrm>
            <a:custGeom>
              <a:avLst/>
              <a:gdLst>
                <a:gd name="T0" fmla="*/ 690 w 690"/>
                <a:gd name="T1" fmla="*/ 100 h 203"/>
                <a:gd name="T2" fmla="*/ 345 w 690"/>
                <a:gd name="T3" fmla="*/ 0 h 203"/>
                <a:gd name="T4" fmla="*/ 0 w 690"/>
                <a:gd name="T5" fmla="*/ 100 h 203"/>
                <a:gd name="T6" fmla="*/ 345 w 690"/>
                <a:gd name="T7" fmla="*/ 203 h 203"/>
                <a:gd name="T8" fmla="*/ 690 w 690"/>
                <a:gd name="T9" fmla="*/ 1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0" h="203">
                  <a:moveTo>
                    <a:pt x="690" y="100"/>
                  </a:moveTo>
                  <a:lnTo>
                    <a:pt x="345" y="0"/>
                  </a:lnTo>
                  <a:lnTo>
                    <a:pt x="0" y="100"/>
                  </a:lnTo>
                  <a:lnTo>
                    <a:pt x="345" y="203"/>
                  </a:lnTo>
                  <a:lnTo>
                    <a:pt x="690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041649" y="3417888"/>
              <a:ext cx="1095375" cy="320675"/>
            </a:xfrm>
            <a:custGeom>
              <a:avLst/>
              <a:gdLst>
                <a:gd name="T0" fmla="*/ 690 w 690"/>
                <a:gd name="T1" fmla="*/ 100 h 202"/>
                <a:gd name="T2" fmla="*/ 345 w 690"/>
                <a:gd name="T3" fmla="*/ 0 h 202"/>
                <a:gd name="T4" fmla="*/ 0 w 690"/>
                <a:gd name="T5" fmla="*/ 100 h 202"/>
                <a:gd name="T6" fmla="*/ 345 w 690"/>
                <a:gd name="T7" fmla="*/ 202 h 202"/>
                <a:gd name="T8" fmla="*/ 690 w 690"/>
                <a:gd name="T9" fmla="*/ 10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0" h="202">
                  <a:moveTo>
                    <a:pt x="690" y="100"/>
                  </a:moveTo>
                  <a:lnTo>
                    <a:pt x="345" y="0"/>
                  </a:lnTo>
                  <a:lnTo>
                    <a:pt x="0" y="100"/>
                  </a:lnTo>
                  <a:lnTo>
                    <a:pt x="345" y="202"/>
                  </a:lnTo>
                  <a:lnTo>
                    <a:pt x="690" y="100"/>
                  </a:lnTo>
                  <a:close/>
                </a:path>
              </a:pathLst>
            </a:custGeom>
            <a:solidFill>
              <a:srgbClr val="00AC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3041649" y="3417888"/>
              <a:ext cx="1095375" cy="320675"/>
            </a:xfrm>
            <a:custGeom>
              <a:avLst/>
              <a:gdLst>
                <a:gd name="T0" fmla="*/ 690 w 690"/>
                <a:gd name="T1" fmla="*/ 100 h 202"/>
                <a:gd name="T2" fmla="*/ 345 w 690"/>
                <a:gd name="T3" fmla="*/ 0 h 202"/>
                <a:gd name="T4" fmla="*/ 0 w 690"/>
                <a:gd name="T5" fmla="*/ 100 h 202"/>
                <a:gd name="T6" fmla="*/ 345 w 690"/>
                <a:gd name="T7" fmla="*/ 202 h 202"/>
                <a:gd name="T8" fmla="*/ 690 w 690"/>
                <a:gd name="T9" fmla="*/ 10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0" h="202">
                  <a:moveTo>
                    <a:pt x="690" y="100"/>
                  </a:moveTo>
                  <a:lnTo>
                    <a:pt x="345" y="0"/>
                  </a:lnTo>
                  <a:lnTo>
                    <a:pt x="0" y="100"/>
                  </a:lnTo>
                  <a:lnTo>
                    <a:pt x="345" y="202"/>
                  </a:lnTo>
                  <a:lnTo>
                    <a:pt x="690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3041649" y="4465638"/>
              <a:ext cx="1095375" cy="322263"/>
            </a:xfrm>
            <a:custGeom>
              <a:avLst/>
              <a:gdLst>
                <a:gd name="T0" fmla="*/ 690 w 690"/>
                <a:gd name="T1" fmla="*/ 100 h 203"/>
                <a:gd name="T2" fmla="*/ 345 w 690"/>
                <a:gd name="T3" fmla="*/ 0 h 203"/>
                <a:gd name="T4" fmla="*/ 0 w 690"/>
                <a:gd name="T5" fmla="*/ 100 h 203"/>
                <a:gd name="T6" fmla="*/ 345 w 690"/>
                <a:gd name="T7" fmla="*/ 203 h 203"/>
                <a:gd name="T8" fmla="*/ 690 w 690"/>
                <a:gd name="T9" fmla="*/ 1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0" h="203">
                  <a:moveTo>
                    <a:pt x="690" y="100"/>
                  </a:moveTo>
                  <a:lnTo>
                    <a:pt x="345" y="0"/>
                  </a:lnTo>
                  <a:lnTo>
                    <a:pt x="0" y="100"/>
                  </a:lnTo>
                  <a:lnTo>
                    <a:pt x="345" y="203"/>
                  </a:lnTo>
                  <a:lnTo>
                    <a:pt x="690" y="100"/>
                  </a:ln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3041649" y="4465638"/>
              <a:ext cx="1095375" cy="322263"/>
            </a:xfrm>
            <a:custGeom>
              <a:avLst/>
              <a:gdLst>
                <a:gd name="T0" fmla="*/ 690 w 690"/>
                <a:gd name="T1" fmla="*/ 100 h 203"/>
                <a:gd name="T2" fmla="*/ 345 w 690"/>
                <a:gd name="T3" fmla="*/ 0 h 203"/>
                <a:gd name="T4" fmla="*/ 0 w 690"/>
                <a:gd name="T5" fmla="*/ 100 h 203"/>
                <a:gd name="T6" fmla="*/ 345 w 690"/>
                <a:gd name="T7" fmla="*/ 203 h 203"/>
                <a:gd name="T8" fmla="*/ 690 w 690"/>
                <a:gd name="T9" fmla="*/ 1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0" h="203">
                  <a:moveTo>
                    <a:pt x="690" y="100"/>
                  </a:moveTo>
                  <a:lnTo>
                    <a:pt x="345" y="0"/>
                  </a:lnTo>
                  <a:lnTo>
                    <a:pt x="0" y="100"/>
                  </a:lnTo>
                  <a:lnTo>
                    <a:pt x="345" y="203"/>
                  </a:lnTo>
                  <a:lnTo>
                    <a:pt x="690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3041649" y="1319213"/>
              <a:ext cx="1095375" cy="322263"/>
            </a:xfrm>
            <a:custGeom>
              <a:avLst/>
              <a:gdLst>
                <a:gd name="T0" fmla="*/ 690 w 690"/>
                <a:gd name="T1" fmla="*/ 100 h 203"/>
                <a:gd name="T2" fmla="*/ 345 w 690"/>
                <a:gd name="T3" fmla="*/ 0 h 203"/>
                <a:gd name="T4" fmla="*/ 0 w 690"/>
                <a:gd name="T5" fmla="*/ 100 h 203"/>
                <a:gd name="T6" fmla="*/ 345 w 690"/>
                <a:gd name="T7" fmla="*/ 203 h 203"/>
                <a:gd name="T8" fmla="*/ 690 w 690"/>
                <a:gd name="T9" fmla="*/ 1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0" h="203">
                  <a:moveTo>
                    <a:pt x="690" y="100"/>
                  </a:moveTo>
                  <a:lnTo>
                    <a:pt x="345" y="0"/>
                  </a:lnTo>
                  <a:lnTo>
                    <a:pt x="0" y="100"/>
                  </a:lnTo>
                  <a:lnTo>
                    <a:pt x="345" y="203"/>
                  </a:lnTo>
                  <a:lnTo>
                    <a:pt x="690" y="100"/>
                  </a:lnTo>
                  <a:close/>
                </a:path>
              </a:pathLst>
            </a:custGeom>
            <a:solidFill>
              <a:srgbClr val="7CB3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4"/>
            <p:cNvSpPr>
              <a:spLocks/>
            </p:cNvSpPr>
            <p:nvPr/>
          </p:nvSpPr>
          <p:spPr bwMode="auto">
            <a:xfrm>
              <a:off x="3041649" y="1319213"/>
              <a:ext cx="1095375" cy="322263"/>
            </a:xfrm>
            <a:custGeom>
              <a:avLst/>
              <a:gdLst>
                <a:gd name="T0" fmla="*/ 690 w 690"/>
                <a:gd name="T1" fmla="*/ 100 h 203"/>
                <a:gd name="T2" fmla="*/ 345 w 690"/>
                <a:gd name="T3" fmla="*/ 0 h 203"/>
                <a:gd name="T4" fmla="*/ 0 w 690"/>
                <a:gd name="T5" fmla="*/ 100 h 203"/>
                <a:gd name="T6" fmla="*/ 345 w 690"/>
                <a:gd name="T7" fmla="*/ 203 h 203"/>
                <a:gd name="T8" fmla="*/ 690 w 690"/>
                <a:gd name="T9" fmla="*/ 1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0" h="203">
                  <a:moveTo>
                    <a:pt x="690" y="100"/>
                  </a:moveTo>
                  <a:lnTo>
                    <a:pt x="345" y="0"/>
                  </a:lnTo>
                  <a:lnTo>
                    <a:pt x="0" y="100"/>
                  </a:lnTo>
                  <a:lnTo>
                    <a:pt x="345" y="203"/>
                  </a:lnTo>
                  <a:lnTo>
                    <a:pt x="690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5"/>
            <p:cNvSpPr>
              <a:spLocks noEditPoints="1"/>
            </p:cNvSpPr>
            <p:nvPr/>
          </p:nvSpPr>
          <p:spPr bwMode="auto">
            <a:xfrm>
              <a:off x="3041649" y="2465388"/>
              <a:ext cx="1095375" cy="127000"/>
            </a:xfrm>
            <a:custGeom>
              <a:avLst/>
              <a:gdLst>
                <a:gd name="T0" fmla="*/ 136 w 690"/>
                <a:gd name="T1" fmla="*/ 0 h 80"/>
                <a:gd name="T2" fmla="*/ 0 w 690"/>
                <a:gd name="T3" fmla="*/ 39 h 80"/>
                <a:gd name="T4" fmla="*/ 136 w 690"/>
                <a:gd name="T5" fmla="*/ 80 h 80"/>
                <a:gd name="T6" fmla="*/ 136 w 690"/>
                <a:gd name="T7" fmla="*/ 0 h 80"/>
                <a:gd name="T8" fmla="*/ 553 w 690"/>
                <a:gd name="T9" fmla="*/ 0 h 80"/>
                <a:gd name="T10" fmla="*/ 553 w 690"/>
                <a:gd name="T11" fmla="*/ 80 h 80"/>
                <a:gd name="T12" fmla="*/ 690 w 690"/>
                <a:gd name="T13" fmla="*/ 39 h 80"/>
                <a:gd name="T14" fmla="*/ 553 w 690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0" h="80">
                  <a:moveTo>
                    <a:pt x="136" y="0"/>
                  </a:moveTo>
                  <a:lnTo>
                    <a:pt x="0" y="39"/>
                  </a:lnTo>
                  <a:lnTo>
                    <a:pt x="136" y="80"/>
                  </a:lnTo>
                  <a:lnTo>
                    <a:pt x="136" y="0"/>
                  </a:lnTo>
                  <a:close/>
                  <a:moveTo>
                    <a:pt x="553" y="0"/>
                  </a:moveTo>
                  <a:lnTo>
                    <a:pt x="553" y="80"/>
                  </a:lnTo>
                  <a:lnTo>
                    <a:pt x="690" y="39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6"/>
            <p:cNvSpPr>
              <a:spLocks noEditPoints="1"/>
            </p:cNvSpPr>
            <p:nvPr/>
          </p:nvSpPr>
          <p:spPr bwMode="auto">
            <a:xfrm>
              <a:off x="3041649" y="2465388"/>
              <a:ext cx="1095375" cy="127000"/>
            </a:xfrm>
            <a:custGeom>
              <a:avLst/>
              <a:gdLst>
                <a:gd name="T0" fmla="*/ 136 w 690"/>
                <a:gd name="T1" fmla="*/ 0 h 80"/>
                <a:gd name="T2" fmla="*/ 0 w 690"/>
                <a:gd name="T3" fmla="*/ 39 h 80"/>
                <a:gd name="T4" fmla="*/ 136 w 690"/>
                <a:gd name="T5" fmla="*/ 80 h 80"/>
                <a:gd name="T6" fmla="*/ 136 w 690"/>
                <a:gd name="T7" fmla="*/ 0 h 80"/>
                <a:gd name="T8" fmla="*/ 553 w 690"/>
                <a:gd name="T9" fmla="*/ 0 h 80"/>
                <a:gd name="T10" fmla="*/ 553 w 690"/>
                <a:gd name="T11" fmla="*/ 80 h 80"/>
                <a:gd name="T12" fmla="*/ 690 w 690"/>
                <a:gd name="T13" fmla="*/ 39 h 80"/>
                <a:gd name="T14" fmla="*/ 553 w 690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0" h="80">
                  <a:moveTo>
                    <a:pt x="136" y="0"/>
                  </a:moveTo>
                  <a:lnTo>
                    <a:pt x="0" y="39"/>
                  </a:lnTo>
                  <a:lnTo>
                    <a:pt x="136" y="80"/>
                  </a:lnTo>
                  <a:lnTo>
                    <a:pt x="136" y="0"/>
                  </a:lnTo>
                  <a:moveTo>
                    <a:pt x="553" y="0"/>
                  </a:moveTo>
                  <a:lnTo>
                    <a:pt x="553" y="80"/>
                  </a:lnTo>
                  <a:lnTo>
                    <a:pt x="690" y="39"/>
                  </a:lnTo>
                  <a:lnTo>
                    <a:pt x="5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7"/>
            <p:cNvSpPr>
              <a:spLocks noEditPoints="1"/>
            </p:cNvSpPr>
            <p:nvPr/>
          </p:nvSpPr>
          <p:spPr bwMode="auto">
            <a:xfrm>
              <a:off x="3041649" y="3514726"/>
              <a:ext cx="1095375" cy="125413"/>
            </a:xfrm>
            <a:custGeom>
              <a:avLst/>
              <a:gdLst>
                <a:gd name="T0" fmla="*/ 136 w 690"/>
                <a:gd name="T1" fmla="*/ 0 h 79"/>
                <a:gd name="T2" fmla="*/ 0 w 690"/>
                <a:gd name="T3" fmla="*/ 39 h 79"/>
                <a:gd name="T4" fmla="*/ 136 w 690"/>
                <a:gd name="T5" fmla="*/ 79 h 79"/>
                <a:gd name="T6" fmla="*/ 136 w 690"/>
                <a:gd name="T7" fmla="*/ 0 h 79"/>
                <a:gd name="T8" fmla="*/ 553 w 690"/>
                <a:gd name="T9" fmla="*/ 0 h 79"/>
                <a:gd name="T10" fmla="*/ 553 w 690"/>
                <a:gd name="T11" fmla="*/ 79 h 79"/>
                <a:gd name="T12" fmla="*/ 690 w 690"/>
                <a:gd name="T13" fmla="*/ 39 h 79"/>
                <a:gd name="T14" fmla="*/ 553 w 690"/>
                <a:gd name="T1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0" h="79">
                  <a:moveTo>
                    <a:pt x="136" y="0"/>
                  </a:moveTo>
                  <a:lnTo>
                    <a:pt x="0" y="39"/>
                  </a:lnTo>
                  <a:lnTo>
                    <a:pt x="136" y="79"/>
                  </a:lnTo>
                  <a:lnTo>
                    <a:pt x="136" y="0"/>
                  </a:lnTo>
                  <a:close/>
                  <a:moveTo>
                    <a:pt x="553" y="0"/>
                  </a:moveTo>
                  <a:lnTo>
                    <a:pt x="553" y="79"/>
                  </a:lnTo>
                  <a:lnTo>
                    <a:pt x="690" y="39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8"/>
            <p:cNvSpPr>
              <a:spLocks noEditPoints="1"/>
            </p:cNvSpPr>
            <p:nvPr/>
          </p:nvSpPr>
          <p:spPr bwMode="auto">
            <a:xfrm>
              <a:off x="3041649" y="3514726"/>
              <a:ext cx="1095375" cy="125413"/>
            </a:xfrm>
            <a:custGeom>
              <a:avLst/>
              <a:gdLst>
                <a:gd name="T0" fmla="*/ 136 w 690"/>
                <a:gd name="T1" fmla="*/ 0 h 79"/>
                <a:gd name="T2" fmla="*/ 0 w 690"/>
                <a:gd name="T3" fmla="*/ 39 h 79"/>
                <a:gd name="T4" fmla="*/ 136 w 690"/>
                <a:gd name="T5" fmla="*/ 79 h 79"/>
                <a:gd name="T6" fmla="*/ 136 w 690"/>
                <a:gd name="T7" fmla="*/ 0 h 79"/>
                <a:gd name="T8" fmla="*/ 553 w 690"/>
                <a:gd name="T9" fmla="*/ 0 h 79"/>
                <a:gd name="T10" fmla="*/ 553 w 690"/>
                <a:gd name="T11" fmla="*/ 79 h 79"/>
                <a:gd name="T12" fmla="*/ 690 w 690"/>
                <a:gd name="T13" fmla="*/ 39 h 79"/>
                <a:gd name="T14" fmla="*/ 553 w 690"/>
                <a:gd name="T1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0" h="79">
                  <a:moveTo>
                    <a:pt x="136" y="0"/>
                  </a:moveTo>
                  <a:lnTo>
                    <a:pt x="0" y="39"/>
                  </a:lnTo>
                  <a:lnTo>
                    <a:pt x="136" y="79"/>
                  </a:lnTo>
                  <a:lnTo>
                    <a:pt x="136" y="0"/>
                  </a:lnTo>
                  <a:moveTo>
                    <a:pt x="553" y="0"/>
                  </a:moveTo>
                  <a:lnTo>
                    <a:pt x="553" y="79"/>
                  </a:lnTo>
                  <a:lnTo>
                    <a:pt x="690" y="39"/>
                  </a:lnTo>
                  <a:lnTo>
                    <a:pt x="5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9"/>
            <p:cNvSpPr>
              <a:spLocks noEditPoints="1"/>
            </p:cNvSpPr>
            <p:nvPr/>
          </p:nvSpPr>
          <p:spPr bwMode="auto">
            <a:xfrm>
              <a:off x="3041649" y="4564063"/>
              <a:ext cx="1095375" cy="125413"/>
            </a:xfrm>
            <a:custGeom>
              <a:avLst/>
              <a:gdLst>
                <a:gd name="T0" fmla="*/ 136 w 690"/>
                <a:gd name="T1" fmla="*/ 0 h 79"/>
                <a:gd name="T2" fmla="*/ 0 w 690"/>
                <a:gd name="T3" fmla="*/ 38 h 79"/>
                <a:gd name="T4" fmla="*/ 136 w 690"/>
                <a:gd name="T5" fmla="*/ 79 h 79"/>
                <a:gd name="T6" fmla="*/ 136 w 690"/>
                <a:gd name="T7" fmla="*/ 0 h 79"/>
                <a:gd name="T8" fmla="*/ 553 w 690"/>
                <a:gd name="T9" fmla="*/ 0 h 79"/>
                <a:gd name="T10" fmla="*/ 553 w 690"/>
                <a:gd name="T11" fmla="*/ 79 h 79"/>
                <a:gd name="T12" fmla="*/ 690 w 690"/>
                <a:gd name="T13" fmla="*/ 38 h 79"/>
                <a:gd name="T14" fmla="*/ 553 w 690"/>
                <a:gd name="T1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0" h="79">
                  <a:moveTo>
                    <a:pt x="136" y="0"/>
                  </a:moveTo>
                  <a:lnTo>
                    <a:pt x="0" y="38"/>
                  </a:lnTo>
                  <a:lnTo>
                    <a:pt x="136" y="79"/>
                  </a:lnTo>
                  <a:lnTo>
                    <a:pt x="136" y="0"/>
                  </a:lnTo>
                  <a:close/>
                  <a:moveTo>
                    <a:pt x="553" y="0"/>
                  </a:moveTo>
                  <a:lnTo>
                    <a:pt x="553" y="79"/>
                  </a:lnTo>
                  <a:lnTo>
                    <a:pt x="690" y="38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0"/>
            <p:cNvSpPr>
              <a:spLocks noEditPoints="1"/>
            </p:cNvSpPr>
            <p:nvPr/>
          </p:nvSpPr>
          <p:spPr bwMode="auto">
            <a:xfrm>
              <a:off x="3041649" y="4564063"/>
              <a:ext cx="1095375" cy="125413"/>
            </a:xfrm>
            <a:custGeom>
              <a:avLst/>
              <a:gdLst>
                <a:gd name="T0" fmla="*/ 136 w 690"/>
                <a:gd name="T1" fmla="*/ 0 h 79"/>
                <a:gd name="T2" fmla="*/ 0 w 690"/>
                <a:gd name="T3" fmla="*/ 38 h 79"/>
                <a:gd name="T4" fmla="*/ 136 w 690"/>
                <a:gd name="T5" fmla="*/ 79 h 79"/>
                <a:gd name="T6" fmla="*/ 136 w 690"/>
                <a:gd name="T7" fmla="*/ 0 h 79"/>
                <a:gd name="T8" fmla="*/ 553 w 690"/>
                <a:gd name="T9" fmla="*/ 0 h 79"/>
                <a:gd name="T10" fmla="*/ 553 w 690"/>
                <a:gd name="T11" fmla="*/ 79 h 79"/>
                <a:gd name="T12" fmla="*/ 690 w 690"/>
                <a:gd name="T13" fmla="*/ 38 h 79"/>
                <a:gd name="T14" fmla="*/ 553 w 690"/>
                <a:gd name="T1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0" h="79">
                  <a:moveTo>
                    <a:pt x="136" y="0"/>
                  </a:moveTo>
                  <a:lnTo>
                    <a:pt x="0" y="38"/>
                  </a:lnTo>
                  <a:lnTo>
                    <a:pt x="136" y="79"/>
                  </a:lnTo>
                  <a:lnTo>
                    <a:pt x="136" y="0"/>
                  </a:lnTo>
                  <a:moveTo>
                    <a:pt x="553" y="0"/>
                  </a:moveTo>
                  <a:lnTo>
                    <a:pt x="553" y="79"/>
                  </a:lnTo>
                  <a:lnTo>
                    <a:pt x="690" y="38"/>
                  </a:lnTo>
                  <a:lnTo>
                    <a:pt x="5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3919537" y="1414463"/>
              <a:ext cx="217488" cy="128588"/>
            </a:xfrm>
            <a:custGeom>
              <a:avLst/>
              <a:gdLst>
                <a:gd name="T0" fmla="*/ 0 w 137"/>
                <a:gd name="T1" fmla="*/ 0 h 81"/>
                <a:gd name="T2" fmla="*/ 0 w 137"/>
                <a:gd name="T3" fmla="*/ 81 h 81"/>
                <a:gd name="T4" fmla="*/ 137 w 137"/>
                <a:gd name="T5" fmla="*/ 40 h 81"/>
                <a:gd name="T6" fmla="*/ 0 w 137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81">
                  <a:moveTo>
                    <a:pt x="0" y="0"/>
                  </a:moveTo>
                  <a:lnTo>
                    <a:pt x="0" y="81"/>
                  </a:lnTo>
                  <a:lnTo>
                    <a:pt x="137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3919537" y="1414463"/>
              <a:ext cx="217488" cy="128588"/>
            </a:xfrm>
            <a:custGeom>
              <a:avLst/>
              <a:gdLst>
                <a:gd name="T0" fmla="*/ 0 w 137"/>
                <a:gd name="T1" fmla="*/ 0 h 81"/>
                <a:gd name="T2" fmla="*/ 0 w 137"/>
                <a:gd name="T3" fmla="*/ 81 h 81"/>
                <a:gd name="T4" fmla="*/ 137 w 137"/>
                <a:gd name="T5" fmla="*/ 40 h 81"/>
                <a:gd name="T6" fmla="*/ 0 w 137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81">
                  <a:moveTo>
                    <a:pt x="0" y="0"/>
                  </a:moveTo>
                  <a:lnTo>
                    <a:pt x="0" y="81"/>
                  </a:lnTo>
                  <a:lnTo>
                    <a:pt x="137" y="4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>
              <a:off x="3041649" y="1414463"/>
              <a:ext cx="215900" cy="128588"/>
            </a:xfrm>
            <a:custGeom>
              <a:avLst/>
              <a:gdLst>
                <a:gd name="T0" fmla="*/ 136 w 136"/>
                <a:gd name="T1" fmla="*/ 0 h 81"/>
                <a:gd name="T2" fmla="*/ 0 w 136"/>
                <a:gd name="T3" fmla="*/ 40 h 81"/>
                <a:gd name="T4" fmla="*/ 136 w 136"/>
                <a:gd name="T5" fmla="*/ 81 h 81"/>
                <a:gd name="T6" fmla="*/ 136 w 136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81">
                  <a:moveTo>
                    <a:pt x="136" y="0"/>
                  </a:moveTo>
                  <a:lnTo>
                    <a:pt x="0" y="40"/>
                  </a:lnTo>
                  <a:lnTo>
                    <a:pt x="136" y="81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5B9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8"/>
            <p:cNvSpPr>
              <a:spLocks/>
            </p:cNvSpPr>
            <p:nvPr/>
          </p:nvSpPr>
          <p:spPr bwMode="auto">
            <a:xfrm>
              <a:off x="3041649" y="1414463"/>
              <a:ext cx="215900" cy="128588"/>
            </a:xfrm>
            <a:custGeom>
              <a:avLst/>
              <a:gdLst>
                <a:gd name="T0" fmla="*/ 136 w 136"/>
                <a:gd name="T1" fmla="*/ 0 h 81"/>
                <a:gd name="T2" fmla="*/ 0 w 136"/>
                <a:gd name="T3" fmla="*/ 40 h 81"/>
                <a:gd name="T4" fmla="*/ 136 w 136"/>
                <a:gd name="T5" fmla="*/ 81 h 81"/>
                <a:gd name="T6" fmla="*/ 136 w 136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81">
                  <a:moveTo>
                    <a:pt x="136" y="0"/>
                  </a:moveTo>
                  <a:lnTo>
                    <a:pt x="0" y="40"/>
                  </a:lnTo>
                  <a:lnTo>
                    <a:pt x="136" y="81"/>
                  </a:lnTo>
                  <a:lnTo>
                    <a:pt x="1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9"/>
            <p:cNvSpPr>
              <a:spLocks/>
            </p:cNvSpPr>
            <p:nvPr/>
          </p:nvSpPr>
          <p:spPr bwMode="auto">
            <a:xfrm>
              <a:off x="3257549" y="1122363"/>
              <a:ext cx="661988" cy="4714876"/>
            </a:xfrm>
            <a:custGeom>
              <a:avLst/>
              <a:gdLst>
                <a:gd name="T0" fmla="*/ 0 w 417"/>
                <a:gd name="T1" fmla="*/ 61 h 3612"/>
                <a:gd name="T2" fmla="*/ 209 w 417"/>
                <a:gd name="T3" fmla="*/ 0 h 3612"/>
                <a:gd name="T4" fmla="*/ 417 w 417"/>
                <a:gd name="T5" fmla="*/ 61 h 3612"/>
                <a:gd name="T6" fmla="*/ 417 w 417"/>
                <a:gd name="T7" fmla="*/ 3612 h 3612"/>
                <a:gd name="T8" fmla="*/ 0 w 417"/>
                <a:gd name="T9" fmla="*/ 3612 h 3612"/>
                <a:gd name="T10" fmla="*/ 0 w 417"/>
                <a:gd name="T11" fmla="*/ 61 h 3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7" h="3612">
                  <a:moveTo>
                    <a:pt x="0" y="61"/>
                  </a:moveTo>
                  <a:lnTo>
                    <a:pt x="209" y="0"/>
                  </a:lnTo>
                  <a:lnTo>
                    <a:pt x="417" y="61"/>
                  </a:lnTo>
                  <a:lnTo>
                    <a:pt x="417" y="3612"/>
                  </a:lnTo>
                  <a:lnTo>
                    <a:pt x="0" y="3612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3"/>
            <p:cNvSpPr>
              <a:spLocks/>
            </p:cNvSpPr>
            <p:nvPr/>
          </p:nvSpPr>
          <p:spPr bwMode="auto">
            <a:xfrm>
              <a:off x="3041649" y="1477963"/>
              <a:ext cx="1095375" cy="890588"/>
            </a:xfrm>
            <a:custGeom>
              <a:avLst/>
              <a:gdLst>
                <a:gd name="T0" fmla="*/ 0 w 690"/>
                <a:gd name="T1" fmla="*/ 459 h 561"/>
                <a:gd name="T2" fmla="*/ 345 w 690"/>
                <a:gd name="T3" fmla="*/ 561 h 561"/>
                <a:gd name="T4" fmla="*/ 690 w 690"/>
                <a:gd name="T5" fmla="*/ 459 h 561"/>
                <a:gd name="T6" fmla="*/ 690 w 690"/>
                <a:gd name="T7" fmla="*/ 0 h 561"/>
                <a:gd name="T8" fmla="*/ 345 w 690"/>
                <a:gd name="T9" fmla="*/ 103 h 561"/>
                <a:gd name="T10" fmla="*/ 0 w 690"/>
                <a:gd name="T11" fmla="*/ 0 h 561"/>
                <a:gd name="T12" fmla="*/ 0 w 690"/>
                <a:gd name="T13" fmla="*/ 459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561">
                  <a:moveTo>
                    <a:pt x="0" y="459"/>
                  </a:moveTo>
                  <a:lnTo>
                    <a:pt x="345" y="561"/>
                  </a:lnTo>
                  <a:lnTo>
                    <a:pt x="690" y="459"/>
                  </a:lnTo>
                  <a:lnTo>
                    <a:pt x="690" y="0"/>
                  </a:lnTo>
                  <a:lnTo>
                    <a:pt x="345" y="103"/>
                  </a:lnTo>
                  <a:lnTo>
                    <a:pt x="0" y="0"/>
                  </a:lnTo>
                  <a:lnTo>
                    <a:pt x="0" y="4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34"/>
            <p:cNvSpPr>
              <a:spLocks/>
            </p:cNvSpPr>
            <p:nvPr/>
          </p:nvSpPr>
          <p:spPr bwMode="auto">
            <a:xfrm>
              <a:off x="3041649" y="1477963"/>
              <a:ext cx="1095375" cy="890588"/>
            </a:xfrm>
            <a:custGeom>
              <a:avLst/>
              <a:gdLst>
                <a:gd name="T0" fmla="*/ 0 w 690"/>
                <a:gd name="T1" fmla="*/ 459 h 561"/>
                <a:gd name="T2" fmla="*/ 345 w 690"/>
                <a:gd name="T3" fmla="*/ 561 h 561"/>
                <a:gd name="T4" fmla="*/ 690 w 690"/>
                <a:gd name="T5" fmla="*/ 459 h 561"/>
                <a:gd name="T6" fmla="*/ 690 w 690"/>
                <a:gd name="T7" fmla="*/ 0 h 561"/>
                <a:gd name="T8" fmla="*/ 345 w 690"/>
                <a:gd name="T9" fmla="*/ 103 h 561"/>
                <a:gd name="T10" fmla="*/ 0 w 690"/>
                <a:gd name="T11" fmla="*/ 0 h 561"/>
                <a:gd name="T12" fmla="*/ 0 w 690"/>
                <a:gd name="T13" fmla="*/ 459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561">
                  <a:moveTo>
                    <a:pt x="0" y="459"/>
                  </a:moveTo>
                  <a:lnTo>
                    <a:pt x="345" y="561"/>
                  </a:lnTo>
                  <a:lnTo>
                    <a:pt x="690" y="459"/>
                  </a:lnTo>
                  <a:lnTo>
                    <a:pt x="690" y="0"/>
                  </a:lnTo>
                  <a:lnTo>
                    <a:pt x="345" y="103"/>
                  </a:lnTo>
                  <a:lnTo>
                    <a:pt x="0" y="0"/>
                  </a:lnTo>
                  <a:lnTo>
                    <a:pt x="0" y="4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5"/>
            <p:cNvSpPr>
              <a:spLocks/>
            </p:cNvSpPr>
            <p:nvPr/>
          </p:nvSpPr>
          <p:spPr bwMode="auto">
            <a:xfrm>
              <a:off x="3041649" y="1477963"/>
              <a:ext cx="547688" cy="890588"/>
            </a:xfrm>
            <a:custGeom>
              <a:avLst/>
              <a:gdLst>
                <a:gd name="T0" fmla="*/ 0 w 345"/>
                <a:gd name="T1" fmla="*/ 0 h 561"/>
                <a:gd name="T2" fmla="*/ 0 w 345"/>
                <a:gd name="T3" fmla="*/ 459 h 561"/>
                <a:gd name="T4" fmla="*/ 345 w 345"/>
                <a:gd name="T5" fmla="*/ 561 h 561"/>
                <a:gd name="T6" fmla="*/ 345 w 345"/>
                <a:gd name="T7" fmla="*/ 103 h 561"/>
                <a:gd name="T8" fmla="*/ 136 w 345"/>
                <a:gd name="T9" fmla="*/ 41 h 561"/>
                <a:gd name="T10" fmla="*/ 0 w 345"/>
                <a:gd name="T11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" h="561">
                  <a:moveTo>
                    <a:pt x="0" y="0"/>
                  </a:moveTo>
                  <a:lnTo>
                    <a:pt x="0" y="459"/>
                  </a:lnTo>
                  <a:lnTo>
                    <a:pt x="345" y="561"/>
                  </a:lnTo>
                  <a:lnTo>
                    <a:pt x="345" y="103"/>
                  </a:lnTo>
                  <a:lnTo>
                    <a:pt x="136" y="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58738"/>
              <a:endParaRPr lang="en-US" b="1" spc="-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Freeform 36"/>
            <p:cNvSpPr>
              <a:spLocks/>
            </p:cNvSpPr>
            <p:nvPr/>
          </p:nvSpPr>
          <p:spPr bwMode="auto">
            <a:xfrm>
              <a:off x="3041649" y="1477963"/>
              <a:ext cx="547688" cy="890588"/>
            </a:xfrm>
            <a:custGeom>
              <a:avLst/>
              <a:gdLst>
                <a:gd name="T0" fmla="*/ 0 w 345"/>
                <a:gd name="T1" fmla="*/ 0 h 561"/>
                <a:gd name="T2" fmla="*/ 0 w 345"/>
                <a:gd name="T3" fmla="*/ 459 h 561"/>
                <a:gd name="T4" fmla="*/ 345 w 345"/>
                <a:gd name="T5" fmla="*/ 561 h 561"/>
                <a:gd name="T6" fmla="*/ 345 w 345"/>
                <a:gd name="T7" fmla="*/ 103 h 561"/>
                <a:gd name="T8" fmla="*/ 136 w 345"/>
                <a:gd name="T9" fmla="*/ 41 h 561"/>
                <a:gd name="T10" fmla="*/ 0 w 345"/>
                <a:gd name="T11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" h="561">
                  <a:moveTo>
                    <a:pt x="0" y="0"/>
                  </a:moveTo>
                  <a:lnTo>
                    <a:pt x="0" y="459"/>
                  </a:lnTo>
                  <a:lnTo>
                    <a:pt x="345" y="561"/>
                  </a:lnTo>
                  <a:lnTo>
                    <a:pt x="345" y="103"/>
                  </a:lnTo>
                  <a:lnTo>
                    <a:pt x="136" y="4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7"/>
            <p:cNvSpPr>
              <a:spLocks/>
            </p:cNvSpPr>
            <p:nvPr/>
          </p:nvSpPr>
          <p:spPr bwMode="auto">
            <a:xfrm>
              <a:off x="3041649" y="2527301"/>
              <a:ext cx="1095375" cy="890588"/>
            </a:xfrm>
            <a:custGeom>
              <a:avLst/>
              <a:gdLst>
                <a:gd name="T0" fmla="*/ 0 w 690"/>
                <a:gd name="T1" fmla="*/ 459 h 561"/>
                <a:gd name="T2" fmla="*/ 345 w 690"/>
                <a:gd name="T3" fmla="*/ 561 h 561"/>
                <a:gd name="T4" fmla="*/ 690 w 690"/>
                <a:gd name="T5" fmla="*/ 459 h 561"/>
                <a:gd name="T6" fmla="*/ 690 w 690"/>
                <a:gd name="T7" fmla="*/ 0 h 561"/>
                <a:gd name="T8" fmla="*/ 345 w 690"/>
                <a:gd name="T9" fmla="*/ 103 h 561"/>
                <a:gd name="T10" fmla="*/ 0 w 690"/>
                <a:gd name="T11" fmla="*/ 0 h 561"/>
                <a:gd name="T12" fmla="*/ 0 w 690"/>
                <a:gd name="T13" fmla="*/ 459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561">
                  <a:moveTo>
                    <a:pt x="0" y="459"/>
                  </a:moveTo>
                  <a:lnTo>
                    <a:pt x="345" y="561"/>
                  </a:lnTo>
                  <a:lnTo>
                    <a:pt x="690" y="459"/>
                  </a:lnTo>
                  <a:lnTo>
                    <a:pt x="690" y="0"/>
                  </a:lnTo>
                  <a:lnTo>
                    <a:pt x="345" y="103"/>
                  </a:lnTo>
                  <a:lnTo>
                    <a:pt x="0" y="0"/>
                  </a:lnTo>
                  <a:lnTo>
                    <a:pt x="0" y="45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8"/>
            <p:cNvSpPr>
              <a:spLocks/>
            </p:cNvSpPr>
            <p:nvPr/>
          </p:nvSpPr>
          <p:spPr bwMode="auto">
            <a:xfrm>
              <a:off x="3041649" y="2527301"/>
              <a:ext cx="1095375" cy="890588"/>
            </a:xfrm>
            <a:custGeom>
              <a:avLst/>
              <a:gdLst>
                <a:gd name="T0" fmla="*/ 0 w 690"/>
                <a:gd name="T1" fmla="*/ 459 h 561"/>
                <a:gd name="T2" fmla="*/ 345 w 690"/>
                <a:gd name="T3" fmla="*/ 561 h 561"/>
                <a:gd name="T4" fmla="*/ 690 w 690"/>
                <a:gd name="T5" fmla="*/ 459 h 561"/>
                <a:gd name="T6" fmla="*/ 690 w 690"/>
                <a:gd name="T7" fmla="*/ 0 h 561"/>
                <a:gd name="T8" fmla="*/ 345 w 690"/>
                <a:gd name="T9" fmla="*/ 103 h 561"/>
                <a:gd name="T10" fmla="*/ 0 w 690"/>
                <a:gd name="T11" fmla="*/ 0 h 561"/>
                <a:gd name="T12" fmla="*/ 0 w 690"/>
                <a:gd name="T13" fmla="*/ 459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561">
                  <a:moveTo>
                    <a:pt x="0" y="459"/>
                  </a:moveTo>
                  <a:lnTo>
                    <a:pt x="345" y="561"/>
                  </a:lnTo>
                  <a:lnTo>
                    <a:pt x="690" y="459"/>
                  </a:lnTo>
                  <a:lnTo>
                    <a:pt x="690" y="0"/>
                  </a:lnTo>
                  <a:lnTo>
                    <a:pt x="345" y="103"/>
                  </a:lnTo>
                  <a:lnTo>
                    <a:pt x="0" y="0"/>
                  </a:lnTo>
                  <a:lnTo>
                    <a:pt x="0" y="4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0"/>
            <p:cNvSpPr>
              <a:spLocks/>
            </p:cNvSpPr>
            <p:nvPr/>
          </p:nvSpPr>
          <p:spPr bwMode="auto">
            <a:xfrm>
              <a:off x="3041649" y="2527301"/>
              <a:ext cx="547688" cy="890588"/>
            </a:xfrm>
            <a:custGeom>
              <a:avLst/>
              <a:gdLst>
                <a:gd name="T0" fmla="*/ 0 w 345"/>
                <a:gd name="T1" fmla="*/ 0 h 561"/>
                <a:gd name="T2" fmla="*/ 0 w 345"/>
                <a:gd name="T3" fmla="*/ 459 h 561"/>
                <a:gd name="T4" fmla="*/ 345 w 345"/>
                <a:gd name="T5" fmla="*/ 561 h 561"/>
                <a:gd name="T6" fmla="*/ 345 w 345"/>
                <a:gd name="T7" fmla="*/ 103 h 561"/>
                <a:gd name="T8" fmla="*/ 136 w 345"/>
                <a:gd name="T9" fmla="*/ 41 h 561"/>
                <a:gd name="T10" fmla="*/ 0 w 345"/>
                <a:gd name="T11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" h="561">
                  <a:moveTo>
                    <a:pt x="0" y="0"/>
                  </a:moveTo>
                  <a:lnTo>
                    <a:pt x="0" y="459"/>
                  </a:lnTo>
                  <a:lnTo>
                    <a:pt x="345" y="561"/>
                  </a:lnTo>
                  <a:lnTo>
                    <a:pt x="345" y="103"/>
                  </a:lnTo>
                  <a:lnTo>
                    <a:pt x="136" y="4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1"/>
            <p:cNvSpPr>
              <a:spLocks/>
            </p:cNvSpPr>
            <p:nvPr/>
          </p:nvSpPr>
          <p:spPr bwMode="auto">
            <a:xfrm>
              <a:off x="3041649" y="3576638"/>
              <a:ext cx="1095375" cy="889000"/>
            </a:xfrm>
            <a:custGeom>
              <a:avLst/>
              <a:gdLst>
                <a:gd name="T0" fmla="*/ 0 w 690"/>
                <a:gd name="T1" fmla="*/ 459 h 560"/>
                <a:gd name="T2" fmla="*/ 345 w 690"/>
                <a:gd name="T3" fmla="*/ 560 h 560"/>
                <a:gd name="T4" fmla="*/ 690 w 690"/>
                <a:gd name="T5" fmla="*/ 459 h 560"/>
                <a:gd name="T6" fmla="*/ 690 w 690"/>
                <a:gd name="T7" fmla="*/ 0 h 560"/>
                <a:gd name="T8" fmla="*/ 345 w 690"/>
                <a:gd name="T9" fmla="*/ 102 h 560"/>
                <a:gd name="T10" fmla="*/ 0 w 690"/>
                <a:gd name="T11" fmla="*/ 0 h 560"/>
                <a:gd name="T12" fmla="*/ 0 w 690"/>
                <a:gd name="T13" fmla="*/ 459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560">
                  <a:moveTo>
                    <a:pt x="0" y="459"/>
                  </a:moveTo>
                  <a:lnTo>
                    <a:pt x="345" y="560"/>
                  </a:lnTo>
                  <a:lnTo>
                    <a:pt x="690" y="459"/>
                  </a:lnTo>
                  <a:lnTo>
                    <a:pt x="690" y="0"/>
                  </a:lnTo>
                  <a:lnTo>
                    <a:pt x="345" y="102"/>
                  </a:lnTo>
                  <a:lnTo>
                    <a:pt x="0" y="0"/>
                  </a:lnTo>
                  <a:lnTo>
                    <a:pt x="0" y="45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2"/>
            <p:cNvSpPr>
              <a:spLocks/>
            </p:cNvSpPr>
            <p:nvPr/>
          </p:nvSpPr>
          <p:spPr bwMode="auto">
            <a:xfrm>
              <a:off x="3041649" y="3576638"/>
              <a:ext cx="1095375" cy="889000"/>
            </a:xfrm>
            <a:custGeom>
              <a:avLst/>
              <a:gdLst>
                <a:gd name="T0" fmla="*/ 0 w 690"/>
                <a:gd name="T1" fmla="*/ 459 h 560"/>
                <a:gd name="T2" fmla="*/ 345 w 690"/>
                <a:gd name="T3" fmla="*/ 560 h 560"/>
                <a:gd name="T4" fmla="*/ 690 w 690"/>
                <a:gd name="T5" fmla="*/ 459 h 560"/>
                <a:gd name="T6" fmla="*/ 690 w 690"/>
                <a:gd name="T7" fmla="*/ 0 h 560"/>
                <a:gd name="T8" fmla="*/ 345 w 690"/>
                <a:gd name="T9" fmla="*/ 102 h 560"/>
                <a:gd name="T10" fmla="*/ 0 w 690"/>
                <a:gd name="T11" fmla="*/ 0 h 560"/>
                <a:gd name="T12" fmla="*/ 0 w 690"/>
                <a:gd name="T13" fmla="*/ 459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560">
                  <a:moveTo>
                    <a:pt x="0" y="459"/>
                  </a:moveTo>
                  <a:lnTo>
                    <a:pt x="345" y="560"/>
                  </a:lnTo>
                  <a:lnTo>
                    <a:pt x="690" y="459"/>
                  </a:lnTo>
                  <a:lnTo>
                    <a:pt x="690" y="0"/>
                  </a:lnTo>
                  <a:lnTo>
                    <a:pt x="345" y="102"/>
                  </a:lnTo>
                  <a:lnTo>
                    <a:pt x="0" y="0"/>
                  </a:lnTo>
                  <a:lnTo>
                    <a:pt x="0" y="4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4"/>
            <p:cNvSpPr>
              <a:spLocks/>
            </p:cNvSpPr>
            <p:nvPr/>
          </p:nvSpPr>
          <p:spPr bwMode="auto">
            <a:xfrm>
              <a:off x="3041649" y="3576638"/>
              <a:ext cx="547688" cy="889000"/>
            </a:xfrm>
            <a:custGeom>
              <a:avLst/>
              <a:gdLst>
                <a:gd name="T0" fmla="*/ 0 w 345"/>
                <a:gd name="T1" fmla="*/ 0 h 560"/>
                <a:gd name="T2" fmla="*/ 0 w 345"/>
                <a:gd name="T3" fmla="*/ 459 h 560"/>
                <a:gd name="T4" fmla="*/ 345 w 345"/>
                <a:gd name="T5" fmla="*/ 560 h 560"/>
                <a:gd name="T6" fmla="*/ 345 w 345"/>
                <a:gd name="T7" fmla="*/ 102 h 560"/>
                <a:gd name="T8" fmla="*/ 136 w 345"/>
                <a:gd name="T9" fmla="*/ 40 h 560"/>
                <a:gd name="T10" fmla="*/ 0 w 345"/>
                <a:gd name="T11" fmla="*/ 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" h="560">
                  <a:moveTo>
                    <a:pt x="0" y="0"/>
                  </a:moveTo>
                  <a:lnTo>
                    <a:pt x="0" y="459"/>
                  </a:lnTo>
                  <a:lnTo>
                    <a:pt x="345" y="560"/>
                  </a:lnTo>
                  <a:lnTo>
                    <a:pt x="345" y="102"/>
                  </a:lnTo>
                  <a:lnTo>
                    <a:pt x="136" y="4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3041649" y="4624388"/>
              <a:ext cx="1095375" cy="890588"/>
            </a:xfrm>
            <a:custGeom>
              <a:avLst/>
              <a:gdLst>
                <a:gd name="T0" fmla="*/ 0 w 690"/>
                <a:gd name="T1" fmla="*/ 460 h 561"/>
                <a:gd name="T2" fmla="*/ 345 w 690"/>
                <a:gd name="T3" fmla="*/ 561 h 561"/>
                <a:gd name="T4" fmla="*/ 690 w 690"/>
                <a:gd name="T5" fmla="*/ 460 h 561"/>
                <a:gd name="T6" fmla="*/ 690 w 690"/>
                <a:gd name="T7" fmla="*/ 0 h 561"/>
                <a:gd name="T8" fmla="*/ 345 w 690"/>
                <a:gd name="T9" fmla="*/ 103 h 561"/>
                <a:gd name="T10" fmla="*/ 0 w 690"/>
                <a:gd name="T11" fmla="*/ 0 h 561"/>
                <a:gd name="T12" fmla="*/ 0 w 690"/>
                <a:gd name="T13" fmla="*/ 46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561">
                  <a:moveTo>
                    <a:pt x="0" y="460"/>
                  </a:moveTo>
                  <a:lnTo>
                    <a:pt x="345" y="561"/>
                  </a:lnTo>
                  <a:lnTo>
                    <a:pt x="690" y="460"/>
                  </a:lnTo>
                  <a:lnTo>
                    <a:pt x="690" y="0"/>
                  </a:lnTo>
                  <a:lnTo>
                    <a:pt x="345" y="103"/>
                  </a:lnTo>
                  <a:lnTo>
                    <a:pt x="0" y="0"/>
                  </a:lnTo>
                  <a:lnTo>
                    <a:pt x="0" y="46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6"/>
            <p:cNvSpPr>
              <a:spLocks/>
            </p:cNvSpPr>
            <p:nvPr/>
          </p:nvSpPr>
          <p:spPr bwMode="auto">
            <a:xfrm>
              <a:off x="3041649" y="4624388"/>
              <a:ext cx="1095375" cy="890588"/>
            </a:xfrm>
            <a:custGeom>
              <a:avLst/>
              <a:gdLst>
                <a:gd name="T0" fmla="*/ 0 w 690"/>
                <a:gd name="T1" fmla="*/ 460 h 561"/>
                <a:gd name="T2" fmla="*/ 345 w 690"/>
                <a:gd name="T3" fmla="*/ 561 h 561"/>
                <a:gd name="T4" fmla="*/ 690 w 690"/>
                <a:gd name="T5" fmla="*/ 460 h 561"/>
                <a:gd name="T6" fmla="*/ 690 w 690"/>
                <a:gd name="T7" fmla="*/ 0 h 561"/>
                <a:gd name="T8" fmla="*/ 345 w 690"/>
                <a:gd name="T9" fmla="*/ 103 h 561"/>
                <a:gd name="T10" fmla="*/ 0 w 690"/>
                <a:gd name="T11" fmla="*/ 0 h 561"/>
                <a:gd name="T12" fmla="*/ 0 w 690"/>
                <a:gd name="T13" fmla="*/ 46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561">
                  <a:moveTo>
                    <a:pt x="0" y="460"/>
                  </a:moveTo>
                  <a:lnTo>
                    <a:pt x="345" y="561"/>
                  </a:lnTo>
                  <a:lnTo>
                    <a:pt x="690" y="460"/>
                  </a:lnTo>
                  <a:lnTo>
                    <a:pt x="690" y="0"/>
                  </a:lnTo>
                  <a:lnTo>
                    <a:pt x="345" y="103"/>
                  </a:lnTo>
                  <a:lnTo>
                    <a:pt x="0" y="0"/>
                  </a:lnTo>
                  <a:lnTo>
                    <a:pt x="0" y="46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8"/>
            <p:cNvSpPr>
              <a:spLocks/>
            </p:cNvSpPr>
            <p:nvPr/>
          </p:nvSpPr>
          <p:spPr bwMode="auto">
            <a:xfrm>
              <a:off x="3041649" y="4624388"/>
              <a:ext cx="547688" cy="890588"/>
            </a:xfrm>
            <a:custGeom>
              <a:avLst/>
              <a:gdLst>
                <a:gd name="T0" fmla="*/ 0 w 345"/>
                <a:gd name="T1" fmla="*/ 0 h 561"/>
                <a:gd name="T2" fmla="*/ 0 w 345"/>
                <a:gd name="T3" fmla="*/ 460 h 561"/>
                <a:gd name="T4" fmla="*/ 345 w 345"/>
                <a:gd name="T5" fmla="*/ 561 h 561"/>
                <a:gd name="T6" fmla="*/ 345 w 345"/>
                <a:gd name="T7" fmla="*/ 103 h 561"/>
                <a:gd name="T8" fmla="*/ 136 w 345"/>
                <a:gd name="T9" fmla="*/ 41 h 561"/>
                <a:gd name="T10" fmla="*/ 0 w 345"/>
                <a:gd name="T11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" h="561">
                  <a:moveTo>
                    <a:pt x="0" y="0"/>
                  </a:moveTo>
                  <a:lnTo>
                    <a:pt x="0" y="460"/>
                  </a:lnTo>
                  <a:lnTo>
                    <a:pt x="345" y="561"/>
                  </a:lnTo>
                  <a:lnTo>
                    <a:pt x="345" y="103"/>
                  </a:lnTo>
                  <a:lnTo>
                    <a:pt x="136" y="4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0" name="Freeform 50"/>
          <p:cNvSpPr>
            <a:spLocks/>
          </p:cNvSpPr>
          <p:nvPr/>
        </p:nvSpPr>
        <p:spPr bwMode="auto">
          <a:xfrm>
            <a:off x="3041649" y="5673726"/>
            <a:ext cx="1095375" cy="890588"/>
          </a:xfrm>
          <a:custGeom>
            <a:avLst/>
            <a:gdLst>
              <a:gd name="T0" fmla="*/ 0 w 690"/>
              <a:gd name="T1" fmla="*/ 459 h 561"/>
              <a:gd name="T2" fmla="*/ 345 w 690"/>
              <a:gd name="T3" fmla="*/ 561 h 561"/>
              <a:gd name="T4" fmla="*/ 690 w 690"/>
              <a:gd name="T5" fmla="*/ 459 h 561"/>
              <a:gd name="T6" fmla="*/ 690 w 690"/>
              <a:gd name="T7" fmla="*/ 0 h 561"/>
              <a:gd name="T8" fmla="*/ 345 w 690"/>
              <a:gd name="T9" fmla="*/ 103 h 561"/>
              <a:gd name="T10" fmla="*/ 0 w 690"/>
              <a:gd name="T11" fmla="*/ 0 h 561"/>
              <a:gd name="T12" fmla="*/ 0 w 690"/>
              <a:gd name="T13" fmla="*/ 459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90" h="561">
                <a:moveTo>
                  <a:pt x="0" y="459"/>
                </a:moveTo>
                <a:lnTo>
                  <a:pt x="345" y="561"/>
                </a:lnTo>
                <a:lnTo>
                  <a:pt x="690" y="459"/>
                </a:lnTo>
                <a:lnTo>
                  <a:pt x="690" y="0"/>
                </a:lnTo>
                <a:lnTo>
                  <a:pt x="345" y="103"/>
                </a:lnTo>
                <a:lnTo>
                  <a:pt x="0" y="0"/>
                </a:lnTo>
                <a:lnTo>
                  <a:pt x="0" y="459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7645020" y="2615828"/>
            <a:ext cx="35771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kern="0" spc="-15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This is a sample text. Insert your desired text here. </a:t>
            </a:r>
            <a:endParaRPr lang="en-US" sz="2400" spc="-150" dirty="0">
              <a:solidFill>
                <a:schemeClr val="bg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7645020" y="3948528"/>
            <a:ext cx="35771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kern="0" spc="-15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This is a sample text. Insert your desired text here. </a:t>
            </a:r>
            <a:endParaRPr lang="en-US" sz="2400" spc="-150" dirty="0">
              <a:solidFill>
                <a:schemeClr val="bg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645020" y="5281229"/>
            <a:ext cx="35771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kern="0" spc="-150" dirty="0" smtClean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rPr>
              <a:t>This is a sample text. Insert your desired text here. </a:t>
            </a:r>
            <a:endParaRPr lang="en-US" sz="2400" spc="-150" dirty="0">
              <a:solidFill>
                <a:schemeClr val="bg1"/>
              </a:solidFill>
            </a:endParaRPr>
          </a:p>
        </p:txBody>
      </p:sp>
      <p:sp>
        <p:nvSpPr>
          <p:cNvPr id="59" name="Rectangle 64"/>
          <p:cNvSpPr/>
          <p:nvPr/>
        </p:nvSpPr>
        <p:spPr>
          <a:xfrm>
            <a:off x="589426" y="1315562"/>
            <a:ext cx="519916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 smtClean="0">
                <a:cs typeface="Montserrat-Bold"/>
              </a:rPr>
              <a:t>Instruções Normativas e modelos: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2">
                    <a:lumMod val="90000"/>
                  </a:schemeClr>
                </a:solidFill>
                <a:cs typeface="Montserrat-Bold"/>
              </a:rPr>
              <a:t>Plano de amortização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2">
                    <a:lumMod val="90000"/>
                  </a:schemeClr>
                </a:solidFill>
                <a:cs typeface="Montserrat-Bold"/>
              </a:rPr>
              <a:t>Duração passivo e taxa de juros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cs typeface="Montserrat-Bold"/>
              </a:rPr>
              <a:t>Nota Técnica Atuarial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cs typeface="Montserrat-Bold"/>
              </a:rPr>
              <a:t>Relatório Avaliação Atuarial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cs typeface="Montserrat-Bold"/>
              </a:rPr>
              <a:t>Fluxos Atuariais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2">
                    <a:lumMod val="90000"/>
                  </a:schemeClr>
                </a:solidFill>
                <a:cs typeface="Montserrat-Bold"/>
              </a:rPr>
              <a:t>Relatório Análise Hipóteses</a:t>
            </a:r>
          </a:p>
          <a:p>
            <a:endParaRPr lang="pt-BR" sz="2400" dirty="0">
              <a:cs typeface="Montserrat-Bold"/>
            </a:endParaRP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337361" y="3479870"/>
            <a:ext cx="5100984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pt-BR" sz="2400" b="1" dirty="0">
              <a:solidFill>
                <a:srgbClr val="FF0000"/>
              </a:solidFill>
              <a:latin typeface="+mj-lt"/>
              <a:cs typeface="Montserrat-Bold"/>
            </a:endParaRPr>
          </a:p>
        </p:txBody>
      </p:sp>
      <p:sp>
        <p:nvSpPr>
          <p:cNvPr id="57" name="Rectangle 64"/>
          <p:cNvSpPr/>
          <p:nvPr/>
        </p:nvSpPr>
        <p:spPr>
          <a:xfrm>
            <a:off x="7425115" y="4496398"/>
            <a:ext cx="42730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rgbClr val="FF0000"/>
                </a:solidFill>
                <a:cs typeface="Montserrat-Bold"/>
              </a:rPr>
              <a:t>Ganhos e Perdas Atuariais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rgbClr val="FF0000"/>
                </a:solidFill>
                <a:cs typeface="Montserrat-Bold"/>
              </a:rPr>
              <a:t>Reposição de servidores (gerações futuras)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rgbClr val="FF0000"/>
                </a:solidFill>
                <a:cs typeface="Montserrat-Bold"/>
              </a:rPr>
              <a:t>Processo análise SPREV</a:t>
            </a:r>
            <a:endParaRPr lang="pt-BR" sz="2400" dirty="0">
              <a:solidFill>
                <a:srgbClr val="FF0000"/>
              </a:solidFill>
              <a:cs typeface="Montserrat-Bold"/>
            </a:endParaRPr>
          </a:p>
        </p:txBody>
      </p:sp>
      <p:sp>
        <p:nvSpPr>
          <p:cNvPr id="61" name="Rectangle 64"/>
          <p:cNvSpPr/>
          <p:nvPr/>
        </p:nvSpPr>
        <p:spPr>
          <a:xfrm>
            <a:off x="7364060" y="1440115"/>
            <a:ext cx="519916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 smtClean="0">
                <a:cs typeface="Montserrat-Bold"/>
              </a:rPr>
              <a:t>Instruções Normativas e modelos: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cs typeface="Montserrat-Bold"/>
              </a:rPr>
              <a:t>Demonstrativo Viabilidade Plano de Custeio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cs typeface="Montserrat-Bold"/>
              </a:rPr>
              <a:t>Perfil Atuarial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2">
                    <a:lumMod val="90000"/>
                  </a:schemeClr>
                </a:solidFill>
                <a:cs typeface="Montserrat-Bold"/>
              </a:rPr>
              <a:t>Métodos de Financiamento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2">
                    <a:lumMod val="90000"/>
                  </a:schemeClr>
                </a:solidFill>
                <a:cs typeface="Montserrat-Bold"/>
              </a:rPr>
              <a:t>Base Cadastral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dirty="0">
              <a:cs typeface="Montserrat-Bold"/>
            </a:endParaRPr>
          </a:p>
        </p:txBody>
      </p:sp>
    </p:spTree>
    <p:extLst>
      <p:ext uri="{BB962C8B-B14F-4D97-AF65-F5344CB8AC3E}">
        <p14:creationId xmlns:p14="http://schemas.microsoft.com/office/powerpoint/2010/main" val="136001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118375" y="1367107"/>
          <a:ext cx="11964036" cy="5173423"/>
        </p:xfrm>
        <a:graphic>
          <a:graphicData uri="http://schemas.openxmlformats.org/drawingml/2006/table">
            <a:tbl>
              <a:tblPr/>
              <a:tblGrid>
                <a:gridCol w="2717293"/>
                <a:gridCol w="2520593"/>
                <a:gridCol w="2394367"/>
                <a:gridCol w="2278744"/>
                <a:gridCol w="2053039"/>
              </a:tblGrid>
              <a:tr h="337820">
                <a:tc>
                  <a:txBody>
                    <a:bodyPr/>
                    <a:lstStyle/>
                    <a:p>
                      <a:pPr algn="l" fontAlgn="b"/>
                      <a:endParaRPr lang="pt-BR" sz="2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Perfil I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Perfil II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Perfil III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Perfil IV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699392"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Modelo atuarial diferenciado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Sim, com análise prévia SPREV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Deverão observar modelos previstos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Deverão observar modelos previstos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Deverão observar modelos previstos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Relatório de Análise de Hipóteses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</a:t>
                      </a:r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cada 4 anos, a partir </a:t>
                      </a:r>
                      <a:r>
                        <a:rPr lang="pt-BR" sz="2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</a:t>
                      </a:r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2020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</a:t>
                      </a:r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cada 4 anos, a partir </a:t>
                      </a:r>
                      <a:r>
                        <a:rPr lang="pt-BR" sz="2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</a:t>
                      </a:r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2021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</a:t>
                      </a:r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anos, </a:t>
                      </a:r>
                      <a:r>
                        <a:rPr lang="pt-BR" sz="2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2022, 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s/ mortalidade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 for solicitado </a:t>
                      </a:r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pela SPREV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324"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Demonstrativo Viabilidade </a:t>
                      </a:r>
                      <a:r>
                        <a:rPr lang="pt-BR" sz="2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do Custeio</a:t>
                      </a:r>
                      <a:endParaRPr lang="pt-BR" sz="2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Anual, a partir DRAA 2020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cada 2 anos, a partir DRAA 2020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cada 3 anos, a partir DRAA 2021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cada 4 anos, a partir DRAA 2021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Base Cadastral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Anual, 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novo </a:t>
                      </a:r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modelo a partir DRAA 2021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Anual, 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novo </a:t>
                      </a:r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modelo a partir DRAA 2021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cada 2 anos, 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novo </a:t>
                      </a:r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modelo 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DRAA </a:t>
                      </a:r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cada 3 anos, 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DRAA </a:t>
                      </a:r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Implementação plano de custeio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Até último dia do exercício 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 avaliação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Até último dia do exercício </a:t>
                      </a:r>
                      <a:r>
                        <a:rPr lang="pt-BR" sz="2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avaliação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Até último dia do exercício 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avaliação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 1 ano a mais que demais perfis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58663"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Limite </a:t>
                      </a:r>
                      <a:r>
                        <a:rPr lang="pt-BR" sz="2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Deficit</a:t>
                      </a:r>
                      <a:r>
                        <a:rPr lang="pt-BR" sz="2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Atuarial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 x 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Duração `Passivo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1,75 x 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DP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1,75 x DP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 x 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DP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6505"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Revisão plano de amortização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 aplicação de limite mínimo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</a:t>
                      </a:r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novo </a:t>
                      </a:r>
                      <a:r>
                        <a:rPr lang="pt-BR" sz="2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deficit</a:t>
                      </a:r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for superior a 1% 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</a:t>
                      </a:r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novo </a:t>
                      </a:r>
                      <a:r>
                        <a:rPr lang="pt-BR" sz="2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deficit</a:t>
                      </a:r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for superior a 2% 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</a:t>
                      </a:r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novo </a:t>
                      </a:r>
                      <a:r>
                        <a:rPr lang="pt-BR" sz="2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deficit</a:t>
                      </a:r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for superior a 5% 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84899"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Relatório da </a:t>
                      </a:r>
                      <a:r>
                        <a:rPr lang="pt-BR" sz="2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Avaliação</a:t>
                      </a:r>
                      <a:endParaRPr lang="pt-BR" sz="2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Completo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Completo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Completo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Simplificado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0824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 rot="10800000">
            <a:off x="615349" y="1686793"/>
            <a:ext cx="304632" cy="262615"/>
          </a:xfrm>
          <a:prstGeom prst="triangl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71990" y="1959150"/>
            <a:ext cx="4573892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AVALIAÇÃO INICIAL</a:t>
            </a:r>
            <a:endParaRPr lang="en-US" sz="3467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71990" y="2700675"/>
            <a:ext cx="4975549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Apresentação estudo técnico para instituição de RPPS à SPREV;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Plano de custeio em caso de </a:t>
            </a:r>
            <a:r>
              <a:rPr lang="pt-BR" dirty="0" err="1">
                <a:solidFill>
                  <a:srgbClr val="595959"/>
                </a:solidFill>
                <a:latin typeface="+mj-lt"/>
                <a:cs typeface="Montserrat-Bold"/>
              </a:rPr>
              <a:t>deficit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 não poderá ser inferior a do RGPS;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Posição avaliação: em até 90 dias do estudo.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5805928" y="1686793"/>
            <a:ext cx="0" cy="482629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 rot="10800000">
            <a:off x="6391524" y="1686793"/>
            <a:ext cx="304632" cy="262615"/>
          </a:xfrm>
          <a:prstGeom prst="triangl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6248165" y="1959150"/>
            <a:ext cx="4875324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OUTRAS REGRAS GERAIS</a:t>
            </a:r>
            <a:r>
              <a:rPr lang="en-US" sz="3467" dirty="0">
                <a:solidFill>
                  <a:srgbClr val="595959"/>
                </a:solidFill>
                <a:latin typeface="+mj-lt"/>
                <a:cs typeface="Montserrat-Bold"/>
              </a:rPr>
              <a:t> </a:t>
            </a: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6207586" y="2592039"/>
            <a:ext cx="5560268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>
                <a:solidFill>
                  <a:srgbClr val="595959"/>
                </a:solidFill>
                <a:latin typeface="+mj-lt"/>
                <a:cs typeface="Montserrat-Bold"/>
              </a:rPr>
              <a:t>Extinção: estudo técnico impactos e após, avaliações anuais simplificadas;</a:t>
            </a:r>
          </a:p>
          <a:p>
            <a:pPr algn="l"/>
            <a:r>
              <a:rPr lang="fr-FR" dirty="0">
                <a:solidFill>
                  <a:srgbClr val="595959"/>
                </a:solidFill>
                <a:latin typeface="+mj-lt"/>
                <a:cs typeface="Montserrat-Bold"/>
              </a:rPr>
              <a:t>Nota Técnica Atuarial: modelo;</a:t>
            </a:r>
          </a:p>
          <a:p>
            <a:pPr algn="l"/>
            <a:r>
              <a:rPr lang="fr-FR" dirty="0">
                <a:solidFill>
                  <a:srgbClr val="FF0000"/>
                </a:solidFill>
                <a:latin typeface="+mj-lt"/>
                <a:cs typeface="Montserrat-Bold"/>
              </a:rPr>
              <a:t>Fluxos Atuariais: com custeio vigente e de equilíbrio</a:t>
            </a:r>
            <a:r>
              <a:rPr lang="fr-FR" dirty="0">
                <a:solidFill>
                  <a:srgbClr val="595959"/>
                </a:solidFill>
                <a:latin typeface="+mj-lt"/>
                <a:cs typeface="Montserrat-Bold"/>
              </a:rPr>
              <a:t>; modelo; c/ </a:t>
            </a:r>
            <a:r>
              <a:rPr lang="fr-FR" dirty="0">
                <a:solidFill>
                  <a:srgbClr val="FF0000"/>
                </a:solidFill>
                <a:latin typeface="+mj-lt"/>
                <a:cs typeface="Montserrat-Bold"/>
              </a:rPr>
              <a:t>fluxo de concessões</a:t>
            </a:r>
            <a:r>
              <a:rPr lang="fr-FR" dirty="0">
                <a:solidFill>
                  <a:srgbClr val="595959"/>
                </a:solidFill>
                <a:latin typeface="+mj-lt"/>
                <a:cs typeface="Montserrat-Bold"/>
              </a:rPr>
              <a:t>;</a:t>
            </a:r>
            <a:endParaRPr lang="en-US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6248164" y="4868214"/>
            <a:ext cx="5100985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133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</p:spTree>
    <p:extLst>
      <p:ext uri="{BB962C8B-B14F-4D97-AF65-F5344CB8AC3E}">
        <p14:creationId xmlns:p14="http://schemas.microsoft.com/office/powerpoint/2010/main" val="63539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 rot="10800000">
            <a:off x="615349" y="1686793"/>
            <a:ext cx="304632" cy="262615"/>
          </a:xfrm>
          <a:prstGeom prst="triangl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71990" y="1959150"/>
            <a:ext cx="4573892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MÉTODOS</a:t>
            </a:r>
            <a:endParaRPr lang="en-US" sz="3467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71989" y="2586303"/>
            <a:ext cx="5624011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IN categorizou 4 métodos: PUC, IEN, PNI e Agregado;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Outro método: desde que atenda elementos e análise prévia SPREV;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Alteração: justificativa técnica, substituição NTA e aprovação prévia em caso redução custeio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5805928" y="1686793"/>
            <a:ext cx="0" cy="482629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 rot="10800000">
            <a:off x="6391524" y="1686793"/>
            <a:ext cx="304632" cy="262615"/>
          </a:xfrm>
          <a:prstGeom prst="triangl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6248165" y="1959150"/>
            <a:ext cx="4875324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DURAÇÃO PASSIVO</a:t>
            </a:r>
            <a:endParaRPr lang="en-US" sz="3467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6207585" y="2586303"/>
            <a:ext cx="5874824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Demonstrativo anexo aos </a:t>
            </a:r>
            <a:r>
              <a:rPr lang="pt-BR" dirty="0" smtClean="0">
                <a:solidFill>
                  <a:srgbClr val="595959"/>
                </a:solidFill>
                <a:latin typeface="+mj-lt"/>
                <a:cs typeface="Montserrat-Bold"/>
              </a:rPr>
              <a:t>Fluxos; 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Cálculo </a:t>
            </a:r>
            <a:r>
              <a:rPr lang="pt-BR" dirty="0" smtClean="0">
                <a:solidFill>
                  <a:srgbClr val="595959"/>
                </a:solidFill>
                <a:latin typeface="+mj-lt"/>
                <a:cs typeface="Montserrat-Bold"/>
              </a:rPr>
              <a:t>será 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utilizado para: 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1. Definição da taxa de juros parâmetro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2. Prazo de plano de amortização 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3. Valor do Limite de </a:t>
            </a:r>
            <a:r>
              <a:rPr lang="pt-BR" dirty="0" err="1">
                <a:solidFill>
                  <a:srgbClr val="595959"/>
                </a:solidFill>
                <a:latin typeface="+mj-lt"/>
                <a:cs typeface="Montserrat-Bold"/>
              </a:rPr>
              <a:t>Deficit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 a ser Equacionado - LDA </a:t>
            </a: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6248164" y="4868214"/>
            <a:ext cx="5100985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133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</p:spTree>
    <p:extLst>
      <p:ext uri="{BB962C8B-B14F-4D97-AF65-F5344CB8AC3E}">
        <p14:creationId xmlns:p14="http://schemas.microsoft.com/office/powerpoint/2010/main" val="37300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/>
          <p:nvPr/>
        </p:nvPicPr>
        <p:blipFill>
          <a:blip r:embed="rId2"/>
          <a:stretch>
            <a:fillRect/>
          </a:stretch>
        </p:blipFill>
        <p:spPr>
          <a:xfrm>
            <a:off x="2219218" y="2447429"/>
            <a:ext cx="5785767" cy="1385607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93" y="2104955"/>
            <a:ext cx="7612561" cy="4753045"/>
          </a:xfrm>
          <a:prstGeom prst="rect">
            <a:avLst/>
          </a:prstGeom>
        </p:spPr>
      </p:pic>
      <p:graphicFrame>
        <p:nvGraphicFramePr>
          <p:cNvPr id="5" name="Tabela 4"/>
          <p:cNvGraphicFramePr>
            <a:graphicFrameLocks noGrp="1"/>
          </p:cNvGraphicFramePr>
          <p:nvPr>
            <p:extLst/>
          </p:nvPr>
        </p:nvGraphicFramePr>
        <p:xfrm>
          <a:off x="7831745" y="1061821"/>
          <a:ext cx="3415035" cy="5702835"/>
        </p:xfrm>
        <a:graphic>
          <a:graphicData uri="http://schemas.openxmlformats.org/drawingml/2006/table">
            <a:tbl>
              <a:tblPr/>
              <a:tblGrid>
                <a:gridCol w="2638659"/>
                <a:gridCol w="776376"/>
              </a:tblGrid>
              <a:tr h="39840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ENTE </a:t>
                      </a:r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– UF (simulação fluxos)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Duração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ZACARIAS - SP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31,38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VISTA GAÚCHA - RS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13,38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VILA RICA - MT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20,74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VIÇOSA DO CEARÁ - CE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23,96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VICENTINÓPOLIS - GO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18,22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VICENTINA - MS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33,45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VERTENTE DO LÉRIO - PE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27,00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VERA MENDES - PI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21,37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VERA - MT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31,68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VENTUROSA - PE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26,40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VÁRZEA GRANDE - MT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18,97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VARRE-SAI - RJ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25,56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VARGEM ALTA - ES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19,40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VALPARAÍSO DE GOIÁS - GO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18,35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VALENÇA - RJ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23,52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VALE DO PARAÍSO - RO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23,28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VALE DE SÃO DOMINGOS - MT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22,16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URUTAÍ - GO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19,46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URUCUIA - MG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20,47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URÂNIA - SP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17,14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5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UNIÃO PAULISTA - SP</a:t>
                      </a:r>
                    </a:p>
                  </a:txBody>
                  <a:tcPr marL="8752" marR="8752" marT="87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19,74</a:t>
                      </a:r>
                    </a:p>
                  </a:txBody>
                  <a:tcPr marL="8752" marR="8752" marT="87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039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 rot="10800000">
            <a:off x="615349" y="1686793"/>
            <a:ext cx="304632" cy="262615"/>
          </a:xfrm>
          <a:prstGeom prst="triangl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71990" y="1959150"/>
            <a:ext cx="4573892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HIPÓTESES</a:t>
            </a:r>
            <a:endParaRPr lang="en-US" sz="3467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71989" y="2466422"/>
            <a:ext cx="5333939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Manifestação do ente s/ as relacionadas à gestão pessoal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Tábua mortalidade por sexo;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Gerações futuras: impacto resultados c/ uso parâmetros;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Entrada </a:t>
            </a:r>
            <a:r>
              <a:rPr lang="pt-BR" dirty="0" smtClean="0">
                <a:solidFill>
                  <a:srgbClr val="595959"/>
                </a:solidFill>
                <a:latin typeface="+mj-lt"/>
                <a:cs typeface="Montserrat-Bold"/>
              </a:rPr>
              <a:t>mercado: 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25 anos;</a:t>
            </a:r>
          </a:p>
          <a:p>
            <a:pPr algn="l"/>
            <a:r>
              <a:rPr lang="pt-BR" dirty="0">
                <a:solidFill>
                  <a:srgbClr val="595959"/>
                </a:solidFill>
                <a:cs typeface="Montserrat-Bold"/>
              </a:rPr>
              <a:t>Comportamento  p/ </a:t>
            </a:r>
            <a:r>
              <a:rPr lang="pt-BR" dirty="0" err="1" smtClean="0">
                <a:solidFill>
                  <a:srgbClr val="595959"/>
                </a:solidFill>
                <a:cs typeface="Montserrat-Bold"/>
              </a:rPr>
              <a:t>aposent</a:t>
            </a:r>
            <a:r>
              <a:rPr lang="pt-BR" dirty="0" smtClean="0">
                <a:solidFill>
                  <a:srgbClr val="595959"/>
                </a:solidFill>
                <a:cs typeface="Montserrat-Bold"/>
              </a:rPr>
              <a:t>.;</a:t>
            </a:r>
            <a:endParaRPr lang="pt-BR" dirty="0">
              <a:solidFill>
                <a:srgbClr val="595959"/>
              </a:solidFill>
              <a:cs typeface="Montserrat-Bold"/>
            </a:endParaRPr>
          </a:p>
          <a:p>
            <a:pPr algn="l"/>
            <a:endParaRPr lang="pt-BR" dirty="0">
              <a:solidFill>
                <a:srgbClr val="595959"/>
              </a:solidFill>
              <a:latin typeface="+mj-lt"/>
              <a:cs typeface="Montserrat-Bold"/>
            </a:endParaRPr>
          </a:p>
          <a:p>
            <a:pPr algn="l"/>
            <a:endParaRPr lang="pt-BR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5805928" y="1686793"/>
            <a:ext cx="0" cy="482629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 rot="10800000">
            <a:off x="6391524" y="1686793"/>
            <a:ext cx="304632" cy="262615"/>
          </a:xfrm>
          <a:prstGeom prst="triangl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6248164" y="1959150"/>
            <a:ext cx="5784179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RELATÓRIO ANÁLISE HIPÓTES:</a:t>
            </a:r>
            <a:endParaRPr lang="en-US" sz="3467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6248164" y="2655882"/>
            <a:ext cx="5628761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 err="1">
                <a:solidFill>
                  <a:srgbClr val="595959"/>
                </a:solidFill>
                <a:latin typeface="+mj-lt"/>
                <a:cs typeface="Montserrat-Bold"/>
              </a:rPr>
              <a:t>Tx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 juros, crescimento </a:t>
            </a:r>
            <a:r>
              <a:rPr lang="pt-BR" dirty="0" err="1">
                <a:solidFill>
                  <a:srgbClr val="595959"/>
                </a:solidFill>
                <a:latin typeface="+mj-lt"/>
                <a:cs typeface="Montserrat-Bold"/>
              </a:rPr>
              <a:t>remun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, mortalidade/invalidez;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Não aderência; Impossibilidade</a:t>
            </a:r>
          </a:p>
          <a:p>
            <a:pPr algn="l"/>
            <a:r>
              <a:rPr lang="pt-BR" b="1" dirty="0">
                <a:solidFill>
                  <a:srgbClr val="595959"/>
                </a:solidFill>
                <a:latin typeface="+mj-lt"/>
                <a:cs typeface="Montserrat-Bold"/>
              </a:rPr>
              <a:t>Compensação: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 concedidos (valor compensado/ folha </a:t>
            </a:r>
            <a:r>
              <a:rPr lang="pt-BR" dirty="0" err="1">
                <a:solidFill>
                  <a:srgbClr val="595959"/>
                </a:solidFill>
                <a:latin typeface="+mj-lt"/>
                <a:cs typeface="Montserrat-Bold"/>
              </a:rPr>
              <a:t>benef</a:t>
            </a:r>
            <a:r>
              <a:rPr lang="pt-BR" dirty="0" smtClean="0">
                <a:solidFill>
                  <a:srgbClr val="595959"/>
                </a:solidFill>
                <a:latin typeface="+mj-lt"/>
                <a:cs typeface="Montserrat-Bold"/>
              </a:rPr>
              <a:t>); 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a conceder (proporção de TC estimados ou valor médio do fluxo de requer. deferidos).</a:t>
            </a:r>
            <a:endParaRPr lang="en-US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</p:spTree>
    <p:extLst>
      <p:ext uri="{BB962C8B-B14F-4D97-AF65-F5344CB8AC3E}">
        <p14:creationId xmlns:p14="http://schemas.microsoft.com/office/powerpoint/2010/main" val="192273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626300" y="1645260"/>
            <a:ext cx="4573892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LIMITE </a:t>
            </a:r>
            <a:r>
              <a:rPr lang="en-US" sz="3467" b="1" dirty="0" smtClean="0">
                <a:solidFill>
                  <a:srgbClr val="595959"/>
                </a:solidFill>
                <a:latin typeface="+mj-lt"/>
                <a:cs typeface="Montserrat-Bold"/>
              </a:rPr>
              <a:t>(</a:t>
            </a:r>
            <a:r>
              <a:rPr lang="en-US" sz="3467" b="1" dirty="0" err="1" smtClean="0">
                <a:solidFill>
                  <a:srgbClr val="595959"/>
                </a:solidFill>
                <a:latin typeface="+mj-lt"/>
                <a:cs typeface="Montserrat-Bold"/>
              </a:rPr>
              <a:t>uso</a:t>
            </a:r>
            <a:r>
              <a:rPr lang="en-US" sz="3467" b="1" dirty="0" smtClean="0">
                <a:solidFill>
                  <a:srgbClr val="595959"/>
                </a:solidFill>
                <a:latin typeface="+mj-lt"/>
                <a:cs typeface="Montserrat-Bold"/>
              </a:rPr>
              <a:t> p/ </a:t>
            </a:r>
            <a:r>
              <a:rPr lang="en-US" sz="3467" b="1" dirty="0" err="1">
                <a:solidFill>
                  <a:srgbClr val="595959"/>
                </a:solidFill>
                <a:latin typeface="+mj-lt"/>
                <a:cs typeface="Montserrat-Bold"/>
              </a:rPr>
              <a:t>planos</a:t>
            </a:r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 </a:t>
            </a:r>
            <a:r>
              <a:rPr lang="en-US" sz="3467" b="1" dirty="0" err="1">
                <a:solidFill>
                  <a:srgbClr val="595959"/>
                </a:solidFill>
                <a:latin typeface="+mj-lt"/>
                <a:cs typeface="Montserrat-Bold"/>
              </a:rPr>
              <a:t>capitalizados</a:t>
            </a:r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 </a:t>
            </a:r>
            <a:r>
              <a:rPr lang="en-US" sz="3467" b="1" dirty="0" err="1">
                <a:solidFill>
                  <a:srgbClr val="595959"/>
                </a:solidFill>
                <a:latin typeface="+mj-lt"/>
                <a:cs typeface="Montserrat-Bold"/>
              </a:rPr>
              <a:t>ou</a:t>
            </a:r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 </a:t>
            </a:r>
            <a:r>
              <a:rPr lang="en-US" sz="3467" b="1" dirty="0" err="1">
                <a:solidFill>
                  <a:srgbClr val="595959"/>
                </a:solidFill>
                <a:latin typeface="+mj-lt"/>
                <a:cs typeface="Montserrat-Bold"/>
              </a:rPr>
              <a:t>não</a:t>
            </a:r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):</a:t>
            </a:r>
            <a:endParaRPr lang="en-US" sz="3467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sp>
        <p:nvSpPr>
          <p:cNvPr id="5" name="Rectangle 4"/>
          <p:cNvSpPr/>
          <p:nvPr/>
        </p:nvSpPr>
        <p:spPr>
          <a:xfrm flipH="1">
            <a:off x="403195" y="3098006"/>
            <a:ext cx="98557" cy="52857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22949" y="2988677"/>
            <a:ext cx="6291632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1. Meta de rentabilidade da Política de Investimentos ou 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2. Taxa de juros parâmetro definida a partir da duração do passivo e da Estrutura a Termo de Taxas de Juros.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Se 1&gt;2: envio do estudo à SPREV.</a:t>
            </a:r>
          </a:p>
          <a:p>
            <a:pPr algn="l"/>
            <a:endParaRPr lang="en-US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26300" y="945896"/>
            <a:ext cx="7601401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000" b="1" dirty="0">
                <a:solidFill>
                  <a:srgbClr val="595959"/>
                </a:solidFill>
                <a:latin typeface="+mj-lt"/>
                <a:cs typeface="Montserrat-Bold"/>
              </a:rPr>
              <a:t>TAXA DE JUROS</a:t>
            </a:r>
            <a:r>
              <a:rPr lang="en-US" sz="4000" dirty="0">
                <a:solidFill>
                  <a:srgbClr val="595959"/>
                </a:solidFill>
                <a:latin typeface="+mj-lt"/>
                <a:cs typeface="Montserrat-Bold"/>
              </a:rPr>
              <a:t> </a:t>
            </a:r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>
            <p:extLst/>
          </p:nvPr>
        </p:nvGraphicFramePr>
        <p:xfrm>
          <a:off x="8694743" y="1308100"/>
          <a:ext cx="2309284" cy="7706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Planilha" r:id="rId3" imgW="1838255" imgH="6134130" progId="Excel.Sheet.12">
                  <p:embed/>
                </p:oleObj>
              </mc:Choice>
              <mc:Fallback>
                <p:oleObj name="Planilha" r:id="rId3" imgW="1838255" imgH="613413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694743" y="1308100"/>
                        <a:ext cx="2309284" cy="7706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tângulo 9"/>
          <p:cNvSpPr/>
          <p:nvPr/>
        </p:nvSpPr>
        <p:spPr>
          <a:xfrm>
            <a:off x="6911229" y="1559123"/>
            <a:ext cx="1731148" cy="280076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</a:rPr>
              <a:t>Média de cinco anos das Estruturas a Termo De Taxa de Juros Médias diárias, baseadas nos títulos públicos federais indexados ao  IPCA</a:t>
            </a:r>
          </a:p>
        </p:txBody>
      </p:sp>
    </p:spTree>
    <p:extLst>
      <p:ext uri="{BB962C8B-B14F-4D97-AF65-F5344CB8AC3E}">
        <p14:creationId xmlns:p14="http://schemas.microsoft.com/office/powerpoint/2010/main" val="214502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 rot="10800000">
            <a:off x="615349" y="1686793"/>
            <a:ext cx="304632" cy="262615"/>
          </a:xfrm>
          <a:prstGeom prst="triangl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71990" y="1959150"/>
            <a:ext cx="4573892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OUTRAS ALTERAÇÕES</a:t>
            </a:r>
            <a:r>
              <a:rPr lang="en-US" sz="3467" dirty="0">
                <a:solidFill>
                  <a:srgbClr val="595959"/>
                </a:solidFill>
                <a:latin typeface="+mj-lt"/>
                <a:cs typeface="Montserrat-Bold"/>
              </a:rPr>
              <a:t> 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71989" y="2700675"/>
            <a:ext cx="5333939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>
                <a:solidFill>
                  <a:srgbClr val="595959"/>
                </a:solidFill>
                <a:latin typeface="+mj-lt"/>
                <a:cs typeface="Montserrat-Bold"/>
              </a:rPr>
              <a:t>Base cadastral: posicionada entre set a dez; </a:t>
            </a:r>
            <a:r>
              <a:rPr lang="en-US" dirty="0" err="1">
                <a:solidFill>
                  <a:srgbClr val="595959"/>
                </a:solidFill>
                <a:latin typeface="+mj-lt"/>
                <a:cs typeface="Montserrat-Bold"/>
              </a:rPr>
              <a:t>eSocial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;</a:t>
            </a:r>
          </a:p>
          <a:p>
            <a:pPr algn="l"/>
            <a:r>
              <a:rPr lang="en-US" dirty="0" err="1">
                <a:solidFill>
                  <a:srgbClr val="595959"/>
                </a:solidFill>
                <a:latin typeface="+mj-lt"/>
                <a:cs typeface="Montserrat-Bold"/>
              </a:rPr>
              <a:t>Ativos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 </a:t>
            </a:r>
            <a:r>
              <a:rPr lang="en-US" dirty="0" err="1">
                <a:solidFill>
                  <a:srgbClr val="595959"/>
                </a:solidFill>
                <a:latin typeface="+mj-lt"/>
                <a:cs typeface="Montserrat-Bold"/>
              </a:rPr>
              <a:t>garantidores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: </a:t>
            </a:r>
            <a:r>
              <a:rPr lang="en-US" dirty="0" err="1">
                <a:solidFill>
                  <a:srgbClr val="595959"/>
                </a:solidFill>
                <a:latin typeface="+mj-lt"/>
                <a:cs typeface="Montserrat-Bold"/>
              </a:rPr>
              <a:t>critérios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+mj-lt"/>
                <a:cs typeface="Montserrat-Bold"/>
              </a:rPr>
              <a:t>contábeis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 para </a:t>
            </a:r>
            <a:r>
              <a:rPr lang="en-US" dirty="0" err="1">
                <a:solidFill>
                  <a:srgbClr val="595959"/>
                </a:solidFill>
                <a:latin typeface="+mj-lt"/>
                <a:cs typeface="Montserrat-Bold"/>
              </a:rPr>
              <a:t>precificação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;</a:t>
            </a:r>
          </a:p>
          <a:p>
            <a:pPr algn="l"/>
            <a:r>
              <a:rPr lang="en-US" dirty="0" err="1">
                <a:solidFill>
                  <a:srgbClr val="595959"/>
                </a:solidFill>
                <a:latin typeface="+mj-lt"/>
                <a:cs typeface="Montserrat-Bold"/>
              </a:rPr>
              <a:t>Reserva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 </a:t>
            </a:r>
            <a:r>
              <a:rPr lang="en-US" dirty="0" err="1">
                <a:solidFill>
                  <a:srgbClr val="595959"/>
                </a:solidFill>
                <a:latin typeface="+mj-lt"/>
                <a:cs typeface="Montserrat-Bold"/>
              </a:rPr>
              <a:t>administrativa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 para </a:t>
            </a:r>
            <a:r>
              <a:rPr lang="en-US" dirty="0" err="1">
                <a:solidFill>
                  <a:srgbClr val="595959"/>
                </a:solidFill>
                <a:latin typeface="+mj-lt"/>
                <a:cs typeface="Montserrat-Bold"/>
              </a:rPr>
              <a:t>segregar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 </a:t>
            </a:r>
            <a:r>
              <a:rPr lang="en-US" dirty="0" err="1">
                <a:solidFill>
                  <a:srgbClr val="595959"/>
                </a:solidFill>
                <a:latin typeface="+mj-lt"/>
                <a:cs typeface="Montserrat-Bold"/>
              </a:rPr>
              <a:t>tx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 </a:t>
            </a:r>
            <a:r>
              <a:rPr lang="en-US" dirty="0" err="1">
                <a:solidFill>
                  <a:srgbClr val="595959"/>
                </a:solidFill>
                <a:latin typeface="+mj-lt"/>
                <a:cs typeface="Montserrat-Bold"/>
              </a:rPr>
              <a:t>adm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;</a:t>
            </a:r>
          </a:p>
          <a:p>
            <a:pPr algn="l"/>
            <a:r>
              <a:rPr lang="en-US" dirty="0" err="1">
                <a:solidFill>
                  <a:srgbClr val="595959"/>
                </a:solidFill>
                <a:latin typeface="+mj-lt"/>
                <a:cs typeface="Montserrat-Bold"/>
              </a:rPr>
              <a:t>Amortização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 </a:t>
            </a:r>
            <a:r>
              <a:rPr lang="en-US" dirty="0" err="1">
                <a:solidFill>
                  <a:srgbClr val="595959"/>
                </a:solidFill>
                <a:latin typeface="+mj-lt"/>
                <a:cs typeface="Montserrat-Bold"/>
              </a:rPr>
              <a:t>por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 </a:t>
            </a:r>
            <a:r>
              <a:rPr lang="en-US" dirty="0" err="1">
                <a:solidFill>
                  <a:srgbClr val="595959"/>
                </a:solidFill>
                <a:latin typeface="+mj-lt"/>
                <a:cs typeface="Montserrat-Bold"/>
              </a:rPr>
              <a:t>aportes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: </a:t>
            </a:r>
            <a:r>
              <a:rPr lang="en-US" dirty="0" err="1">
                <a:solidFill>
                  <a:srgbClr val="595959"/>
                </a:solidFill>
                <a:latin typeface="+mj-lt"/>
                <a:cs typeface="Montserrat-Bold"/>
              </a:rPr>
              <a:t>mensais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.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5805928" y="1686793"/>
            <a:ext cx="0" cy="482629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 rot="10800000">
            <a:off x="6391524" y="1686793"/>
            <a:ext cx="304632" cy="262615"/>
          </a:xfrm>
          <a:prstGeom prst="triangl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6248165" y="1959150"/>
            <a:ext cx="4573892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BENEFÍCIOS RS E RCC</a:t>
            </a:r>
            <a:r>
              <a:rPr lang="en-US" sz="3467" dirty="0">
                <a:solidFill>
                  <a:srgbClr val="595959"/>
                </a:solidFill>
                <a:latin typeface="+mj-lt"/>
                <a:cs typeface="Montserrat-Bold"/>
              </a:rPr>
              <a:t> </a:t>
            </a: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6248164" y="2655882"/>
            <a:ext cx="5532869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Saldo dos recursos arrecadados deverão compor o </a:t>
            </a:r>
            <a:r>
              <a:rPr lang="pt-BR" dirty="0">
                <a:solidFill>
                  <a:srgbClr val="FF0000"/>
                </a:solidFill>
                <a:latin typeface="+mj-lt"/>
                <a:cs typeface="Montserrat-Bold"/>
              </a:rPr>
              <a:t>Fundo </a:t>
            </a:r>
            <a:r>
              <a:rPr lang="pt-BR" dirty="0" smtClean="0">
                <a:solidFill>
                  <a:srgbClr val="FF0000"/>
                </a:solidFill>
                <a:latin typeface="+mj-lt"/>
                <a:cs typeface="Montserrat-Bold"/>
              </a:rPr>
              <a:t>Garantidor</a:t>
            </a:r>
            <a:r>
              <a:rPr lang="pt-BR" dirty="0" smtClean="0">
                <a:solidFill>
                  <a:srgbClr val="595959"/>
                </a:solidFill>
                <a:latin typeface="+mj-lt"/>
                <a:cs typeface="Montserrat-Bold"/>
              </a:rPr>
              <a:t>, que realizará 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a cobertura da insuficiência até o limite do seu saldo;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Fundos garantidores e os de oscilação de riscos não compõem o passivo atuarial;</a:t>
            </a:r>
          </a:p>
          <a:p>
            <a:pPr algn="l"/>
            <a:endParaRPr lang="pt-BR" dirty="0" err="1">
              <a:solidFill>
                <a:srgbClr val="595959"/>
              </a:solidFill>
              <a:latin typeface="+mj-lt"/>
              <a:cs typeface="Montserrat-Bold"/>
            </a:endParaRPr>
          </a:p>
        </p:txBody>
      </p:sp>
    </p:spTree>
    <p:extLst>
      <p:ext uri="{BB962C8B-B14F-4D97-AF65-F5344CB8AC3E}">
        <p14:creationId xmlns:p14="http://schemas.microsoft.com/office/powerpoint/2010/main" val="203019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 rot="10800000">
            <a:off x="615349" y="1686793"/>
            <a:ext cx="304632" cy="262615"/>
          </a:xfrm>
          <a:prstGeom prst="triangl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71990" y="1959150"/>
            <a:ext cx="4573892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CUSTEIO</a:t>
            </a:r>
            <a:endParaRPr lang="en-US" sz="3467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71989" y="2700675"/>
            <a:ext cx="5333939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Patronal, normal/suplementar, poderá ser </a:t>
            </a:r>
            <a:r>
              <a:rPr lang="pt-BR" dirty="0">
                <a:solidFill>
                  <a:srgbClr val="FF0000"/>
                </a:solidFill>
                <a:latin typeface="+mj-lt"/>
                <a:cs typeface="Montserrat-Bold"/>
              </a:rPr>
              <a:t>diferenciada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 por massa sujeita a critérios legais de elegibilidade específicos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;</a:t>
            </a:r>
          </a:p>
          <a:p>
            <a:pPr algn="l"/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Base de </a:t>
            </a:r>
            <a:r>
              <a:rPr lang="en-US" dirty="0" err="1">
                <a:solidFill>
                  <a:srgbClr val="595959"/>
                </a:solidFill>
                <a:latin typeface="+mj-lt"/>
                <a:cs typeface="Montserrat-Bold"/>
              </a:rPr>
              <a:t>cálculo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 patronal: </a:t>
            </a:r>
            <a:r>
              <a:rPr lang="en-US" dirty="0" err="1">
                <a:solidFill>
                  <a:srgbClr val="FF0000"/>
                </a:solidFill>
                <a:latin typeface="+mj-lt"/>
                <a:cs typeface="Montserrat-Bold"/>
              </a:rPr>
              <a:t>remuneração</a:t>
            </a:r>
            <a:r>
              <a:rPr lang="en-US" dirty="0">
                <a:solidFill>
                  <a:srgbClr val="FF0000"/>
                </a:solidFill>
                <a:latin typeface="+mj-lt"/>
                <a:cs typeface="Montserrat-Bold"/>
              </a:rPr>
              <a:t> dos </a:t>
            </a:r>
            <a:r>
              <a:rPr lang="en-US" dirty="0" err="1">
                <a:solidFill>
                  <a:srgbClr val="FF0000"/>
                </a:solidFill>
                <a:latin typeface="+mj-lt"/>
                <a:cs typeface="Montserrat-Bold"/>
              </a:rPr>
              <a:t>ativos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;</a:t>
            </a:r>
          </a:p>
          <a:p>
            <a:pPr algn="l"/>
            <a:r>
              <a:rPr lang="en-US" dirty="0" err="1">
                <a:solidFill>
                  <a:srgbClr val="595959"/>
                </a:solidFill>
                <a:latin typeface="+mj-lt"/>
                <a:cs typeface="Montserrat-Bold"/>
              </a:rPr>
              <a:t>Alteração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: </a:t>
            </a:r>
            <a:r>
              <a:rPr lang="en-US" dirty="0" err="1">
                <a:solidFill>
                  <a:srgbClr val="595959"/>
                </a:solidFill>
                <a:latin typeface="+mj-lt"/>
                <a:cs typeface="Montserrat-Bold"/>
              </a:rPr>
              <a:t>cientificação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 dos </a:t>
            </a:r>
            <a:r>
              <a:rPr lang="en-US" dirty="0" err="1">
                <a:solidFill>
                  <a:srgbClr val="595959"/>
                </a:solidFill>
                <a:latin typeface="+mj-lt"/>
                <a:cs typeface="Montserrat-Bold"/>
              </a:rPr>
              <a:t>conselhos</a:t>
            </a:r>
            <a:r>
              <a:rPr lang="en-US" dirty="0">
                <a:solidFill>
                  <a:srgbClr val="595959"/>
                </a:solidFill>
                <a:latin typeface="+mj-lt"/>
                <a:cs typeface="Montserrat-Bold"/>
              </a:rPr>
              <a:t>.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5805928" y="1686793"/>
            <a:ext cx="0" cy="482629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 rot="10800000">
            <a:off x="6391524" y="1686793"/>
            <a:ext cx="304632" cy="262615"/>
          </a:xfrm>
          <a:prstGeom prst="triangl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6850942" y="1499149"/>
            <a:ext cx="4573892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DEMAIS NORMAS:</a:t>
            </a:r>
            <a:endParaRPr lang="en-US" sz="3467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6248164" y="2397807"/>
            <a:ext cx="5779449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Padronização Relatório Avaliação;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Ganhos e Perdas Atuariais;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IN processo de análise SPREV;</a:t>
            </a:r>
          </a:p>
          <a:p>
            <a:pPr algn="l"/>
            <a:r>
              <a:rPr lang="pt-BR" dirty="0">
                <a:solidFill>
                  <a:srgbClr val="FF0000"/>
                </a:solidFill>
                <a:latin typeface="+mj-lt"/>
                <a:cs typeface="Montserrat-Bold"/>
              </a:rPr>
              <a:t>Estudo atuarial 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p/ alteração legal que reflita no </a:t>
            </a:r>
            <a:r>
              <a:rPr lang="pt-BR" dirty="0" err="1">
                <a:solidFill>
                  <a:srgbClr val="595959"/>
                </a:solidFill>
                <a:latin typeface="+mj-lt"/>
                <a:cs typeface="Montserrat-Bold"/>
              </a:rPr>
              <a:t>pgto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 benefícios;</a:t>
            </a:r>
          </a:p>
          <a:p>
            <a:pPr algn="l"/>
            <a:r>
              <a:rPr lang="pt-BR" dirty="0" smtClean="0">
                <a:solidFill>
                  <a:srgbClr val="FF0000"/>
                </a:solidFill>
                <a:latin typeface="+mj-lt"/>
                <a:cs typeface="Montserrat-Bold"/>
              </a:rPr>
              <a:t>Partic. conselhos gestão atuarial</a:t>
            </a:r>
            <a:r>
              <a:rPr lang="pt-BR" dirty="0" smtClean="0">
                <a:solidFill>
                  <a:srgbClr val="595959"/>
                </a:solidFill>
                <a:latin typeface="+mj-lt"/>
                <a:cs typeface="Montserrat-Bold"/>
              </a:rPr>
              <a:t>;</a:t>
            </a:r>
            <a:endParaRPr lang="pt-BR" dirty="0">
              <a:solidFill>
                <a:srgbClr val="595959"/>
              </a:solidFill>
              <a:latin typeface="+mj-lt"/>
              <a:cs typeface="Montserrat-Bold"/>
            </a:endParaRPr>
          </a:p>
          <a:p>
            <a:pPr algn="l"/>
            <a:r>
              <a:rPr lang="pt-BR" dirty="0" smtClean="0">
                <a:solidFill>
                  <a:srgbClr val="595959"/>
                </a:solidFill>
                <a:latin typeface="+mj-lt"/>
                <a:cs typeface="Montserrat-Bold"/>
              </a:rPr>
              <a:t>Provisões/avaliação 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em 31/12/</a:t>
            </a:r>
            <a:r>
              <a:rPr lang="pt-BR" dirty="0" err="1">
                <a:solidFill>
                  <a:srgbClr val="595959"/>
                </a:solidFill>
                <a:latin typeface="+mj-lt"/>
                <a:cs typeface="Montserrat-Bold"/>
              </a:rPr>
              <a:t>xx</a:t>
            </a:r>
            <a:endParaRPr lang="pt-BR" dirty="0">
              <a:solidFill>
                <a:srgbClr val="595959"/>
              </a:solidFill>
              <a:latin typeface="+mj-lt"/>
              <a:cs typeface="Montserrat-Bold"/>
            </a:endParaRPr>
          </a:p>
          <a:p>
            <a:pPr algn="l"/>
            <a:endParaRPr lang="pt-BR" dirty="0">
              <a:solidFill>
                <a:srgbClr val="595959"/>
              </a:solidFill>
              <a:latin typeface="+mj-lt"/>
              <a:cs typeface="Montserrat-Bold"/>
            </a:endParaRPr>
          </a:p>
          <a:p>
            <a:pPr algn="l"/>
            <a:endParaRPr lang="pt-BR" dirty="0" err="1">
              <a:solidFill>
                <a:srgbClr val="595959"/>
              </a:solidFill>
              <a:latin typeface="+mj-lt"/>
              <a:cs typeface="Montserrat-Bold"/>
            </a:endParaRPr>
          </a:p>
        </p:txBody>
      </p:sp>
    </p:spTree>
    <p:extLst>
      <p:ext uri="{BB962C8B-B14F-4D97-AF65-F5344CB8AC3E}">
        <p14:creationId xmlns:p14="http://schemas.microsoft.com/office/powerpoint/2010/main" val="82697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892" y="1586139"/>
            <a:ext cx="10109200" cy="5918200"/>
          </a:xfrm>
          <a:prstGeom prst="rect">
            <a:avLst/>
          </a:prstGeom>
        </p:spPr>
      </p:pic>
      <p:sp>
        <p:nvSpPr>
          <p:cNvPr id="4" name="Subtitle 2"/>
          <p:cNvSpPr txBox="1">
            <a:spLocks/>
          </p:cNvSpPr>
          <p:nvPr/>
        </p:nvSpPr>
        <p:spPr>
          <a:xfrm>
            <a:off x="626301" y="1998815"/>
            <a:ext cx="6675201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DEMONSTRATIVO</a:t>
            </a:r>
            <a:endParaRPr lang="en-US" sz="3467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sp>
        <p:nvSpPr>
          <p:cNvPr id="5" name="Rectangle 4"/>
          <p:cNvSpPr/>
          <p:nvPr/>
        </p:nvSpPr>
        <p:spPr>
          <a:xfrm flipH="1">
            <a:off x="403195" y="3098006"/>
            <a:ext cx="98557" cy="52857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06986" y="2779055"/>
            <a:ext cx="6538212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 smtClean="0">
                <a:solidFill>
                  <a:srgbClr val="595959"/>
                </a:solidFill>
                <a:latin typeface="+mj-lt"/>
                <a:cs typeface="Montserrat-Bold"/>
              </a:rPr>
              <a:t>1 - A partir do histórico de receitas e despesas do ente, dos fluxos atuariais e do plano de amortização;</a:t>
            </a:r>
            <a:endParaRPr lang="pt-BR" dirty="0">
              <a:solidFill>
                <a:srgbClr val="595959"/>
              </a:solidFill>
              <a:latin typeface="+mj-lt"/>
              <a:cs typeface="Montserrat-Bold"/>
            </a:endParaRP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2 - </a:t>
            </a:r>
            <a:r>
              <a:rPr lang="pt-BR" dirty="0" smtClean="0">
                <a:solidFill>
                  <a:srgbClr val="595959"/>
                </a:solidFill>
                <a:latin typeface="+mj-lt"/>
                <a:cs typeface="Montserrat-Bold"/>
              </a:rPr>
              <a:t>Cálculo 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de indicadores para avaliar  situação financeira e fiscal na execução </a:t>
            </a:r>
            <a:r>
              <a:rPr lang="pt-BR" dirty="0" smtClean="0">
                <a:solidFill>
                  <a:srgbClr val="595959"/>
                </a:solidFill>
                <a:latin typeface="+mj-lt"/>
                <a:cs typeface="Montserrat-Bold"/>
              </a:rPr>
              <a:t>do plano 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de </a:t>
            </a:r>
            <a:r>
              <a:rPr lang="pt-BR" dirty="0" smtClean="0">
                <a:solidFill>
                  <a:srgbClr val="595959"/>
                </a:solidFill>
                <a:latin typeface="+mj-lt"/>
                <a:cs typeface="Montserrat-Bold"/>
              </a:rPr>
              <a:t>custeio.</a:t>
            </a:r>
            <a:endParaRPr lang="en-US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26301" y="609703"/>
            <a:ext cx="7601401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000" b="1" dirty="0">
                <a:solidFill>
                  <a:srgbClr val="595959"/>
                </a:solidFill>
                <a:latin typeface="+mj-lt"/>
                <a:cs typeface="Montserrat-Bold"/>
              </a:rPr>
              <a:t>VIABILIDADE DO PLANO DE CUSTEIO</a:t>
            </a:r>
            <a:endParaRPr lang="en-US" sz="4000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893" y="1266495"/>
            <a:ext cx="5167108" cy="345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 rot="10800000">
            <a:off x="615349" y="1686793"/>
            <a:ext cx="304632" cy="262615"/>
          </a:xfrm>
          <a:prstGeom prst="triangl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032933" y="1499149"/>
            <a:ext cx="4573892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AMORTIZAÇÃO</a:t>
            </a:r>
            <a:endParaRPr lang="en-US" sz="3467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72436" y="2153044"/>
            <a:ext cx="5333940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- Prazos: (1) duração do passivo; ou </a:t>
            </a:r>
            <a:r>
              <a:rPr lang="pt-BR" dirty="0">
                <a:solidFill>
                  <a:srgbClr val="595959"/>
                </a:solidFill>
                <a:cs typeface="Montserrat-Bold"/>
              </a:rPr>
              <a:t>(2) sobrevida média beneficiários p/ </a:t>
            </a:r>
            <a:r>
              <a:rPr lang="pt-BR" dirty="0" err="1">
                <a:solidFill>
                  <a:srgbClr val="595959"/>
                </a:solidFill>
                <a:cs typeface="Montserrat-Bold"/>
              </a:rPr>
              <a:t>deficit</a:t>
            </a:r>
            <a:r>
              <a:rPr lang="pt-BR" dirty="0">
                <a:solidFill>
                  <a:srgbClr val="595959"/>
                </a:solidFill>
                <a:cs typeface="Montserrat-Bold"/>
              </a:rPr>
              <a:t> RMBC e tempo médio p/ apos. para </a:t>
            </a:r>
            <a:r>
              <a:rPr lang="pt-BR" dirty="0" err="1">
                <a:solidFill>
                  <a:srgbClr val="595959"/>
                </a:solidFill>
                <a:cs typeface="Montserrat-Bold"/>
              </a:rPr>
              <a:t>RMBaC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; (3) 35 </a:t>
            </a:r>
            <a:r>
              <a:rPr lang="pt-BR" dirty="0" smtClean="0">
                <a:solidFill>
                  <a:srgbClr val="595959"/>
                </a:solidFill>
                <a:latin typeface="+mj-lt"/>
                <a:cs typeface="Montserrat-Bold"/>
              </a:rPr>
              <a:t>anos.</a:t>
            </a:r>
            <a:endParaRPr lang="pt-BR" dirty="0">
              <a:solidFill>
                <a:srgbClr val="595959"/>
              </a:solidFill>
              <a:latin typeface="+mj-lt"/>
              <a:cs typeface="Montserrat-Bold"/>
            </a:endParaRP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- Limite </a:t>
            </a:r>
            <a:r>
              <a:rPr lang="pt-BR" dirty="0" err="1">
                <a:solidFill>
                  <a:srgbClr val="595959"/>
                </a:solidFill>
                <a:latin typeface="+mj-lt"/>
                <a:cs typeface="Montserrat-Bold"/>
              </a:rPr>
              <a:t>deficit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 a equacionar (LDA): (1) duração do passivo; (2) sobrevida </a:t>
            </a:r>
            <a:r>
              <a:rPr lang="pt-BR" dirty="0" smtClean="0">
                <a:solidFill>
                  <a:srgbClr val="595959"/>
                </a:solidFill>
                <a:latin typeface="+mj-lt"/>
                <a:cs typeface="Montserrat-Bold"/>
              </a:rPr>
              <a:t>média apos/pen.</a:t>
            </a:r>
            <a:endParaRPr lang="pt-BR" dirty="0">
              <a:solidFill>
                <a:srgbClr val="595959"/>
              </a:solidFill>
              <a:latin typeface="+mj-lt"/>
              <a:cs typeface="Montserrat-Bold"/>
            </a:endParaRPr>
          </a:p>
          <a:p>
            <a:pPr algn="l"/>
            <a:endParaRPr lang="pt-BR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5805928" y="1686793"/>
            <a:ext cx="0" cy="482629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 rot="10800000">
            <a:off x="6391524" y="1686793"/>
            <a:ext cx="304632" cy="262615"/>
          </a:xfrm>
          <a:prstGeom prst="triangl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6809108" y="1499149"/>
            <a:ext cx="4573892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REQUISITOS</a:t>
            </a:r>
            <a:r>
              <a:rPr lang="en-US" sz="3467" dirty="0">
                <a:solidFill>
                  <a:srgbClr val="595959"/>
                </a:solidFill>
                <a:latin typeface="+mj-lt"/>
                <a:cs typeface="Montserrat-Bold"/>
              </a:rPr>
              <a:t> </a:t>
            </a: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5805927" y="2153044"/>
            <a:ext cx="6191891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Garantir a solvência e liquidez, acumulando reservas p/obrigações;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Montante de </a:t>
            </a:r>
            <a:r>
              <a:rPr lang="pt-BR" dirty="0" smtClean="0">
                <a:solidFill>
                  <a:srgbClr val="FF0000"/>
                </a:solidFill>
                <a:latin typeface="+mj-lt"/>
                <a:cs typeface="Montserrat-Bold"/>
              </a:rPr>
              <a:t>contribuição anual (alíquotas ou aportes) superior ao montante anual de juros</a:t>
            </a:r>
            <a:r>
              <a:rPr lang="pt-BR" dirty="0" smtClean="0">
                <a:solidFill>
                  <a:srgbClr val="595959"/>
                </a:solidFill>
                <a:latin typeface="+mj-lt"/>
                <a:cs typeface="Montserrat-Bold"/>
              </a:rPr>
              <a:t> do 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saldo </a:t>
            </a:r>
            <a:r>
              <a:rPr lang="pt-BR" dirty="0" smtClean="0">
                <a:solidFill>
                  <a:srgbClr val="595959"/>
                </a:solidFill>
                <a:latin typeface="+mj-lt"/>
                <a:cs typeface="Montserrat-Bold"/>
              </a:rPr>
              <a:t>do </a:t>
            </a:r>
            <a:r>
              <a:rPr lang="pt-BR" dirty="0" err="1">
                <a:solidFill>
                  <a:srgbClr val="595959"/>
                </a:solidFill>
                <a:latin typeface="+mj-lt"/>
                <a:cs typeface="Montserrat-Bold"/>
              </a:rPr>
              <a:t>deficit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 atuarial do exercício;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Proporcione menor custo total;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Não se aplica LDA </a:t>
            </a:r>
            <a:r>
              <a:rPr lang="pt-BR" dirty="0" err="1">
                <a:solidFill>
                  <a:srgbClr val="595959"/>
                </a:solidFill>
                <a:latin typeface="+mj-lt"/>
                <a:cs typeface="Montserrat-Bold"/>
              </a:rPr>
              <a:t>deficit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 RMBC. </a:t>
            </a:r>
          </a:p>
        </p:txBody>
      </p:sp>
    </p:spTree>
    <p:extLst>
      <p:ext uri="{BB962C8B-B14F-4D97-AF65-F5344CB8AC3E}">
        <p14:creationId xmlns:p14="http://schemas.microsoft.com/office/powerpoint/2010/main" val="239957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479376" y="548680"/>
          <a:ext cx="6671354" cy="4128941"/>
        </p:xfrm>
        <a:graphic>
          <a:graphicData uri="http://schemas.openxmlformats.org/drawingml/2006/table">
            <a:tbl>
              <a:tblPr/>
              <a:tblGrid>
                <a:gridCol w="4506931"/>
                <a:gridCol w="2164423"/>
              </a:tblGrid>
              <a:tr h="41292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ENTE - UF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XXX</a:t>
                      </a:r>
                      <a:endParaRPr lang="pt-BR" sz="2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8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ATIVOS 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GARANTIDORES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68.412.451,81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8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RMBaC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93.584.978,38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8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RMBC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82.483.204,22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8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RESULTADO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-107.655.730,79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8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% Déficit de RMBC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13,07%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8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% Déficit de </a:t>
                      </a:r>
                      <a:r>
                        <a:rPr lang="pt-BR" sz="2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RMBaC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86,93%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8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Duração passivo 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21,16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8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% </a:t>
                      </a:r>
                      <a:r>
                        <a:rPr lang="pt-BR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LDA (1,5 x Duração)</a:t>
                      </a:r>
                      <a:endParaRPr lang="pt-BR" sz="2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31,74%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8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Valor do LDA (% LDA x Déficit </a:t>
                      </a:r>
                      <a:r>
                        <a:rPr lang="pt-BR" sz="2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RMBaC</a:t>
                      </a:r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-29.706.254,98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8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% LDA sobre Déficit Total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27,59%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82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1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Valor do Déficit a Equacionar com LDA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1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-77.949.475,81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/>
          </p:nvPr>
        </p:nvGraphicFramePr>
        <p:xfrm>
          <a:off x="7536160" y="908720"/>
          <a:ext cx="4484627" cy="4699541"/>
        </p:xfrm>
        <a:graphic>
          <a:graphicData uri="http://schemas.openxmlformats.org/drawingml/2006/table">
            <a:tbl>
              <a:tblPr/>
              <a:tblGrid>
                <a:gridCol w="1703755"/>
                <a:gridCol w="739739"/>
                <a:gridCol w="726040"/>
                <a:gridCol w="643848"/>
                <a:gridCol w="671245"/>
              </a:tblGrid>
              <a:tr h="8249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ENTE </a:t>
                      </a:r>
                      <a:r>
                        <a:rPr lang="pt-B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– UF</a:t>
                      </a:r>
                    </a:p>
                    <a:p>
                      <a:pPr algn="ctr" fontAlgn="ctr"/>
                      <a:r>
                        <a:rPr lang="pt-B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(simulações com base DRAA e fluxos)</a:t>
                      </a:r>
                      <a:endParaRPr lang="pt-BR" sz="1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151" marR="12151" marT="121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% Déficit de RMBC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% Déficit de RMBaC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Duração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% LDA sobre Déficit Total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3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UBERABA - MG</a:t>
                      </a:r>
                    </a:p>
                  </a:txBody>
                  <a:tcPr marL="12151" marR="12151" marT="121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1,03%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98,97%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13,98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20,76%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3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UBATUBA - SP</a:t>
                      </a:r>
                    </a:p>
                  </a:txBody>
                  <a:tcPr marL="12151" marR="12151" marT="121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3,59%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96,41%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19,16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27,70%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3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UBÁ - MG</a:t>
                      </a:r>
                    </a:p>
                  </a:txBody>
                  <a:tcPr marL="12151" marR="12151" marT="121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0,00%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100,00%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9,54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14,31%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3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TURVO - PR</a:t>
                      </a:r>
                    </a:p>
                  </a:txBody>
                  <a:tcPr marL="12151" marR="12151" marT="121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28,13%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71,87%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16,56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17,85%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3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TURVELÂNDIA - GO</a:t>
                      </a:r>
                    </a:p>
                  </a:txBody>
                  <a:tcPr marL="12151" marR="12151" marT="121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0,00%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100,00%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21,66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32,49%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3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TUPARENDI - RS</a:t>
                      </a:r>
                    </a:p>
                  </a:txBody>
                  <a:tcPr marL="12151" marR="12151" marT="121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66,76%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33,24%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11,64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5,80%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3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TUPANDI - RS</a:t>
                      </a:r>
                    </a:p>
                  </a:txBody>
                  <a:tcPr marL="12151" marR="12151" marT="121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0,00%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100,00%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16,35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24,53%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3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TUPANCIRETÃ - RS</a:t>
                      </a:r>
                    </a:p>
                  </a:txBody>
                  <a:tcPr marL="12151" marR="12151" marT="121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0,00%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100,00%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12,01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18,02%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3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TUPANATINGA - PE</a:t>
                      </a:r>
                    </a:p>
                  </a:txBody>
                  <a:tcPr marL="12151" marR="12151" marT="121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0,00%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100,00%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20,49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30,73%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3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TRIUNFO - RS</a:t>
                      </a:r>
                    </a:p>
                  </a:txBody>
                  <a:tcPr marL="12151" marR="12151" marT="121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1,06%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98,94%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32,08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47,61%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3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TRINDADE - GO</a:t>
                      </a:r>
                    </a:p>
                  </a:txBody>
                  <a:tcPr marL="12151" marR="12151" marT="121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0,00%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100,00%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18,70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28,06%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3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TRÊS MARIAS - MG</a:t>
                      </a:r>
                    </a:p>
                  </a:txBody>
                  <a:tcPr marL="12151" marR="12151" marT="121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34,29%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65,71%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8,24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8,13%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3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TRÊS FORQUILHAS - RS</a:t>
                      </a:r>
                    </a:p>
                  </a:txBody>
                  <a:tcPr marL="12151" marR="12151" marT="121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68,29%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31,71%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17,66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8,40%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3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TRÊS COROAS - RS</a:t>
                      </a:r>
                    </a:p>
                  </a:txBody>
                  <a:tcPr marL="12151" marR="12151" marT="121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0,00%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100,00%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20,65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30,98%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53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TRÊS ARROIOS - RS</a:t>
                      </a:r>
                    </a:p>
                  </a:txBody>
                  <a:tcPr marL="12151" marR="12151" marT="121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32,85%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67,15%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10,08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10,15%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53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TORRES - RS</a:t>
                      </a:r>
                    </a:p>
                  </a:txBody>
                  <a:tcPr marL="12151" marR="12151" marT="121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28,61%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71,39%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21,65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23,19%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631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TOROPI - RS</a:t>
                      </a:r>
                    </a:p>
                  </a:txBody>
                  <a:tcPr marL="12151" marR="12151" marT="121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35,23%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64,77%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7,93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7,71%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870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TOLEDO - PR</a:t>
                      </a:r>
                    </a:p>
                  </a:txBody>
                  <a:tcPr marL="12151" marR="12151" marT="121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51,25%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48,75%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52,06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38,07%</a:t>
                      </a:r>
                    </a:p>
                  </a:txBody>
                  <a:tcPr marL="12151" marR="12151" marT="12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5372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626302" y="3098006"/>
            <a:ext cx="4573892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CPA 014</a:t>
            </a:r>
            <a:endParaRPr lang="en-US" sz="3467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sp>
        <p:nvSpPr>
          <p:cNvPr id="5" name="Rectangle 4"/>
          <p:cNvSpPr/>
          <p:nvPr/>
        </p:nvSpPr>
        <p:spPr>
          <a:xfrm flipH="1">
            <a:off x="403195" y="3098006"/>
            <a:ext cx="98557" cy="52857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127448" y="3466005"/>
            <a:ext cx="5869529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>
                <a:solidFill>
                  <a:srgbClr val="595959"/>
                </a:solidFill>
                <a:latin typeface="+mj-lt"/>
                <a:cs typeface="Montserrat-Bold"/>
              </a:rPr>
              <a:t>LDA = 1% x (SVM-2) x (RMBAC)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03141" y="790504"/>
            <a:ext cx="7601401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000" b="1" dirty="0">
                <a:solidFill>
                  <a:srgbClr val="595959"/>
                </a:solidFill>
                <a:latin typeface="+mj-lt"/>
                <a:cs typeface="Montserrat-Bold"/>
              </a:rPr>
              <a:t>LDA EM FUNÇÃO </a:t>
            </a:r>
            <a:endParaRPr lang="en-US" sz="4000" b="1" dirty="0" smtClean="0">
              <a:solidFill>
                <a:srgbClr val="595959"/>
              </a:solidFill>
              <a:latin typeface="+mj-lt"/>
              <a:cs typeface="Montserrat-Bold"/>
            </a:endParaRPr>
          </a:p>
          <a:p>
            <a:pPr algn="l">
              <a:spcBef>
                <a:spcPts val="0"/>
              </a:spcBef>
            </a:pPr>
            <a:r>
              <a:rPr lang="en-US" sz="4000" b="1" dirty="0" smtClean="0">
                <a:solidFill>
                  <a:srgbClr val="595959"/>
                </a:solidFill>
                <a:latin typeface="+mj-lt"/>
                <a:cs typeface="Montserrat-Bold"/>
              </a:rPr>
              <a:t>SOBREVIDA </a:t>
            </a:r>
            <a:r>
              <a:rPr lang="en-US" sz="4000" b="1" dirty="0">
                <a:solidFill>
                  <a:srgbClr val="595959"/>
                </a:solidFill>
                <a:latin typeface="+mj-lt"/>
                <a:cs typeface="Montserrat-Bold"/>
              </a:rPr>
              <a:t>MÉDIA </a:t>
            </a:r>
            <a:endParaRPr lang="en-US" sz="4000" b="1" dirty="0" smtClean="0">
              <a:solidFill>
                <a:srgbClr val="595959"/>
              </a:solidFill>
              <a:latin typeface="+mj-lt"/>
              <a:cs typeface="Montserrat-Bold"/>
            </a:endParaRPr>
          </a:p>
          <a:p>
            <a:pPr algn="l">
              <a:spcBef>
                <a:spcPts val="0"/>
              </a:spcBef>
            </a:pPr>
            <a:r>
              <a:rPr lang="en-US" sz="4000" b="1" dirty="0" smtClean="0">
                <a:solidFill>
                  <a:srgbClr val="595959"/>
                </a:solidFill>
                <a:latin typeface="+mj-lt"/>
                <a:cs typeface="Montserrat-Bold"/>
              </a:rPr>
              <a:t>APOS/PENS</a:t>
            </a:r>
            <a:endParaRPr lang="en-US" sz="4000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xmlns="" id="{43DA2003-12B4-4DC9-9AAF-4ABD580A43C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6980" y="3971290"/>
          <a:ext cx="6325337" cy="2912364"/>
        </p:xfrm>
        <a:graphic>
          <a:graphicData uri="http://schemas.openxmlformats.org/drawingml/2006/table">
            <a:tbl>
              <a:tblPr firstRow="1" firstCol="1" bandRow="1"/>
              <a:tblGrid>
                <a:gridCol w="1256753">
                  <a:extLst>
                    <a:ext uri="{9D8B030D-6E8A-4147-A177-3AD203B41FA5}">
                      <a16:colId xmlns:a16="http://schemas.microsoft.com/office/drawing/2014/main" xmlns="" val="2631172079"/>
                    </a:ext>
                  </a:extLst>
                </a:gridCol>
                <a:gridCol w="2520593">
                  <a:extLst>
                    <a:ext uri="{9D8B030D-6E8A-4147-A177-3AD203B41FA5}">
                      <a16:colId xmlns:a16="http://schemas.microsoft.com/office/drawing/2014/main" xmlns="" val="1873260991"/>
                    </a:ext>
                  </a:extLst>
                </a:gridCol>
                <a:gridCol w="1465780">
                  <a:extLst>
                    <a:ext uri="{9D8B030D-6E8A-4147-A177-3AD203B41FA5}">
                      <a16:colId xmlns:a16="http://schemas.microsoft.com/office/drawing/2014/main" xmlns="" val="504082845"/>
                    </a:ext>
                  </a:extLst>
                </a:gridCol>
                <a:gridCol w="1082211">
                  <a:extLst>
                    <a:ext uri="{9D8B030D-6E8A-4147-A177-3AD203B41FA5}">
                      <a16:colId xmlns:a16="http://schemas.microsoft.com/office/drawing/2014/main" xmlns="" val="2715495679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Matrícula</a:t>
                      </a:r>
                      <a:endParaRPr lang="pt-B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8FA9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Benefício e Sexo </a:t>
                      </a:r>
                      <a:endParaRPr lang="pt-B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8FA9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Idade (31/12)</a:t>
                      </a:r>
                      <a:endParaRPr lang="pt-B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8FA9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err="1">
                          <a:effectLst/>
                        </a:rPr>
                        <a:t>e</a:t>
                      </a:r>
                      <a:r>
                        <a:rPr lang="pt-BR" sz="1600" baseline="-25000" dirty="0" err="1">
                          <a:effectLst/>
                        </a:rPr>
                        <a:t>x</a:t>
                      </a:r>
                      <a:r>
                        <a:rPr lang="pt-BR" sz="1600" dirty="0">
                          <a:effectLst/>
                        </a:rPr>
                        <a:t> + 0,5</a:t>
                      </a:r>
                      <a:endParaRPr lang="pt-B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8FA9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51066040"/>
                  </a:ext>
                </a:extLst>
              </a:tr>
              <a:tr h="31699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4.140</a:t>
                      </a:r>
                      <a:endParaRPr lang="pt-B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8FA9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Aposentadoria Normal – M</a:t>
                      </a:r>
                      <a:endParaRPr lang="pt-B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73</a:t>
                      </a:r>
                      <a:endParaRPr lang="pt-B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12,2</a:t>
                      </a:r>
                      <a:endParaRPr lang="pt-B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3815675"/>
                  </a:ext>
                </a:extLst>
              </a:tr>
              <a:tr h="31699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4.016</a:t>
                      </a:r>
                      <a:endParaRPr lang="pt-B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8FA9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Aposentadoria Normal - M</a:t>
                      </a:r>
                      <a:endParaRPr lang="pt-B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76</a:t>
                      </a:r>
                      <a:endParaRPr lang="pt-B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10,7</a:t>
                      </a:r>
                      <a:endParaRPr lang="pt-B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04844869"/>
                  </a:ext>
                </a:extLst>
              </a:tr>
              <a:tr h="31699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4.036</a:t>
                      </a:r>
                      <a:endParaRPr lang="pt-B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8FA9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Aposentadoria Especial - F</a:t>
                      </a:r>
                      <a:endParaRPr lang="pt-B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81</a:t>
                      </a:r>
                      <a:endParaRPr lang="pt-B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9,9</a:t>
                      </a:r>
                      <a:endParaRPr lang="pt-B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83146248"/>
                  </a:ext>
                </a:extLst>
              </a:tr>
              <a:tr h="31699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6.000</a:t>
                      </a:r>
                      <a:endParaRPr lang="pt-B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8FA9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Aposentadoria Especial - F</a:t>
                      </a:r>
                      <a:endParaRPr lang="pt-B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55</a:t>
                      </a:r>
                      <a:endParaRPr lang="pt-B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28,3</a:t>
                      </a:r>
                      <a:endParaRPr lang="pt-B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27534918"/>
                  </a:ext>
                </a:extLst>
              </a:tr>
              <a:tr h="31699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8.188</a:t>
                      </a:r>
                      <a:endParaRPr lang="pt-B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8FA9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Pensão por morte - F</a:t>
                      </a:r>
                      <a:endParaRPr lang="pt-B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33</a:t>
                      </a:r>
                      <a:endParaRPr lang="pt-B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48,3</a:t>
                      </a:r>
                      <a:endParaRPr lang="pt-B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00382328"/>
                  </a:ext>
                </a:extLst>
              </a:tr>
              <a:tr h="31699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4.651</a:t>
                      </a:r>
                      <a:endParaRPr lang="pt-B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8FA9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Pensão por morte - F</a:t>
                      </a:r>
                      <a:endParaRPr lang="pt-B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67</a:t>
                      </a:r>
                      <a:endParaRPr lang="pt-B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18,7</a:t>
                      </a:r>
                      <a:endParaRPr lang="pt-B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6029828"/>
                  </a:ext>
                </a:extLst>
              </a:tr>
              <a:tr h="31699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4.467</a:t>
                      </a:r>
                      <a:endParaRPr lang="pt-B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8FA9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Pensão por morte - F</a:t>
                      </a:r>
                      <a:endParaRPr lang="pt-B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57</a:t>
                      </a:r>
                      <a:endParaRPr lang="pt-B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26,6</a:t>
                      </a:r>
                      <a:endParaRPr lang="pt-B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44753523"/>
                  </a:ext>
                </a:extLst>
              </a:tr>
              <a:tr h="369824">
                <a:tc gridSpan="3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effectLst/>
                        </a:rPr>
                        <a:t>SOBREVIDA MÉDIA </a:t>
                      </a:r>
                      <a:endParaRPr lang="pt-B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8FA9">
                        <a:lumMod val="7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pt-BR" sz="19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pt-BR" sz="1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9232329"/>
                  </a:ext>
                </a:extLst>
              </a:tr>
            </a:tbl>
          </a:graphicData>
        </a:graphic>
      </p:graphicFrame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6571930" y="764704"/>
          <a:ext cx="5511801" cy="4053500"/>
        </p:xfrm>
        <a:graphic>
          <a:graphicData uri="http://schemas.openxmlformats.org/drawingml/2006/table">
            <a:tbl>
              <a:tblPr/>
              <a:tblGrid>
                <a:gridCol w="1285135"/>
                <a:gridCol w="875796"/>
                <a:gridCol w="675507"/>
                <a:gridCol w="720080"/>
                <a:gridCol w="504056"/>
                <a:gridCol w="936104"/>
                <a:gridCol w="515123"/>
              </a:tblGrid>
              <a:tr h="79099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ENTE 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– UF</a:t>
                      </a:r>
                    </a:p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(simulação com base dados DRAA)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Idade Média dos Aposentados 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Tempo Médio para 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Apos. Serv. 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Expectativa de Vida 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Apos. 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Tábua 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IBGE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SVM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Déficit Atuarial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 LDA 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AÇAILÂNDIA - MA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59,81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21,95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22,45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-101.084.537,62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20,45%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ACOPIARA - 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59,26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22,53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22,72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-24.720.533,70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21,22%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AGRESTINA - 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56,74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12,96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24,28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24,78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-62.719.512,56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22,78%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AGRICOLÂNDIA - PI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56,29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16,87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25,07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25,57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-14.992.500,11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23,57%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ÁGUA BOA - MT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62,50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13,36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-27.765.585,59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18,20%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ÁGUA BRANCA - PB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57,41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24,28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24,78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-28.287.948,30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22,78%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ÁGUA SANTA - 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63,70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13,13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-10.796.988,44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17,48%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ÁGUAS DA PRATA -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68,06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12,37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16,18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16,68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-14.530.083,77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14,68%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ALTAMIRA - PA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14,86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22,72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-199.561.601,78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21,22%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ARACRUZ - 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65,89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-429.116.807,18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16,05%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ARAÇU - GO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64,03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13,55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-4.764.548,14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17,48%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ARAGOIÂNIA - GO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63,85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16,08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-27.100.298,67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17,48%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ARAGUACEMA - 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61,02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-5.061.385,42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19,70%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BÚZIOS 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 RJ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63,31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13,73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-66.574.774,06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18,20%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ARRAIAL DO CABO -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63,81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6,15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-162.439.711,04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17,48%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634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ARROIO DO 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MEIO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55,10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10,87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25,87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26,37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-31.122.903,89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24,37%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93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 rot="10800000">
            <a:off x="615349" y="1686793"/>
            <a:ext cx="304632" cy="262615"/>
          </a:xfrm>
          <a:prstGeom prst="triangl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71989" y="1959150"/>
            <a:ext cx="4953916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SEGREGAÇÃO DA MASSA</a:t>
            </a:r>
            <a:endParaRPr lang="en-US" sz="3467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50355" y="2648055"/>
            <a:ext cx="5355573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>
                <a:solidFill>
                  <a:srgbClr val="595959"/>
                </a:solidFill>
                <a:latin typeface="+mj-lt"/>
                <a:cs typeface="Montserrat-Bold"/>
              </a:rPr>
              <a:t>De « planos » para « fundos »</a:t>
            </a:r>
          </a:p>
          <a:p>
            <a:pPr algn="l"/>
            <a:r>
              <a:rPr lang="fr-FR" dirty="0">
                <a:solidFill>
                  <a:srgbClr val="595959"/>
                </a:solidFill>
                <a:latin typeface="+mj-lt"/>
                <a:cs typeface="Montserrat-Bold"/>
              </a:rPr>
              <a:t>Data futura: até último dia exerc. posterior ou inicio RPC;</a:t>
            </a:r>
          </a:p>
          <a:p>
            <a:pPr algn="l"/>
            <a:r>
              <a:rPr lang="fr-FR" dirty="0">
                <a:solidFill>
                  <a:srgbClr val="FF0000"/>
                </a:solidFill>
                <a:latin typeface="+mj-lt"/>
                <a:cs typeface="Montserrat-Bold"/>
              </a:rPr>
              <a:t>Insuficiência por Poder</a:t>
            </a:r>
            <a:r>
              <a:rPr lang="fr-FR" dirty="0">
                <a:solidFill>
                  <a:srgbClr val="595959"/>
                </a:solidFill>
                <a:latin typeface="+mj-lt"/>
                <a:cs typeface="Montserrat-Bold"/>
              </a:rPr>
              <a:t>;</a:t>
            </a:r>
          </a:p>
          <a:p>
            <a:pPr algn="l"/>
            <a:r>
              <a:rPr lang="fr-FR" dirty="0">
                <a:solidFill>
                  <a:srgbClr val="595959"/>
                </a:solidFill>
                <a:latin typeface="+mj-lt"/>
                <a:cs typeface="Montserrat-Bold"/>
              </a:rPr>
              <a:t>Implementação: impacto adm; apreciação conselhos; </a:t>
            </a:r>
            <a:r>
              <a:rPr lang="fr-FR" b="1" dirty="0">
                <a:solidFill>
                  <a:srgbClr val="595959"/>
                </a:solidFill>
                <a:latin typeface="+mj-lt"/>
                <a:cs typeface="Montserrat-Bold"/>
              </a:rPr>
              <a:t>sem aprovação prévia SPREV, envio estudo após 30 dias</a:t>
            </a:r>
            <a:r>
              <a:rPr lang="fr-FR" dirty="0">
                <a:solidFill>
                  <a:srgbClr val="595959"/>
                </a:solidFill>
                <a:latin typeface="+mj-lt"/>
                <a:cs typeface="Montserrat-Bold"/>
              </a:rPr>
              <a:t>.</a:t>
            </a:r>
          </a:p>
          <a:p>
            <a:pPr algn="l"/>
            <a:endParaRPr lang="fr-FR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5805928" y="1686793"/>
            <a:ext cx="0" cy="482629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 rot="10800000">
            <a:off x="6391524" y="1686793"/>
            <a:ext cx="304632" cy="262615"/>
          </a:xfrm>
          <a:prstGeom prst="triangl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6248165" y="1959150"/>
            <a:ext cx="5286289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REVISÃO DA SEGREGAÇÃO</a:t>
            </a:r>
            <a:endParaRPr lang="en-US" sz="3467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6248164" y="2655882"/>
            <a:ext cx="5532869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>
                <a:solidFill>
                  <a:srgbClr val="FF0000"/>
                </a:solidFill>
                <a:latin typeface="+mj-lt"/>
                <a:cs typeface="Montserrat-Bold"/>
              </a:rPr>
              <a:t>Mantida análise prévia da SPREV; à exceção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: superávit por 3 anos, desde que garantida margem para revisão, e relação dos segurados transferidos seja publicada ato administrativo;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Processo de acompanhamento dos impactos segregação.</a:t>
            </a:r>
          </a:p>
          <a:p>
            <a:pPr algn="l"/>
            <a:endParaRPr lang="pt-BR" dirty="0" err="1">
              <a:solidFill>
                <a:srgbClr val="595959"/>
              </a:solidFill>
              <a:latin typeface="+mj-lt"/>
              <a:cs typeface="Montserrat-Bold"/>
            </a:endParaRPr>
          </a:p>
        </p:txBody>
      </p:sp>
    </p:spTree>
    <p:extLst>
      <p:ext uri="{BB962C8B-B14F-4D97-AF65-F5344CB8AC3E}">
        <p14:creationId xmlns:p14="http://schemas.microsoft.com/office/powerpoint/2010/main" val="152775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 rot="10800000">
            <a:off x="615349" y="1686793"/>
            <a:ext cx="304632" cy="262615"/>
          </a:xfrm>
          <a:prstGeom prst="triangl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597628" y="1799675"/>
            <a:ext cx="5333939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467" b="1" dirty="0">
                <a:solidFill>
                  <a:srgbClr val="595959"/>
                </a:solidFill>
                <a:latin typeface="+mj-lt"/>
                <a:cs typeface="Montserrat-Bold"/>
              </a:rPr>
              <a:t>APORTE DE BENS/DIREITOS</a:t>
            </a:r>
            <a:endParaRPr lang="en-US" sz="3467" dirty="0">
              <a:solidFill>
                <a:srgbClr val="595959"/>
              </a:solidFill>
              <a:latin typeface="+mj-lt"/>
              <a:cs typeface="Montserrat-Bold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71989" y="2550458"/>
            <a:ext cx="5333939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Estudo técnico/processo transparente de avaliação e viabilidade;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Compatibilidade com as obrigações do RPPS;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Aprovação conselho </a:t>
            </a:r>
            <a:r>
              <a:rPr lang="pt-BR" dirty="0" err="1">
                <a:solidFill>
                  <a:srgbClr val="595959"/>
                </a:solidFill>
                <a:latin typeface="+mj-lt"/>
                <a:cs typeface="Montserrat-Bold"/>
              </a:rPr>
              <a:t>deliber</a:t>
            </a:r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.;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Alocação a qualquer fundo;</a:t>
            </a:r>
          </a:p>
          <a:p>
            <a:pPr algn="l"/>
            <a:r>
              <a:rPr lang="pt-BR" dirty="0">
                <a:solidFill>
                  <a:srgbClr val="595959"/>
                </a:solidFill>
                <a:latin typeface="+mj-lt"/>
                <a:cs typeface="Montserrat-Bold"/>
              </a:rPr>
              <a:t>Subst. obrigações vincendas.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5805928" y="1686793"/>
            <a:ext cx="0" cy="482629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 rot="10800000">
            <a:off x="6391524" y="1686793"/>
            <a:ext cx="304632" cy="262615"/>
          </a:xfrm>
          <a:prstGeom prst="triangl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6248165" y="1959150"/>
            <a:ext cx="5231495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467" b="1" dirty="0">
                <a:solidFill>
                  <a:srgbClr val="595959"/>
                </a:solidFill>
                <a:cs typeface="Montserrat-Bold"/>
              </a:rPr>
              <a:t>REDUÇÃO PLANO CUSTEIO</a:t>
            </a:r>
            <a:endParaRPr lang="en-US" sz="3467" dirty="0">
              <a:solidFill>
                <a:srgbClr val="595959"/>
              </a:solidFill>
              <a:cs typeface="Montserrat-Bold"/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6248163" y="2597051"/>
            <a:ext cx="5943836" cy="6379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 err="1" smtClean="0">
                <a:solidFill>
                  <a:srgbClr val="595959"/>
                </a:solidFill>
                <a:cs typeface="Montserrat-Bold"/>
              </a:rPr>
              <a:t>Deficit</a:t>
            </a:r>
            <a:r>
              <a:rPr lang="pt-BR" dirty="0">
                <a:solidFill>
                  <a:srgbClr val="595959"/>
                </a:solidFill>
                <a:cs typeface="Montserrat-Bold"/>
              </a:rPr>
              <a:t>, c/ ativos superiores RMBC:</a:t>
            </a:r>
          </a:p>
          <a:p>
            <a:pPr algn="l">
              <a:buAutoNum type="arabicPeriod"/>
            </a:pPr>
            <a:r>
              <a:rPr lang="pt-BR" dirty="0">
                <a:solidFill>
                  <a:srgbClr val="595959"/>
                </a:solidFill>
                <a:cs typeface="Montserrat-Bold"/>
              </a:rPr>
              <a:t> Custeio normal: de acordo c/ método; sem aprovação prévia caso seja o mesmo há 5 anos;</a:t>
            </a:r>
          </a:p>
          <a:p>
            <a:pPr algn="l">
              <a:buAutoNum type="arabicPeriod"/>
            </a:pPr>
            <a:r>
              <a:rPr lang="pt-BR" dirty="0">
                <a:solidFill>
                  <a:srgbClr val="595959"/>
                </a:solidFill>
                <a:cs typeface="Montserrat-Bold"/>
              </a:rPr>
              <a:t> Suplementar: receitas superiores às despesas nos anos em que houver redução</a:t>
            </a:r>
          </a:p>
        </p:txBody>
      </p:sp>
    </p:spTree>
    <p:extLst>
      <p:ext uri="{BB962C8B-B14F-4D97-AF65-F5344CB8AC3E}">
        <p14:creationId xmlns:p14="http://schemas.microsoft.com/office/powerpoint/2010/main" val="290229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/>
          <p:nvPr/>
        </p:nvCxnSpPr>
        <p:spPr>
          <a:xfrm>
            <a:off x="1513115" y="4915882"/>
            <a:ext cx="9165771" cy="25287"/>
          </a:xfrm>
          <a:prstGeom prst="line">
            <a:avLst/>
          </a:prstGeom>
          <a:ln w="19050" cap="rnd" cmpd="thickThin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-24680" y="332656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-24680" y="652534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1255430" y="1628800"/>
            <a:ext cx="968114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i="1" dirty="0" smtClean="0"/>
              <a:t>Obrigado! </a:t>
            </a:r>
            <a:endParaRPr lang="pt-BR" b="1" i="1" dirty="0"/>
          </a:p>
          <a:p>
            <a:pPr>
              <a:spcBef>
                <a:spcPts val="600"/>
              </a:spcBef>
            </a:pPr>
            <a:r>
              <a:rPr lang="pt-BR" b="1" i="1" dirty="0"/>
              <a:t>Allex Albert Rodrigues</a:t>
            </a:r>
          </a:p>
          <a:p>
            <a:pPr>
              <a:spcBef>
                <a:spcPts val="600"/>
              </a:spcBef>
            </a:pPr>
            <a:r>
              <a:rPr lang="pt-BR" dirty="0"/>
              <a:t>Auditor-Fiscal da Receita Federal do Brasil</a:t>
            </a:r>
          </a:p>
          <a:p>
            <a:pPr>
              <a:spcBef>
                <a:spcPts val="600"/>
              </a:spcBef>
            </a:pPr>
            <a:r>
              <a:rPr lang="pt-BR" dirty="0"/>
              <a:t>Coordenador-Geral de Atuária, Contabilidade e Investimentos</a:t>
            </a:r>
          </a:p>
          <a:p>
            <a:pPr>
              <a:spcBef>
                <a:spcPts val="600"/>
              </a:spcBef>
            </a:pPr>
            <a:endParaRPr lang="pt-BR" dirty="0"/>
          </a:p>
          <a:p>
            <a:pPr algn="ctr">
              <a:spcBef>
                <a:spcPts val="600"/>
              </a:spcBef>
            </a:pPr>
            <a:r>
              <a:rPr lang="pt-BR" dirty="0">
                <a:latin typeface="Arial Rounded MT Bold" panose="020F0704030504030204" pitchFamily="34" charset="0"/>
              </a:rPr>
              <a:t>atendimento.rpps@previdencia.gov.br </a:t>
            </a:r>
          </a:p>
          <a:p>
            <a:pPr algn="ctr">
              <a:spcBef>
                <a:spcPts val="600"/>
              </a:spcBef>
            </a:pPr>
            <a:r>
              <a:rPr lang="pt-BR" dirty="0">
                <a:latin typeface="Arial Rounded MT Bold" panose="020F0704030504030204" pitchFamily="34" charset="0"/>
              </a:rPr>
              <a:t>(61)2021-5555</a:t>
            </a:r>
          </a:p>
        </p:txBody>
      </p:sp>
    </p:spTree>
    <p:extLst>
      <p:ext uri="{BB962C8B-B14F-4D97-AF65-F5344CB8AC3E}">
        <p14:creationId xmlns:p14="http://schemas.microsoft.com/office/powerpoint/2010/main" val="173299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Azul Quen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10678</TotalTime>
  <Words>3102</Words>
  <Application>Microsoft Office PowerPoint</Application>
  <PresentationFormat>Widescreen</PresentationFormat>
  <Paragraphs>637</Paragraphs>
  <Slides>40</Slides>
  <Notes>2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40</vt:i4>
      </vt:variant>
    </vt:vector>
  </HeadingPairs>
  <TitlesOfParts>
    <vt:vector size="50" baseType="lpstr">
      <vt:lpstr>Arial</vt:lpstr>
      <vt:lpstr>Arial Narrow</vt:lpstr>
      <vt:lpstr>Arial Rounded MT Bold</vt:lpstr>
      <vt:lpstr>ByTheButterfly</vt:lpstr>
      <vt:lpstr>Calibri</vt:lpstr>
      <vt:lpstr>Montserrat-Bold</vt:lpstr>
      <vt:lpstr>Times New Roman</vt:lpstr>
      <vt:lpstr>Wingdings</vt:lpstr>
      <vt:lpstr>Tema do Office</vt:lpstr>
      <vt:lpstr>Planilha</vt:lpstr>
      <vt:lpstr>18º Seminário Regional da AMIPREM</vt:lpstr>
      <vt:lpstr>A nova Resolução do CMN</vt:lpstr>
      <vt:lpstr>1. O voto do Min. Fazenda</vt:lpstr>
      <vt:lpstr>2. O processo de alteração Resolução</vt:lpstr>
      <vt:lpstr>3. Das alterações: obrigações dos gestores RPPS (arts. 1º, 2º...)</vt:lpstr>
      <vt:lpstr>3. Da política anual de investimentos (art. 4º) e compatibilidade carteira (art. 6º)</vt:lpstr>
      <vt:lpstr>3. Do segmento renda fixa (art. 7º)</vt:lpstr>
      <vt:lpstr>3. Do segmento renda variável e fundos estruturados  (art. 8º)</vt:lpstr>
      <vt:lpstr>3. Do segmento Investimentos no Exterior (art. 9º-A)</vt:lpstr>
      <vt:lpstr>3. Aplicação em fundos quando: (art. 15, § 2º, I e § 8º)</vt:lpstr>
      <vt:lpstr>3. Condições art. 15, § 2º, I e § 8º - Comitê de Riscos</vt:lpstr>
      <vt:lpstr>3. Condições art. 15, § 2º, I e § 8º - Comitê de Auditoria</vt:lpstr>
      <vt:lpstr>3. Condições art. 15, § 2º, II – Não concentração RPPS</vt:lpstr>
      <vt:lpstr>3. Contratação prestadores de serviço pelo RPPS (art. 18)</vt:lpstr>
      <vt:lpstr>3. Operacionalização da Resolução (art. 23)</vt:lpstr>
      <vt:lpstr>INSTITUIÇÕES ELEGÍVEIS</vt:lpstr>
      <vt:lpstr>QUANTIDADE DE FUNDOS POR GRUPO</vt:lpstr>
      <vt:lpstr>Apresentação do PowerPoint</vt:lpstr>
      <vt:lpstr>6. Próximos passos</vt:lpstr>
      <vt:lpstr>Apresentação do PowerPoint</vt:lpstr>
      <vt:lpstr>Por quê supervisão e regulação de atuária? </vt:lpstr>
      <vt:lpstr>Apresentação do PowerPoint</vt:lpstr>
      <vt:lpstr>DA NOVA PORTARIA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Demografia</dc:title>
  <dc:creator>46163212134</dc:creator>
  <cp:lastModifiedBy>MPS</cp:lastModifiedBy>
  <cp:revision>757</cp:revision>
  <cp:lastPrinted>2017-08-23T21:50:06Z</cp:lastPrinted>
  <dcterms:created xsi:type="dcterms:W3CDTF">2016-02-12T16:57:42Z</dcterms:created>
  <dcterms:modified xsi:type="dcterms:W3CDTF">2019-05-23T11:50:43Z</dcterms:modified>
</cp:coreProperties>
</file>