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drawings/drawing3.xml" ContentType="application/vnd.openxmlformats-officedocument.drawingml.chartshapes+xml"/>
  <Override PartName="/ppt/charts/chart1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86" r:id="rId2"/>
    <p:sldMasterId id="2147483798" r:id="rId3"/>
  </p:sldMasterIdLst>
  <p:notesMasterIdLst>
    <p:notesMasterId r:id="rId50"/>
  </p:notesMasterIdLst>
  <p:handoutMasterIdLst>
    <p:handoutMasterId r:id="rId51"/>
  </p:handoutMasterIdLst>
  <p:sldIdLst>
    <p:sldId id="404" r:id="rId4"/>
    <p:sldId id="607" r:id="rId5"/>
    <p:sldId id="592" r:id="rId6"/>
    <p:sldId id="476" r:id="rId7"/>
    <p:sldId id="603" r:id="rId8"/>
    <p:sldId id="601" r:id="rId9"/>
    <p:sldId id="480" r:id="rId10"/>
    <p:sldId id="593" r:id="rId11"/>
    <p:sldId id="600" r:id="rId12"/>
    <p:sldId id="482" r:id="rId13"/>
    <p:sldId id="604" r:id="rId14"/>
    <p:sldId id="605" r:id="rId15"/>
    <p:sldId id="606" r:id="rId16"/>
    <p:sldId id="485" r:id="rId17"/>
    <p:sldId id="594" r:id="rId18"/>
    <p:sldId id="596" r:id="rId19"/>
    <p:sldId id="526" r:id="rId20"/>
    <p:sldId id="528" r:id="rId21"/>
    <p:sldId id="530" r:id="rId22"/>
    <p:sldId id="595" r:id="rId23"/>
    <p:sldId id="597" r:id="rId24"/>
    <p:sldId id="598" r:id="rId25"/>
    <p:sldId id="536" r:id="rId26"/>
    <p:sldId id="537" r:id="rId27"/>
    <p:sldId id="538" r:id="rId28"/>
    <p:sldId id="539" r:id="rId29"/>
    <p:sldId id="540" r:id="rId30"/>
    <p:sldId id="541" r:id="rId31"/>
    <p:sldId id="543" r:id="rId32"/>
    <p:sldId id="545" r:id="rId33"/>
    <p:sldId id="547" r:id="rId34"/>
    <p:sldId id="549" r:id="rId35"/>
    <p:sldId id="552" r:id="rId36"/>
    <p:sldId id="554" r:id="rId37"/>
    <p:sldId id="556" r:id="rId38"/>
    <p:sldId id="558" r:id="rId39"/>
    <p:sldId id="561" r:id="rId40"/>
    <p:sldId id="564" r:id="rId41"/>
    <p:sldId id="567" r:id="rId42"/>
    <p:sldId id="570" r:id="rId43"/>
    <p:sldId id="572" r:id="rId44"/>
    <p:sldId id="584" r:id="rId45"/>
    <p:sldId id="585" r:id="rId46"/>
    <p:sldId id="587" r:id="rId47"/>
    <p:sldId id="590" r:id="rId48"/>
    <p:sldId id="599" r:id="rId49"/>
  </p:sldIdLst>
  <p:sldSz cx="12192000" cy="6858000"/>
  <p:notesSz cx="7010400" cy="92964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6B6"/>
    <a:srgbClr val="833AC6"/>
    <a:srgbClr val="FFFF00"/>
    <a:srgbClr val="FF6600"/>
    <a:srgbClr val="FFCC00"/>
    <a:srgbClr val="33CC33"/>
    <a:srgbClr val="FFFDAD"/>
    <a:srgbClr val="A7FBC1"/>
    <a:srgbClr val="99FF99"/>
    <a:srgbClr val="C4D7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9631B5-78F2-41C9-869B-9F39066F8104}" styleName="Estilo Médio 3 - 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A111915-BE36-4E01-A7E5-04B1672EAD32}" styleName="Estilo Claro 2 - Ênfas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85BE263C-DBD7-4A20-BB59-AAB30ACAA65A}" styleName="Estilo Médio 3 - 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2DE63D5-997A-4646-A377-4702673A728D}" styleName="Estilo Claro 2 - Ênfas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FD0F851-EC5A-4D38-B0AD-8093EC10F338}" styleName="Estilo Claro 1 - Ênfas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Estilo Claro 1 - Ênfas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2518" autoAdjust="0"/>
  </p:normalViewPr>
  <p:slideViewPr>
    <p:cSldViewPr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68"/>
    </p:cViewPr>
  </p:sorterViewPr>
  <p:notesViewPr>
    <p:cSldViewPr>
      <p:cViewPr varScale="1">
        <p:scale>
          <a:sx n="50" d="100"/>
          <a:sy n="50" d="100"/>
        </p:scale>
        <p:origin x="288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laud\Desktop\texto_municipios\resultados_Gustavo_abr22_2019_CH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2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Planilha_do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Planilha_do_Microsoft_Excel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10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11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Total</c:v>
          </c:tx>
          <c:invertIfNegative val="0"/>
          <c:cat>
            <c:strRef>
              <c:f>'[1]Elegibilidade Total'!$D$1:$AT$1</c:f>
              <c:strCache>
                <c:ptCount val="4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  <c:pt idx="10">
                  <c:v>2026</c:v>
                </c:pt>
                <c:pt idx="11">
                  <c:v>2027</c:v>
                </c:pt>
                <c:pt idx="12">
                  <c:v>2028</c:v>
                </c:pt>
                <c:pt idx="13">
                  <c:v>2029</c:v>
                </c:pt>
                <c:pt idx="14">
                  <c:v>2030</c:v>
                </c:pt>
                <c:pt idx="15">
                  <c:v>2031</c:v>
                </c:pt>
                <c:pt idx="16">
                  <c:v>2032</c:v>
                </c:pt>
                <c:pt idx="17">
                  <c:v>2033</c:v>
                </c:pt>
                <c:pt idx="18">
                  <c:v>2034</c:v>
                </c:pt>
                <c:pt idx="19">
                  <c:v>2035</c:v>
                </c:pt>
                <c:pt idx="20">
                  <c:v>2036</c:v>
                </c:pt>
                <c:pt idx="21">
                  <c:v>2037</c:v>
                </c:pt>
                <c:pt idx="22">
                  <c:v>2038</c:v>
                </c:pt>
                <c:pt idx="23">
                  <c:v>2039</c:v>
                </c:pt>
                <c:pt idx="24">
                  <c:v>2040</c:v>
                </c:pt>
                <c:pt idx="25">
                  <c:v>2041</c:v>
                </c:pt>
                <c:pt idx="26">
                  <c:v>2042</c:v>
                </c:pt>
                <c:pt idx="27">
                  <c:v>2043</c:v>
                </c:pt>
                <c:pt idx="28">
                  <c:v>2044</c:v>
                </c:pt>
                <c:pt idx="29">
                  <c:v>2045</c:v>
                </c:pt>
                <c:pt idx="30">
                  <c:v>2046</c:v>
                </c:pt>
                <c:pt idx="31">
                  <c:v>2047</c:v>
                </c:pt>
                <c:pt idx="32">
                  <c:v>2048</c:v>
                </c:pt>
                <c:pt idx="33">
                  <c:v>2049</c:v>
                </c:pt>
                <c:pt idx="34">
                  <c:v>2050</c:v>
                </c:pt>
                <c:pt idx="35">
                  <c:v>2051</c:v>
                </c:pt>
                <c:pt idx="36">
                  <c:v>2052</c:v>
                </c:pt>
                <c:pt idx="37">
                  <c:v>2053</c:v>
                </c:pt>
                <c:pt idx="38">
                  <c:v>2054</c:v>
                </c:pt>
                <c:pt idx="39">
                  <c:v>2055</c:v>
                </c:pt>
                <c:pt idx="40">
                  <c:v>2056</c:v>
                </c:pt>
                <c:pt idx="41">
                  <c:v>2057</c:v>
                </c:pt>
                <c:pt idx="42">
                  <c:v>2058</c:v>
                </c:pt>
              </c:strCache>
            </c:strRef>
          </c:cat>
          <c:val>
            <c:numRef>
              <c:f>figura7!$A$2:$AQ$2</c:f>
              <c:numCache>
                <c:formatCode>General</c:formatCode>
                <c:ptCount val="43"/>
                <c:pt idx="0">
                  <c:v>209.01599999999999</c:v>
                </c:pt>
                <c:pt idx="1">
                  <c:v>43.344999999999999</c:v>
                </c:pt>
                <c:pt idx="2">
                  <c:v>50.847999999999999</c:v>
                </c:pt>
                <c:pt idx="3">
                  <c:v>52.933</c:v>
                </c:pt>
                <c:pt idx="4">
                  <c:v>56.412999999999997</c:v>
                </c:pt>
                <c:pt idx="5">
                  <c:v>64.908999999999992</c:v>
                </c:pt>
                <c:pt idx="6">
                  <c:v>70.384999999999991</c:v>
                </c:pt>
                <c:pt idx="7">
                  <c:v>74.036000000000001</c:v>
                </c:pt>
                <c:pt idx="8">
                  <c:v>55.917000000000002</c:v>
                </c:pt>
                <c:pt idx="9">
                  <c:v>68.218000000000004</c:v>
                </c:pt>
                <c:pt idx="10">
                  <c:v>65.048999999999992</c:v>
                </c:pt>
                <c:pt idx="11">
                  <c:v>69.281000000000006</c:v>
                </c:pt>
                <c:pt idx="12">
                  <c:v>65.176000000000002</c:v>
                </c:pt>
                <c:pt idx="13">
                  <c:v>74.135999999999996</c:v>
                </c:pt>
                <c:pt idx="14">
                  <c:v>75.782000000000011</c:v>
                </c:pt>
                <c:pt idx="15">
                  <c:v>84.832999999999998</c:v>
                </c:pt>
                <c:pt idx="16">
                  <c:v>81.316000000000003</c:v>
                </c:pt>
                <c:pt idx="17">
                  <c:v>79.481999999999999</c:v>
                </c:pt>
                <c:pt idx="18">
                  <c:v>75.983000000000004</c:v>
                </c:pt>
                <c:pt idx="19">
                  <c:v>80.850999999999999</c:v>
                </c:pt>
                <c:pt idx="20">
                  <c:v>76.832000000000008</c:v>
                </c:pt>
                <c:pt idx="21">
                  <c:v>73.805999999999997</c:v>
                </c:pt>
                <c:pt idx="22">
                  <c:v>70.960999999999999</c:v>
                </c:pt>
                <c:pt idx="23">
                  <c:v>66.343000000000004</c:v>
                </c:pt>
                <c:pt idx="24">
                  <c:v>60.519999999999996</c:v>
                </c:pt>
                <c:pt idx="25">
                  <c:v>54.764000000000003</c:v>
                </c:pt>
                <c:pt idx="26">
                  <c:v>48.968000000000004</c:v>
                </c:pt>
                <c:pt idx="27">
                  <c:v>41.037000000000006</c:v>
                </c:pt>
                <c:pt idx="28">
                  <c:v>31.885000000000002</c:v>
                </c:pt>
                <c:pt idx="29">
                  <c:v>25.702000000000002</c:v>
                </c:pt>
                <c:pt idx="30">
                  <c:v>21.783999999999999</c:v>
                </c:pt>
                <c:pt idx="31">
                  <c:v>17.769000000000002</c:v>
                </c:pt>
                <c:pt idx="32">
                  <c:v>13.744</c:v>
                </c:pt>
                <c:pt idx="33">
                  <c:v>9.4550000000000001</c:v>
                </c:pt>
                <c:pt idx="34">
                  <c:v>6.6760000000000002</c:v>
                </c:pt>
                <c:pt idx="35">
                  <c:v>5.2640000000000002</c:v>
                </c:pt>
                <c:pt idx="36">
                  <c:v>3.5950000000000002</c:v>
                </c:pt>
                <c:pt idx="37">
                  <c:v>2.4929999999999999</c:v>
                </c:pt>
                <c:pt idx="38">
                  <c:v>1.607</c:v>
                </c:pt>
                <c:pt idx="39">
                  <c:v>1.08</c:v>
                </c:pt>
                <c:pt idx="40">
                  <c:v>0.64900000000000002</c:v>
                </c:pt>
                <c:pt idx="41">
                  <c:v>0.311</c:v>
                </c:pt>
                <c:pt idx="42">
                  <c:v>5.5E-2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890-4499-8C62-D291987344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1554384"/>
        <c:axId val="371555504"/>
      </c:barChart>
      <c:catAx>
        <c:axId val="3715543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1600" baseline="0"/>
            </a:pPr>
            <a:endParaRPr lang="pt-BR"/>
          </a:p>
        </c:txPr>
        <c:crossAx val="37155550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71555504"/>
        <c:scaling>
          <c:orientation val="minMax"/>
          <c:max val="25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pt-BR"/>
          </a:p>
        </c:txPr>
        <c:crossAx val="3715543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434099707493642E-2"/>
          <c:y val="4.2413180280175822E-2"/>
          <c:w val="0.89406193324546868"/>
          <c:h val="0.838657143047958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'Pirâmide Etária'!$B$12</c:f>
              <c:strCache>
                <c:ptCount val="1"/>
                <c:pt idx="0">
                  <c:v>Homens</c:v>
                </c:pt>
              </c:strCache>
            </c:strRef>
          </c:tx>
          <c:invertIfNegative val="0"/>
          <c:cat>
            <c:numRef>
              <c:f>'Pirâmide Etária'!$D$1:$BI$1</c:f>
              <c:numCache>
                <c:formatCode>General</c:formatCode>
                <c:ptCount val="58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  <c:pt idx="5">
                  <c:v>23</c:v>
                </c:pt>
                <c:pt idx="6">
                  <c:v>24</c:v>
                </c:pt>
                <c:pt idx="7">
                  <c:v>25</c:v>
                </c:pt>
                <c:pt idx="8">
                  <c:v>26</c:v>
                </c:pt>
                <c:pt idx="9">
                  <c:v>27</c:v>
                </c:pt>
                <c:pt idx="10">
                  <c:v>28</c:v>
                </c:pt>
                <c:pt idx="11">
                  <c:v>29</c:v>
                </c:pt>
                <c:pt idx="12">
                  <c:v>30</c:v>
                </c:pt>
                <c:pt idx="13">
                  <c:v>31</c:v>
                </c:pt>
                <c:pt idx="14">
                  <c:v>32</c:v>
                </c:pt>
                <c:pt idx="15">
                  <c:v>33</c:v>
                </c:pt>
                <c:pt idx="16">
                  <c:v>34</c:v>
                </c:pt>
                <c:pt idx="17">
                  <c:v>35</c:v>
                </c:pt>
                <c:pt idx="18">
                  <c:v>36</c:v>
                </c:pt>
                <c:pt idx="19">
                  <c:v>37</c:v>
                </c:pt>
                <c:pt idx="20">
                  <c:v>38</c:v>
                </c:pt>
                <c:pt idx="21">
                  <c:v>39</c:v>
                </c:pt>
                <c:pt idx="22">
                  <c:v>40</c:v>
                </c:pt>
                <c:pt idx="23">
                  <c:v>41</c:v>
                </c:pt>
                <c:pt idx="24">
                  <c:v>42</c:v>
                </c:pt>
                <c:pt idx="25">
                  <c:v>43</c:v>
                </c:pt>
                <c:pt idx="26">
                  <c:v>44</c:v>
                </c:pt>
                <c:pt idx="27">
                  <c:v>45</c:v>
                </c:pt>
                <c:pt idx="28">
                  <c:v>46</c:v>
                </c:pt>
                <c:pt idx="29">
                  <c:v>47</c:v>
                </c:pt>
                <c:pt idx="30">
                  <c:v>48</c:v>
                </c:pt>
                <c:pt idx="31">
                  <c:v>49</c:v>
                </c:pt>
                <c:pt idx="32">
                  <c:v>50</c:v>
                </c:pt>
                <c:pt idx="33">
                  <c:v>51</c:v>
                </c:pt>
                <c:pt idx="34">
                  <c:v>52</c:v>
                </c:pt>
                <c:pt idx="35">
                  <c:v>53</c:v>
                </c:pt>
                <c:pt idx="36">
                  <c:v>54</c:v>
                </c:pt>
                <c:pt idx="37">
                  <c:v>55</c:v>
                </c:pt>
                <c:pt idx="38">
                  <c:v>56</c:v>
                </c:pt>
                <c:pt idx="39">
                  <c:v>57</c:v>
                </c:pt>
                <c:pt idx="40">
                  <c:v>58</c:v>
                </c:pt>
                <c:pt idx="41">
                  <c:v>59</c:v>
                </c:pt>
                <c:pt idx="42">
                  <c:v>60</c:v>
                </c:pt>
                <c:pt idx="43">
                  <c:v>61</c:v>
                </c:pt>
                <c:pt idx="44">
                  <c:v>62</c:v>
                </c:pt>
                <c:pt idx="45">
                  <c:v>63</c:v>
                </c:pt>
                <c:pt idx="46">
                  <c:v>64</c:v>
                </c:pt>
                <c:pt idx="47">
                  <c:v>65</c:v>
                </c:pt>
                <c:pt idx="48">
                  <c:v>66</c:v>
                </c:pt>
                <c:pt idx="49">
                  <c:v>67</c:v>
                </c:pt>
                <c:pt idx="50">
                  <c:v>68</c:v>
                </c:pt>
                <c:pt idx="51">
                  <c:v>69</c:v>
                </c:pt>
                <c:pt idx="52">
                  <c:v>70</c:v>
                </c:pt>
                <c:pt idx="53">
                  <c:v>71</c:v>
                </c:pt>
                <c:pt idx="54">
                  <c:v>72</c:v>
                </c:pt>
                <c:pt idx="55">
                  <c:v>73</c:v>
                </c:pt>
                <c:pt idx="56">
                  <c:v>74</c:v>
                </c:pt>
                <c:pt idx="57">
                  <c:v>75</c:v>
                </c:pt>
              </c:numCache>
            </c:numRef>
          </c:cat>
          <c:val>
            <c:numRef>
              <c:f>'Pirâmide Etária'!$D$12:$BI$12</c:f>
              <c:numCache>
                <c:formatCode>General</c:formatCode>
                <c:ptCount val="58"/>
                <c:pt idx="0">
                  <c:v>72</c:v>
                </c:pt>
                <c:pt idx="1">
                  <c:v>399</c:v>
                </c:pt>
                <c:pt idx="2">
                  <c:v>797</c:v>
                </c:pt>
                <c:pt idx="3">
                  <c:v>1327</c:v>
                </c:pt>
                <c:pt idx="4">
                  <c:v>1932</c:v>
                </c:pt>
                <c:pt idx="5">
                  <c:v>2899</c:v>
                </c:pt>
                <c:pt idx="6">
                  <c:v>3803</c:v>
                </c:pt>
                <c:pt idx="7">
                  <c:v>5166</c:v>
                </c:pt>
                <c:pt idx="8">
                  <c:v>6196</c:v>
                </c:pt>
                <c:pt idx="9">
                  <c:v>7954</c:v>
                </c:pt>
                <c:pt idx="10">
                  <c:v>9781</c:v>
                </c:pt>
                <c:pt idx="11">
                  <c:v>11054</c:v>
                </c:pt>
                <c:pt idx="12">
                  <c:v>12615</c:v>
                </c:pt>
                <c:pt idx="13">
                  <c:v>13856</c:v>
                </c:pt>
                <c:pt idx="14">
                  <c:v>14998</c:v>
                </c:pt>
                <c:pt idx="15">
                  <c:v>17169</c:v>
                </c:pt>
                <c:pt idx="16">
                  <c:v>18541</c:v>
                </c:pt>
                <c:pt idx="17">
                  <c:v>19074</c:v>
                </c:pt>
                <c:pt idx="18">
                  <c:v>18910</c:v>
                </c:pt>
                <c:pt idx="19">
                  <c:v>19096</c:v>
                </c:pt>
                <c:pt idx="20">
                  <c:v>19408</c:v>
                </c:pt>
                <c:pt idx="21">
                  <c:v>18856</c:v>
                </c:pt>
                <c:pt idx="22">
                  <c:v>18543</c:v>
                </c:pt>
                <c:pt idx="23">
                  <c:v>18447</c:v>
                </c:pt>
                <c:pt idx="24">
                  <c:v>18277</c:v>
                </c:pt>
                <c:pt idx="25">
                  <c:v>17690</c:v>
                </c:pt>
                <c:pt idx="26">
                  <c:v>18355</c:v>
                </c:pt>
                <c:pt idx="27">
                  <c:v>18504</c:v>
                </c:pt>
                <c:pt idx="28">
                  <c:v>18505</c:v>
                </c:pt>
                <c:pt idx="29">
                  <c:v>18830</c:v>
                </c:pt>
                <c:pt idx="30">
                  <c:v>19151</c:v>
                </c:pt>
                <c:pt idx="31">
                  <c:v>19099</c:v>
                </c:pt>
                <c:pt idx="32">
                  <c:v>19813</c:v>
                </c:pt>
                <c:pt idx="33">
                  <c:v>20134</c:v>
                </c:pt>
                <c:pt idx="34">
                  <c:v>19790</c:v>
                </c:pt>
                <c:pt idx="35">
                  <c:v>19445</c:v>
                </c:pt>
                <c:pt idx="36">
                  <c:v>18648</c:v>
                </c:pt>
                <c:pt idx="37">
                  <c:v>17896</c:v>
                </c:pt>
                <c:pt idx="38">
                  <c:v>17127</c:v>
                </c:pt>
                <c:pt idx="39">
                  <c:v>15736</c:v>
                </c:pt>
                <c:pt idx="40">
                  <c:v>14771</c:v>
                </c:pt>
                <c:pt idx="41">
                  <c:v>13976</c:v>
                </c:pt>
                <c:pt idx="42">
                  <c:v>11909</c:v>
                </c:pt>
                <c:pt idx="43">
                  <c:v>10528</c:v>
                </c:pt>
                <c:pt idx="44">
                  <c:v>9220</c:v>
                </c:pt>
                <c:pt idx="45">
                  <c:v>8209</c:v>
                </c:pt>
                <c:pt idx="46">
                  <c:v>7539</c:v>
                </c:pt>
                <c:pt idx="47">
                  <c:v>6352</c:v>
                </c:pt>
                <c:pt idx="48">
                  <c:v>5183</c:v>
                </c:pt>
                <c:pt idx="49">
                  <c:v>3875</c:v>
                </c:pt>
                <c:pt idx="50">
                  <c:v>3217</c:v>
                </c:pt>
                <c:pt idx="51">
                  <c:v>2442</c:v>
                </c:pt>
                <c:pt idx="52">
                  <c:v>1900</c:v>
                </c:pt>
                <c:pt idx="53">
                  <c:v>431</c:v>
                </c:pt>
                <c:pt idx="54">
                  <c:v>189</c:v>
                </c:pt>
                <c:pt idx="55">
                  <c:v>125</c:v>
                </c:pt>
                <c:pt idx="56">
                  <c:v>76</c:v>
                </c:pt>
                <c:pt idx="57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BE5-445B-B95B-C91841731C68}"/>
            </c:ext>
          </c:extLst>
        </c:ser>
        <c:ser>
          <c:idx val="1"/>
          <c:order val="1"/>
          <c:tx>
            <c:strRef>
              <c:f>'Pirâmide Etária'!$B$13</c:f>
              <c:strCache>
                <c:ptCount val="1"/>
                <c:pt idx="0">
                  <c:v>Mulheres</c:v>
                </c:pt>
              </c:strCache>
            </c:strRef>
          </c:tx>
          <c:invertIfNegative val="0"/>
          <c:cat>
            <c:numRef>
              <c:f>'Pirâmide Etária'!$D$1:$BI$1</c:f>
              <c:numCache>
                <c:formatCode>General</c:formatCode>
                <c:ptCount val="58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  <c:pt idx="5">
                  <c:v>23</c:v>
                </c:pt>
                <c:pt idx="6">
                  <c:v>24</c:v>
                </c:pt>
                <c:pt idx="7">
                  <c:v>25</c:v>
                </c:pt>
                <c:pt idx="8">
                  <c:v>26</c:v>
                </c:pt>
                <c:pt idx="9">
                  <c:v>27</c:v>
                </c:pt>
                <c:pt idx="10">
                  <c:v>28</c:v>
                </c:pt>
                <c:pt idx="11">
                  <c:v>29</c:v>
                </c:pt>
                <c:pt idx="12">
                  <c:v>30</c:v>
                </c:pt>
                <c:pt idx="13">
                  <c:v>31</c:v>
                </c:pt>
                <c:pt idx="14">
                  <c:v>32</c:v>
                </c:pt>
                <c:pt idx="15">
                  <c:v>33</c:v>
                </c:pt>
                <c:pt idx="16">
                  <c:v>34</c:v>
                </c:pt>
                <c:pt idx="17">
                  <c:v>35</c:v>
                </c:pt>
                <c:pt idx="18">
                  <c:v>36</c:v>
                </c:pt>
                <c:pt idx="19">
                  <c:v>37</c:v>
                </c:pt>
                <c:pt idx="20">
                  <c:v>38</c:v>
                </c:pt>
                <c:pt idx="21">
                  <c:v>39</c:v>
                </c:pt>
                <c:pt idx="22">
                  <c:v>40</c:v>
                </c:pt>
                <c:pt idx="23">
                  <c:v>41</c:v>
                </c:pt>
                <c:pt idx="24">
                  <c:v>42</c:v>
                </c:pt>
                <c:pt idx="25">
                  <c:v>43</c:v>
                </c:pt>
                <c:pt idx="26">
                  <c:v>44</c:v>
                </c:pt>
                <c:pt idx="27">
                  <c:v>45</c:v>
                </c:pt>
                <c:pt idx="28">
                  <c:v>46</c:v>
                </c:pt>
                <c:pt idx="29">
                  <c:v>47</c:v>
                </c:pt>
                <c:pt idx="30">
                  <c:v>48</c:v>
                </c:pt>
                <c:pt idx="31">
                  <c:v>49</c:v>
                </c:pt>
                <c:pt idx="32">
                  <c:v>50</c:v>
                </c:pt>
                <c:pt idx="33">
                  <c:v>51</c:v>
                </c:pt>
                <c:pt idx="34">
                  <c:v>52</c:v>
                </c:pt>
                <c:pt idx="35">
                  <c:v>53</c:v>
                </c:pt>
                <c:pt idx="36">
                  <c:v>54</c:v>
                </c:pt>
                <c:pt idx="37">
                  <c:v>55</c:v>
                </c:pt>
                <c:pt idx="38">
                  <c:v>56</c:v>
                </c:pt>
                <c:pt idx="39">
                  <c:v>57</c:v>
                </c:pt>
                <c:pt idx="40">
                  <c:v>58</c:v>
                </c:pt>
                <c:pt idx="41">
                  <c:v>59</c:v>
                </c:pt>
                <c:pt idx="42">
                  <c:v>60</c:v>
                </c:pt>
                <c:pt idx="43">
                  <c:v>61</c:v>
                </c:pt>
                <c:pt idx="44">
                  <c:v>62</c:v>
                </c:pt>
                <c:pt idx="45">
                  <c:v>63</c:v>
                </c:pt>
                <c:pt idx="46">
                  <c:v>64</c:v>
                </c:pt>
                <c:pt idx="47">
                  <c:v>65</c:v>
                </c:pt>
                <c:pt idx="48">
                  <c:v>66</c:v>
                </c:pt>
                <c:pt idx="49">
                  <c:v>67</c:v>
                </c:pt>
                <c:pt idx="50">
                  <c:v>68</c:v>
                </c:pt>
                <c:pt idx="51">
                  <c:v>69</c:v>
                </c:pt>
                <c:pt idx="52">
                  <c:v>70</c:v>
                </c:pt>
                <c:pt idx="53">
                  <c:v>71</c:v>
                </c:pt>
                <c:pt idx="54">
                  <c:v>72</c:v>
                </c:pt>
                <c:pt idx="55">
                  <c:v>73</c:v>
                </c:pt>
                <c:pt idx="56">
                  <c:v>74</c:v>
                </c:pt>
                <c:pt idx="57">
                  <c:v>75</c:v>
                </c:pt>
              </c:numCache>
            </c:numRef>
          </c:cat>
          <c:val>
            <c:numRef>
              <c:f>'Pirâmide Etária'!$D$13:$BI$13</c:f>
              <c:numCache>
                <c:formatCode>General</c:formatCode>
                <c:ptCount val="58"/>
                <c:pt idx="0">
                  <c:v>-108</c:v>
                </c:pt>
                <c:pt idx="1">
                  <c:v>-586</c:v>
                </c:pt>
                <c:pt idx="2">
                  <c:v>-1352</c:v>
                </c:pt>
                <c:pt idx="3">
                  <c:v>-2234</c:v>
                </c:pt>
                <c:pt idx="4">
                  <c:v>-3650</c:v>
                </c:pt>
                <c:pt idx="5">
                  <c:v>-5709</c:v>
                </c:pt>
                <c:pt idx="6">
                  <c:v>-7958</c:v>
                </c:pt>
                <c:pt idx="7">
                  <c:v>-10765</c:v>
                </c:pt>
                <c:pt idx="8">
                  <c:v>-14075</c:v>
                </c:pt>
                <c:pt idx="9">
                  <c:v>-18179</c:v>
                </c:pt>
                <c:pt idx="10">
                  <c:v>-21821</c:v>
                </c:pt>
                <c:pt idx="11">
                  <c:v>-25835</c:v>
                </c:pt>
                <c:pt idx="12">
                  <c:v>-29109</c:v>
                </c:pt>
                <c:pt idx="13">
                  <c:v>-33332</c:v>
                </c:pt>
                <c:pt idx="14">
                  <c:v>-36482</c:v>
                </c:pt>
                <c:pt idx="15">
                  <c:v>-41674</c:v>
                </c:pt>
                <c:pt idx="16">
                  <c:v>-46262</c:v>
                </c:pt>
                <c:pt idx="17">
                  <c:v>-48483</c:v>
                </c:pt>
                <c:pt idx="18">
                  <c:v>-48880</c:v>
                </c:pt>
                <c:pt idx="19">
                  <c:v>-50695</c:v>
                </c:pt>
                <c:pt idx="20">
                  <c:v>-50376</c:v>
                </c:pt>
                <c:pt idx="21">
                  <c:v>-49640</c:v>
                </c:pt>
                <c:pt idx="22">
                  <c:v>-49244</c:v>
                </c:pt>
                <c:pt idx="23">
                  <c:v>-48714</c:v>
                </c:pt>
                <c:pt idx="24">
                  <c:v>-48968</c:v>
                </c:pt>
                <c:pt idx="25">
                  <c:v>-48666</c:v>
                </c:pt>
                <c:pt idx="26">
                  <c:v>-49914</c:v>
                </c:pt>
                <c:pt idx="27">
                  <c:v>-50226</c:v>
                </c:pt>
                <c:pt idx="28">
                  <c:v>-50486</c:v>
                </c:pt>
                <c:pt idx="29">
                  <c:v>-50688</c:v>
                </c:pt>
                <c:pt idx="30">
                  <c:v>-51807</c:v>
                </c:pt>
                <c:pt idx="31">
                  <c:v>-51989</c:v>
                </c:pt>
                <c:pt idx="32">
                  <c:v>-51929</c:v>
                </c:pt>
                <c:pt idx="33">
                  <c:v>-49718</c:v>
                </c:pt>
                <c:pt idx="34">
                  <c:v>-45184</c:v>
                </c:pt>
                <c:pt idx="35">
                  <c:v>-42065</c:v>
                </c:pt>
                <c:pt idx="36">
                  <c:v>-37798</c:v>
                </c:pt>
                <c:pt idx="37">
                  <c:v>-33820</c:v>
                </c:pt>
                <c:pt idx="38">
                  <c:v>-30979</c:v>
                </c:pt>
                <c:pt idx="39">
                  <c:v>-27201</c:v>
                </c:pt>
                <c:pt idx="40">
                  <c:v>-24087</c:v>
                </c:pt>
                <c:pt idx="41">
                  <c:v>-22052</c:v>
                </c:pt>
                <c:pt idx="42">
                  <c:v>-19072</c:v>
                </c:pt>
                <c:pt idx="43">
                  <c:v>-15699</c:v>
                </c:pt>
                <c:pt idx="44">
                  <c:v>-12701</c:v>
                </c:pt>
                <c:pt idx="45">
                  <c:v>-10435</c:v>
                </c:pt>
                <c:pt idx="46">
                  <c:v>-8445</c:v>
                </c:pt>
                <c:pt idx="47">
                  <c:v>-6835</c:v>
                </c:pt>
                <c:pt idx="48">
                  <c:v>-5622</c:v>
                </c:pt>
                <c:pt idx="49">
                  <c:v>-4309</c:v>
                </c:pt>
                <c:pt idx="50">
                  <c:v>-3479</c:v>
                </c:pt>
                <c:pt idx="51">
                  <c:v>-2583</c:v>
                </c:pt>
                <c:pt idx="52">
                  <c:v>-1867</c:v>
                </c:pt>
                <c:pt idx="53">
                  <c:v>-375</c:v>
                </c:pt>
                <c:pt idx="54">
                  <c:v>-149</c:v>
                </c:pt>
                <c:pt idx="55">
                  <c:v>-97</c:v>
                </c:pt>
                <c:pt idx="56">
                  <c:v>-79</c:v>
                </c:pt>
                <c:pt idx="57">
                  <c:v>-45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BE5-445B-B95B-C91841731C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3625888"/>
        <c:axId val="324330528"/>
      </c:barChart>
      <c:catAx>
        <c:axId val="3336258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crossAx val="324330528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24330528"/>
        <c:scaling>
          <c:orientation val="minMax"/>
          <c:max val="25000"/>
          <c:min val="-55000"/>
        </c:scaling>
        <c:delete val="0"/>
        <c:axPos val="b"/>
        <c:majorGridlines/>
        <c:numFmt formatCode="#,##0;[Black]#,##0" sourceLinked="0"/>
        <c:majorTickMark val="none"/>
        <c:minorTickMark val="none"/>
        <c:tickLblPos val="nextTo"/>
        <c:crossAx val="333625888"/>
        <c:crosses val="autoZero"/>
        <c:crossBetween val="between"/>
        <c:dispUnits>
          <c:builtInUnit val="thousands"/>
          <c:dispUnitsLbl>
            <c:layout/>
            <c:tx>
              <c:rich>
                <a:bodyPr/>
                <a:lstStyle/>
                <a:p>
                  <a:pPr>
                    <a:defRPr/>
                  </a:pPr>
                  <a:r>
                    <a:rPr lang="pt-BR"/>
                    <a:t>Milhares de pessoas</a:t>
                  </a:r>
                </a:p>
              </c:rich>
            </c:tx>
          </c:dispUnitsLbl>
        </c:dispUnits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4986223288612535"/>
          <c:y val="0.10455276223002241"/>
          <c:w val="0.10621788156308788"/>
          <c:h val="0.1161954273788065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3012307421774E-2"/>
          <c:y val="5.2760397808925497E-2"/>
          <c:w val="0.95614453338022598"/>
          <c:h val="0.71687735140885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% Benefício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Planilha1!$A$2:$A$27</c:f>
              <c:numCache>
                <c:formatCode>General</c:formatCode>
                <c:ptCount val="26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</c:numCache>
            </c:numRef>
          </c:cat>
          <c:val>
            <c:numRef>
              <c:f>Planilha1!$B$2:$B$27</c:f>
              <c:numCache>
                <c:formatCode>General</c:formatCode>
                <c:ptCount val="26"/>
                <c:pt idx="0">
                  <c:v>0.6</c:v>
                </c:pt>
                <c:pt idx="1">
                  <c:v>0.62</c:v>
                </c:pt>
                <c:pt idx="2">
                  <c:v>0.64</c:v>
                </c:pt>
                <c:pt idx="3">
                  <c:v>0.66</c:v>
                </c:pt>
                <c:pt idx="4">
                  <c:v>0.68</c:v>
                </c:pt>
                <c:pt idx="5">
                  <c:v>0.7</c:v>
                </c:pt>
                <c:pt idx="6">
                  <c:v>0.72</c:v>
                </c:pt>
                <c:pt idx="7">
                  <c:v>0.74</c:v>
                </c:pt>
                <c:pt idx="8">
                  <c:v>0.76</c:v>
                </c:pt>
                <c:pt idx="9">
                  <c:v>0.78</c:v>
                </c:pt>
                <c:pt idx="10">
                  <c:v>0.8</c:v>
                </c:pt>
                <c:pt idx="11">
                  <c:v>0.82</c:v>
                </c:pt>
                <c:pt idx="12">
                  <c:v>0.84</c:v>
                </c:pt>
                <c:pt idx="13">
                  <c:v>0.86</c:v>
                </c:pt>
                <c:pt idx="14">
                  <c:v>0.88</c:v>
                </c:pt>
                <c:pt idx="15">
                  <c:v>0.9</c:v>
                </c:pt>
                <c:pt idx="16">
                  <c:v>0.92</c:v>
                </c:pt>
                <c:pt idx="17">
                  <c:v>0.94</c:v>
                </c:pt>
                <c:pt idx="18">
                  <c:v>0.96</c:v>
                </c:pt>
                <c:pt idx="19">
                  <c:v>0.98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833-401D-8BD0-9DD26ACD570B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Complementar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Planilha1!$A$2:$A$27</c:f>
              <c:numCache>
                <c:formatCode>General</c:formatCode>
                <c:ptCount val="26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</c:numCache>
            </c:numRef>
          </c:cat>
          <c:val>
            <c:numRef>
              <c:f>Planilha1!$C$2:$C$27</c:f>
              <c:numCache>
                <c:formatCode>General</c:formatCode>
                <c:ptCount val="26"/>
                <c:pt idx="0">
                  <c:v>0.4</c:v>
                </c:pt>
                <c:pt idx="1">
                  <c:v>0.38</c:v>
                </c:pt>
                <c:pt idx="2">
                  <c:v>0.36</c:v>
                </c:pt>
                <c:pt idx="3">
                  <c:v>0.34</c:v>
                </c:pt>
                <c:pt idx="4">
                  <c:v>0.32</c:v>
                </c:pt>
                <c:pt idx="5">
                  <c:v>0.3</c:v>
                </c:pt>
                <c:pt idx="6">
                  <c:v>0.28000000000000003</c:v>
                </c:pt>
                <c:pt idx="7">
                  <c:v>0.26</c:v>
                </c:pt>
                <c:pt idx="8">
                  <c:v>0.24</c:v>
                </c:pt>
                <c:pt idx="9">
                  <c:v>0.22</c:v>
                </c:pt>
                <c:pt idx="10">
                  <c:v>0.2</c:v>
                </c:pt>
                <c:pt idx="11">
                  <c:v>0.18</c:v>
                </c:pt>
                <c:pt idx="12">
                  <c:v>0.16</c:v>
                </c:pt>
                <c:pt idx="13">
                  <c:v>0.14000000000000001</c:v>
                </c:pt>
                <c:pt idx="14">
                  <c:v>0.12</c:v>
                </c:pt>
                <c:pt idx="15">
                  <c:v>0.1</c:v>
                </c:pt>
                <c:pt idx="16">
                  <c:v>8.0000000000000099E-2</c:v>
                </c:pt>
                <c:pt idx="17">
                  <c:v>6.0000000000000102E-2</c:v>
                </c:pt>
                <c:pt idx="18">
                  <c:v>0.04</c:v>
                </c:pt>
                <c:pt idx="19">
                  <c:v>0.02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833-401D-8BD0-9DD26ACD570B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%Adicional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8829-AC44-BF52-F847A71358F5}"/>
              </c:ext>
            </c:extLst>
          </c:dPt>
          <c:dPt>
            <c:idx val="2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8829-AC44-BF52-F847A71358F5}"/>
              </c:ext>
            </c:extLst>
          </c:dPt>
          <c:dPt>
            <c:idx val="2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8829-AC44-BF52-F847A71358F5}"/>
              </c:ext>
            </c:extLst>
          </c:dPt>
          <c:dPt>
            <c:idx val="2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8829-AC44-BF52-F847A71358F5}"/>
              </c:ext>
            </c:extLst>
          </c:dPt>
          <c:dPt>
            <c:idx val="2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8829-AC44-BF52-F847A71358F5}"/>
              </c:ext>
            </c:extLst>
          </c:dPt>
          <c:cat>
            <c:numRef>
              <c:f>Planilha1!$A$2:$A$27</c:f>
              <c:numCache>
                <c:formatCode>General</c:formatCode>
                <c:ptCount val="26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</c:numCache>
            </c:numRef>
          </c:cat>
          <c:val>
            <c:numRef>
              <c:f>Planilha1!$D$2:$D$27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0.02</c:v>
                </c:pt>
                <c:pt idx="22">
                  <c:v>0.04</c:v>
                </c:pt>
                <c:pt idx="23">
                  <c:v>0.06</c:v>
                </c:pt>
                <c:pt idx="24">
                  <c:v>0.08</c:v>
                </c:pt>
                <c:pt idx="25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833-401D-8BD0-9DD26ACD57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58573056"/>
        <c:axId val="241346496"/>
      </c:barChart>
      <c:catAx>
        <c:axId val="1585730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sz="1400" b="1" dirty="0">
                    <a:solidFill>
                      <a:srgbClr val="595959"/>
                    </a:solidFill>
                  </a:rPr>
                  <a:t>Tempo de Contribuição</a:t>
                </a:r>
              </a:p>
            </c:rich>
          </c:tx>
          <c:layout>
            <c:manualLayout>
              <c:xMode val="edge"/>
              <c:yMode val="edge"/>
              <c:x val="2.5871679404316401E-2"/>
              <c:y val="0.9013519252856230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1346496"/>
        <c:crosses val="autoZero"/>
        <c:auto val="1"/>
        <c:lblAlgn val="ctr"/>
        <c:lblOffset val="100"/>
        <c:noMultiLvlLbl val="0"/>
      </c:catAx>
      <c:valAx>
        <c:axId val="241346496"/>
        <c:scaling>
          <c:orientation val="minMax"/>
          <c:max val="1.25"/>
          <c:min val="0"/>
        </c:scaling>
        <c:delete val="1"/>
        <c:axPos val="l"/>
        <c:numFmt formatCode="0%" sourceLinked="0"/>
        <c:majorTickMark val="none"/>
        <c:minorTickMark val="none"/>
        <c:tickLblPos val="none"/>
        <c:crossAx val="15857305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% Benefício</c:v>
                </c:pt>
              </c:strCache>
            </c:strRef>
          </c:tx>
          <c:spPr>
            <a:solidFill>
              <a:srgbClr val="70AD47"/>
            </a:solidFill>
            <a:ln>
              <a:solidFill>
                <a:srgbClr val="70AD47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.18242357024614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A6A-5948-8B1C-0398533B875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55508617259008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A6A-5948-8B1C-0398533B875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2560311393996801"/>
                  <c:y val="-6.172666735610540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A6A-5948-8B1C-0398533B875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01678711284736"/>
                  <c:y val="-6.172666735610540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A6A-5948-8B1C-0398533B875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8.074485896140759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A6A-5948-8B1C-0398533B875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Planilha1!$A$2:$A$7</c:f>
              <c:strCache>
                <c:ptCount val="5"/>
                <c:pt idx="0">
                  <c:v>5 ou + dependentes</c:v>
                </c:pt>
                <c:pt idx="1">
                  <c:v>4 dependentes</c:v>
                </c:pt>
                <c:pt idx="2">
                  <c:v>3 dependentes</c:v>
                </c:pt>
                <c:pt idx="3">
                  <c:v>2 dependentes</c:v>
                </c:pt>
                <c:pt idx="4">
                  <c:v>1 dependente</c:v>
                </c:pt>
              </c:strCache>
            </c:strRef>
          </c:cat>
          <c:val>
            <c:numRef>
              <c:f>Planilha1!$B$2:$B$7</c:f>
              <c:numCache>
                <c:formatCode>General</c:formatCode>
                <c:ptCount val="6"/>
                <c:pt idx="0">
                  <c:v>100</c:v>
                </c:pt>
                <c:pt idx="1">
                  <c:v>90</c:v>
                </c:pt>
                <c:pt idx="2">
                  <c:v>80</c:v>
                </c:pt>
                <c:pt idx="3">
                  <c:v>70</c:v>
                </c:pt>
                <c:pt idx="4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291-47CC-94D2-F5DFCBA9D941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Complementar</c:v>
                </c:pt>
              </c:strCache>
            </c:strRef>
          </c:tx>
          <c:spPr>
            <a:noFill/>
            <a:ln>
              <a:solidFill>
                <a:srgbClr val="70AD47"/>
              </a:solidFill>
            </a:ln>
            <a:effectLst/>
          </c:spPr>
          <c:invertIfNegative val="1"/>
          <c:cat>
            <c:strRef>
              <c:f>Planilha1!$A$2:$A$7</c:f>
              <c:strCache>
                <c:ptCount val="5"/>
                <c:pt idx="0">
                  <c:v>5 ou + dependentes</c:v>
                </c:pt>
                <c:pt idx="1">
                  <c:v>4 dependentes</c:v>
                </c:pt>
                <c:pt idx="2">
                  <c:v>3 dependentes</c:v>
                </c:pt>
                <c:pt idx="3">
                  <c:v>2 dependentes</c:v>
                </c:pt>
                <c:pt idx="4">
                  <c:v>1 dependente</c:v>
                </c:pt>
              </c:strCache>
            </c:strRef>
          </c:cat>
          <c:val>
            <c:numRef>
              <c:f>Planilha1!$C$2:$C$7</c:f>
              <c:numCache>
                <c:formatCode>General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291-47CC-94D2-F5DFCBA9D9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4994528"/>
        <c:axId val="120581712"/>
      </c:barChart>
      <c:catAx>
        <c:axId val="244994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20581712"/>
        <c:crosses val="autoZero"/>
        <c:auto val="1"/>
        <c:lblAlgn val="ctr"/>
        <c:lblOffset val="100"/>
        <c:noMultiLvlLbl val="0"/>
      </c:catAx>
      <c:valAx>
        <c:axId val="1205817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244994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 algn="l">
        <a:defRPr/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160702358543799"/>
          <c:y val="0"/>
          <c:w val="0.89839309073017004"/>
          <c:h val="0.6840913707035890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Idade</c:v>
                </c:pt>
              </c:strCache>
            </c:strRef>
          </c:tx>
          <c:spPr>
            <a:solidFill>
              <a:srgbClr val="0B64FF"/>
            </a:solidFill>
            <a:ln>
              <a:noFill/>
            </a:ln>
            <a:effectLst/>
            <a:sp3d/>
          </c:spPr>
          <c:invertIfNegative val="0"/>
          <c:cat>
            <c:numRef>
              <c:f>Planilha1!$A$2:$A$3</c:f>
              <c:numCache>
                <c:formatCode>General</c:formatCode>
                <c:ptCount val="2"/>
                <c:pt idx="0">
                  <c:v>2019</c:v>
                </c:pt>
                <c:pt idx="1">
                  <c:v>2022</c:v>
                </c:pt>
              </c:numCache>
            </c:numRef>
          </c:cat>
          <c:val>
            <c:numRef>
              <c:f>Planilha1!$B$2:$B$3</c:f>
              <c:numCache>
                <c:formatCode>General</c:formatCode>
                <c:ptCount val="2"/>
                <c:pt idx="0">
                  <c:v>60</c:v>
                </c:pt>
                <c:pt idx="1">
                  <c:v>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53A-4947-87DB-7C836FBB76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4998448"/>
        <c:axId val="244999008"/>
        <c:axId val="0"/>
      </c:bar3DChart>
      <c:catAx>
        <c:axId val="24499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4999008"/>
        <c:crosses val="autoZero"/>
        <c:auto val="1"/>
        <c:lblAlgn val="ctr"/>
        <c:lblOffset val="100"/>
        <c:noMultiLvlLbl val="0"/>
      </c:catAx>
      <c:valAx>
        <c:axId val="24499900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244998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160702358543799"/>
          <c:y val="0"/>
          <c:w val="0.89839309073017004"/>
          <c:h val="0.6840913707035890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Idade</c:v>
                </c:pt>
              </c:strCache>
            </c:strRef>
          </c:tx>
          <c:spPr>
            <a:solidFill>
              <a:srgbClr val="FB016C"/>
            </a:solidFill>
            <a:ln>
              <a:noFill/>
            </a:ln>
            <a:effectLst/>
            <a:sp3d/>
          </c:spPr>
          <c:invertIfNegative val="0"/>
          <c:cat>
            <c:numRef>
              <c:f>Planilha1!$A$2:$A$3</c:f>
              <c:numCache>
                <c:formatCode>General</c:formatCode>
                <c:ptCount val="2"/>
                <c:pt idx="0">
                  <c:v>2019</c:v>
                </c:pt>
                <c:pt idx="1">
                  <c:v>2022</c:v>
                </c:pt>
              </c:numCache>
            </c:numRef>
          </c:cat>
          <c:val>
            <c:numRef>
              <c:f>Planilha1!$B$2:$B$3</c:f>
              <c:numCache>
                <c:formatCode>General</c:formatCode>
                <c:ptCount val="2"/>
                <c:pt idx="0">
                  <c:v>60</c:v>
                </c:pt>
                <c:pt idx="1">
                  <c:v>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098-465C-8531-8823A056D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5001248"/>
        <c:axId val="245001808"/>
        <c:axId val="0"/>
      </c:bar3DChart>
      <c:catAx>
        <c:axId val="24500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5001808"/>
        <c:crosses val="autoZero"/>
        <c:auto val="1"/>
        <c:lblAlgn val="ctr"/>
        <c:lblOffset val="100"/>
        <c:noMultiLvlLbl val="0"/>
      </c:catAx>
      <c:valAx>
        <c:axId val="24500180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245001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846179613177902E-2"/>
          <c:y val="7.8328709203599606E-2"/>
          <c:w val="0.88418182127925804"/>
          <c:h val="0.72472558858023395"/>
        </c:manualLayout>
      </c:layout>
      <c:lineChart>
        <c:grouping val="standar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Feminino</c:v>
                </c:pt>
              </c:strCache>
            </c:strRef>
          </c:tx>
          <c:spPr>
            <a:ln w="19050" cap="rnd">
              <a:solidFill>
                <a:srgbClr val="0B64FF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B64FF"/>
              </a:solidFill>
              <a:ln w="9525">
                <a:solidFill>
                  <a:srgbClr val="0B64FF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Planilha1!$A$2:$A$21</c:f>
              <c:numCache>
                <c:formatCode>General</c:formatCode>
                <c:ptCount val="20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</c:numCache>
            </c:numRef>
          </c:cat>
          <c:val>
            <c:numRef>
              <c:f>Planilha1!$B$2:$B$21</c:f>
              <c:numCache>
                <c:formatCode>General</c:formatCode>
                <c:ptCount val="20"/>
                <c:pt idx="0">
                  <c:v>96</c:v>
                </c:pt>
                <c:pt idx="1">
                  <c:v>97</c:v>
                </c:pt>
                <c:pt idx="2">
                  <c:v>98</c:v>
                </c:pt>
                <c:pt idx="3">
                  <c:v>99</c:v>
                </c:pt>
                <c:pt idx="4">
                  <c:v>100</c:v>
                </c:pt>
                <c:pt idx="5">
                  <c:v>101</c:v>
                </c:pt>
                <c:pt idx="6">
                  <c:v>102</c:v>
                </c:pt>
                <c:pt idx="7">
                  <c:v>103</c:v>
                </c:pt>
                <c:pt idx="8">
                  <c:v>104</c:v>
                </c:pt>
                <c:pt idx="9">
                  <c:v>105</c:v>
                </c:pt>
                <c:pt idx="10">
                  <c:v>105</c:v>
                </c:pt>
                <c:pt idx="11">
                  <c:v>105</c:v>
                </c:pt>
                <c:pt idx="12">
                  <c:v>105</c:v>
                </c:pt>
                <c:pt idx="13">
                  <c:v>105</c:v>
                </c:pt>
                <c:pt idx="14">
                  <c:v>105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95D-4279-81EB-7BF4B4B1AB45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Masculino</c:v>
                </c:pt>
              </c:strCache>
            </c:strRef>
          </c:tx>
          <c:spPr>
            <a:ln w="19050" cap="rnd">
              <a:solidFill>
                <a:srgbClr val="FB016C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B016C"/>
              </a:solidFill>
              <a:ln w="9525">
                <a:solidFill>
                  <a:srgbClr val="FB016C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Planilha1!$A$2:$A$21</c:f>
              <c:numCache>
                <c:formatCode>General</c:formatCode>
                <c:ptCount val="20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</c:numCache>
            </c:numRef>
          </c:cat>
          <c:val>
            <c:numRef>
              <c:f>Planilha1!$C$2:$C$21</c:f>
              <c:numCache>
                <c:formatCode>General</c:formatCode>
                <c:ptCount val="20"/>
                <c:pt idx="0">
                  <c:v>86</c:v>
                </c:pt>
                <c:pt idx="1">
                  <c:v>87</c:v>
                </c:pt>
                <c:pt idx="2">
                  <c:v>88</c:v>
                </c:pt>
                <c:pt idx="3">
                  <c:v>89</c:v>
                </c:pt>
                <c:pt idx="4">
                  <c:v>90</c:v>
                </c:pt>
                <c:pt idx="5">
                  <c:v>91</c:v>
                </c:pt>
                <c:pt idx="6">
                  <c:v>92</c:v>
                </c:pt>
                <c:pt idx="7">
                  <c:v>93</c:v>
                </c:pt>
                <c:pt idx="8">
                  <c:v>94</c:v>
                </c:pt>
                <c:pt idx="9">
                  <c:v>95</c:v>
                </c:pt>
                <c:pt idx="10">
                  <c:v>96</c:v>
                </c:pt>
                <c:pt idx="11">
                  <c:v>97</c:v>
                </c:pt>
                <c:pt idx="12">
                  <c:v>98</c:v>
                </c:pt>
                <c:pt idx="13">
                  <c:v>99</c:v>
                </c:pt>
                <c:pt idx="14">
                  <c:v>100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95D-4279-81EB-7BF4B4B1A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6024656"/>
        <c:axId val="246025216"/>
      </c:lineChart>
      <c:catAx>
        <c:axId val="24602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6025216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46025216"/>
        <c:scaling>
          <c:orientation val="minMax"/>
          <c:max val="110"/>
          <c:min val="80"/>
        </c:scaling>
        <c:delete val="1"/>
        <c:axPos val="l"/>
        <c:numFmt formatCode="General" sourceLinked="1"/>
        <c:majorTickMark val="out"/>
        <c:minorTickMark val="none"/>
        <c:tickLblPos val="none"/>
        <c:crossAx val="246024656"/>
        <c:crosses val="autoZero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160702358543799"/>
          <c:y val="0"/>
          <c:w val="0.89839309073017004"/>
          <c:h val="0.6840913707035890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Idade</c:v>
                </c:pt>
              </c:strCache>
            </c:strRef>
          </c:tx>
          <c:spPr>
            <a:solidFill>
              <a:srgbClr val="0B64FF"/>
            </a:solidFill>
            <a:ln>
              <a:noFill/>
            </a:ln>
            <a:effectLst/>
            <a:sp3d/>
          </c:spPr>
          <c:invertIfNegative val="0"/>
          <c:cat>
            <c:numRef>
              <c:f>Planilha1!$A$2:$A$3</c:f>
              <c:numCache>
                <c:formatCode>General</c:formatCode>
                <c:ptCount val="2"/>
                <c:pt idx="0">
                  <c:v>2019</c:v>
                </c:pt>
                <c:pt idx="1">
                  <c:v>2022</c:v>
                </c:pt>
              </c:numCache>
            </c:numRef>
          </c:cat>
          <c:val>
            <c:numRef>
              <c:f>Planilha1!$B$2:$B$3</c:f>
              <c:numCache>
                <c:formatCode>General</c:formatCode>
                <c:ptCount val="2"/>
                <c:pt idx="0">
                  <c:v>60</c:v>
                </c:pt>
                <c:pt idx="1">
                  <c:v>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53A-4947-87DB-7C836FBB76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8731504"/>
        <c:axId val="246221744"/>
        <c:axId val="0"/>
      </c:bar3DChart>
      <c:catAx>
        <c:axId val="15873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6221744"/>
        <c:crosses val="autoZero"/>
        <c:auto val="1"/>
        <c:lblAlgn val="ctr"/>
        <c:lblOffset val="100"/>
        <c:noMultiLvlLbl val="0"/>
      </c:catAx>
      <c:valAx>
        <c:axId val="24622174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58731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160702358543799"/>
          <c:y val="0"/>
          <c:w val="0.89839309073017004"/>
          <c:h val="0.6840913707035890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Idade</c:v>
                </c:pt>
              </c:strCache>
            </c:strRef>
          </c:tx>
          <c:spPr>
            <a:solidFill>
              <a:srgbClr val="FB016C"/>
            </a:solidFill>
            <a:ln>
              <a:noFill/>
            </a:ln>
            <a:effectLst/>
            <a:sp3d/>
          </c:spPr>
          <c:invertIfNegative val="0"/>
          <c:cat>
            <c:numRef>
              <c:f>Planilha1!$A$2:$A$3</c:f>
              <c:numCache>
                <c:formatCode>General</c:formatCode>
                <c:ptCount val="2"/>
                <c:pt idx="0">
                  <c:v>2019</c:v>
                </c:pt>
                <c:pt idx="1">
                  <c:v>2022</c:v>
                </c:pt>
              </c:numCache>
            </c:numRef>
          </c:cat>
          <c:val>
            <c:numRef>
              <c:f>Planilha1!$B$2:$B$3</c:f>
              <c:numCache>
                <c:formatCode>General</c:formatCode>
                <c:ptCount val="2"/>
                <c:pt idx="0">
                  <c:v>60</c:v>
                </c:pt>
                <c:pt idx="1">
                  <c:v>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098-465C-8531-8823A056D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6224544"/>
        <c:axId val="246225104"/>
        <c:axId val="0"/>
      </c:bar3DChart>
      <c:catAx>
        <c:axId val="24622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6225104"/>
        <c:crosses val="autoZero"/>
        <c:auto val="1"/>
        <c:lblAlgn val="ctr"/>
        <c:lblOffset val="100"/>
        <c:noMultiLvlLbl val="0"/>
      </c:catAx>
      <c:valAx>
        <c:axId val="24622510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246224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846179613177902E-2"/>
          <c:y val="7.8328709203599606E-2"/>
          <c:w val="0.88418182127925804"/>
          <c:h val="0.72472558858023395"/>
        </c:manualLayout>
      </c:layout>
      <c:lineChart>
        <c:grouping val="standar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Masculino</c:v>
                </c:pt>
              </c:strCache>
            </c:strRef>
          </c:tx>
          <c:spPr>
            <a:ln w="19050" cap="rnd">
              <a:solidFill>
                <a:srgbClr val="0B64FF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B64FF"/>
              </a:solidFill>
              <a:ln w="9525">
                <a:solidFill>
                  <a:srgbClr val="0B64FF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8220177550067493E-2"/>
                  <c:y val="-0.1533381248221511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6666198433589064E-2"/>
                  <c:y val="-0.1494605605919789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9774156666545948E-2"/>
                  <c:y val="-0.1610932532824955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3558240200632167E-2"/>
                  <c:y val="-0.157215689052323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6666198433589078E-2"/>
                  <c:y val="-0.1572156890523233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5112219317110553E-2"/>
                  <c:y val="-0.1572156890523233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3558240200632167E-2"/>
                  <c:y val="-0.1610932532824955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3558240200632167E-2"/>
                  <c:y val="-0.1766035102031844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3.5112219317110609E-2"/>
                  <c:y val="-0.1610932532824955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3.9774156666545935E-2"/>
                  <c:y val="-0.1533381248221510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3.2004261084153718E-2"/>
                  <c:y val="-0.1533381248221510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4.1328135783024383E-2"/>
                  <c:y val="-0.157215689052323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3.8220177550067493E-2"/>
                  <c:y val="-0.1572156890523233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4.1328135783024383E-2"/>
                  <c:y val="-0.1610932532824955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4.2882114899502825E-2"/>
                  <c:y val="-0.1610932532824955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Planilha1!$A$2:$A$21</c:f>
              <c:numCache>
                <c:formatCode>General</c:formatCode>
                <c:ptCount val="20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</c:numCache>
            </c:numRef>
          </c:cat>
          <c:val>
            <c:numRef>
              <c:f>Planilha1!$B$2:$B$21</c:f>
              <c:numCache>
                <c:formatCode>General</c:formatCode>
                <c:ptCount val="20"/>
                <c:pt idx="0">
                  <c:v>81</c:v>
                </c:pt>
                <c:pt idx="1">
                  <c:v>82</c:v>
                </c:pt>
                <c:pt idx="2">
                  <c:v>83</c:v>
                </c:pt>
                <c:pt idx="3">
                  <c:v>84</c:v>
                </c:pt>
                <c:pt idx="4">
                  <c:v>85</c:v>
                </c:pt>
                <c:pt idx="5">
                  <c:v>86</c:v>
                </c:pt>
                <c:pt idx="6">
                  <c:v>87</c:v>
                </c:pt>
                <c:pt idx="7">
                  <c:v>88</c:v>
                </c:pt>
                <c:pt idx="8">
                  <c:v>89</c:v>
                </c:pt>
                <c:pt idx="9">
                  <c:v>90</c:v>
                </c:pt>
                <c:pt idx="10">
                  <c:v>91</c:v>
                </c:pt>
                <c:pt idx="11">
                  <c:v>92</c:v>
                </c:pt>
                <c:pt idx="12">
                  <c:v>93</c:v>
                </c:pt>
                <c:pt idx="13">
                  <c:v>94</c:v>
                </c:pt>
                <c:pt idx="14">
                  <c:v>95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95D-4279-81EB-7BF4B4B1AB45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Femino</c:v>
                </c:pt>
              </c:strCache>
            </c:strRef>
          </c:tx>
          <c:spPr>
            <a:ln w="19050" cap="rnd">
              <a:solidFill>
                <a:srgbClr val="FB016C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B016C"/>
              </a:solidFill>
              <a:ln w="9525">
                <a:solidFill>
                  <a:srgbClr val="FB016C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8220177550067493E-2"/>
                  <c:y val="7.9664709768897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6666198433589064E-2"/>
                  <c:y val="8.35422739990693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0450281967675276E-2"/>
                  <c:y val="8.35422739990692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3558240200632167E-2"/>
                  <c:y val="7.96647097688971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6666198433589078E-2"/>
                  <c:y val="7.96647097688970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3558240200632167E-2"/>
                  <c:y val="7.96647097688971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0450281967675335E-2"/>
                  <c:y val="7.1909581308552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3558240200632167E-2"/>
                  <c:y val="7.57871455387249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3.5112219317110609E-2"/>
                  <c:y val="8.35422739990693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3.9774156666545935E-2"/>
                  <c:y val="7.96647097688970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2.8896302851196889E-2"/>
                  <c:y val="7.19095813085527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2.7342323734718389E-2"/>
                  <c:y val="7.96647097688970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2.8896302851196834E-2"/>
                  <c:y val="7.57871455387249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4.1328135783024383E-2"/>
                  <c:y val="8.35422739990693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5.1502783458026904E-2"/>
                  <c:y val="8.35422739990693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Planilha1!$A$2:$A$21</c:f>
              <c:numCache>
                <c:formatCode>General</c:formatCode>
                <c:ptCount val="20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</c:numCache>
            </c:numRef>
          </c:cat>
          <c:val>
            <c:numRef>
              <c:f>Planilha1!$C$2:$C$21</c:f>
              <c:numCache>
                <c:formatCode>General</c:formatCode>
                <c:ptCount val="20"/>
                <c:pt idx="0">
                  <c:v>86</c:v>
                </c:pt>
                <c:pt idx="1">
                  <c:v>87</c:v>
                </c:pt>
                <c:pt idx="2">
                  <c:v>88</c:v>
                </c:pt>
                <c:pt idx="3">
                  <c:v>89</c:v>
                </c:pt>
                <c:pt idx="4">
                  <c:v>90</c:v>
                </c:pt>
                <c:pt idx="5">
                  <c:v>91</c:v>
                </c:pt>
                <c:pt idx="6">
                  <c:v>92</c:v>
                </c:pt>
                <c:pt idx="7">
                  <c:v>93</c:v>
                </c:pt>
                <c:pt idx="8">
                  <c:v>94</c:v>
                </c:pt>
                <c:pt idx="9">
                  <c:v>95</c:v>
                </c:pt>
                <c:pt idx="10">
                  <c:v>96</c:v>
                </c:pt>
                <c:pt idx="11">
                  <c:v>97</c:v>
                </c:pt>
                <c:pt idx="12">
                  <c:v>98</c:v>
                </c:pt>
                <c:pt idx="13">
                  <c:v>99</c:v>
                </c:pt>
                <c:pt idx="14">
                  <c:v>100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95D-4279-81EB-7BF4B4B1A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6227904"/>
        <c:axId val="246229024"/>
      </c:lineChart>
      <c:catAx>
        <c:axId val="246227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6229024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46229024"/>
        <c:scaling>
          <c:orientation val="minMax"/>
          <c:max val="110"/>
          <c:min val="80"/>
        </c:scaling>
        <c:delete val="1"/>
        <c:axPos val="l"/>
        <c:numFmt formatCode="General" sourceLinked="1"/>
        <c:majorTickMark val="out"/>
        <c:minorTickMark val="none"/>
        <c:tickLblPos val="none"/>
        <c:crossAx val="246227904"/>
        <c:crosses val="autoZero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rgbClr val="F856B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856B6"/>
              </a:solidFill>
              <a:ln w="19050">
                <a:solidFill>
                  <a:srgbClr val="F856B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Plan1!$D$3:$D$7</c:f>
              <c:numCache>
                <c:formatCode>General</c:formatCode>
                <c:ptCount val="5"/>
                <c:pt idx="0">
                  <c:v>2020</c:v>
                </c:pt>
                <c:pt idx="1">
                  <c:v>2022</c:v>
                </c:pt>
                <c:pt idx="2">
                  <c:v>2024</c:v>
                </c:pt>
                <c:pt idx="3">
                  <c:v>2026</c:v>
                </c:pt>
                <c:pt idx="4">
                  <c:v>2028</c:v>
                </c:pt>
              </c:numCache>
            </c:numRef>
          </c:xVal>
          <c:yVal>
            <c:numRef>
              <c:f>Plan1!$E$3:$E$7</c:f>
              <c:numCache>
                <c:formatCode>General</c:formatCode>
                <c:ptCount val="5"/>
                <c:pt idx="0">
                  <c:v>16</c:v>
                </c:pt>
                <c:pt idx="1">
                  <c:v>17</c:v>
                </c:pt>
                <c:pt idx="2">
                  <c:v>18</c:v>
                </c:pt>
                <c:pt idx="3">
                  <c:v>19</c:v>
                </c:pt>
                <c:pt idx="4">
                  <c:v>20</c:v>
                </c:pt>
              </c:numCache>
            </c:numRef>
          </c:yVal>
          <c:smooth val="0"/>
        </c:ser>
        <c:ser>
          <c:idx val="1"/>
          <c:order val="1"/>
          <c:spPr>
            <a:ln w="19050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Plan1!$D$3:$D$7</c:f>
              <c:numCache>
                <c:formatCode>General</c:formatCode>
                <c:ptCount val="5"/>
                <c:pt idx="0">
                  <c:v>2020</c:v>
                </c:pt>
                <c:pt idx="1">
                  <c:v>2022</c:v>
                </c:pt>
                <c:pt idx="2">
                  <c:v>2024</c:v>
                </c:pt>
                <c:pt idx="3">
                  <c:v>2026</c:v>
                </c:pt>
                <c:pt idx="4">
                  <c:v>2028</c:v>
                </c:pt>
              </c:numCache>
            </c:numRef>
          </c:xVal>
          <c:yVal>
            <c:numRef>
              <c:f>Plan1!$F$3:$F$7</c:f>
              <c:numCache>
                <c:formatCode>General</c:formatCode>
                <c:ptCount val="5"/>
                <c:pt idx="0">
                  <c:v>21</c:v>
                </c:pt>
                <c:pt idx="1">
                  <c:v>22</c:v>
                </c:pt>
                <c:pt idx="2">
                  <c:v>23</c:v>
                </c:pt>
                <c:pt idx="3">
                  <c:v>24</c:v>
                </c:pt>
                <c:pt idx="4">
                  <c:v>25</c:v>
                </c:pt>
              </c:numCache>
            </c:numRef>
          </c:y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120586192"/>
        <c:axId val="120586752"/>
      </c:scatterChart>
      <c:valAx>
        <c:axId val="120586192"/>
        <c:scaling>
          <c:orientation val="minMax"/>
          <c:max val="2028"/>
          <c:min val="202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20586752"/>
        <c:crosses val="autoZero"/>
        <c:crossBetween val="midCat"/>
        <c:majorUnit val="2"/>
      </c:valAx>
      <c:valAx>
        <c:axId val="12058675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2058619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0"/>
          <c:spPr>
            <a:ln w="19050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Plan1!$D$3:$D$7</c:f>
              <c:numCache>
                <c:formatCode>General</c:formatCode>
                <c:ptCount val="5"/>
                <c:pt idx="0">
                  <c:v>2020</c:v>
                </c:pt>
                <c:pt idx="1">
                  <c:v>2022</c:v>
                </c:pt>
                <c:pt idx="2">
                  <c:v>2024</c:v>
                </c:pt>
                <c:pt idx="3">
                  <c:v>2026</c:v>
                </c:pt>
                <c:pt idx="4">
                  <c:v>2028</c:v>
                </c:pt>
              </c:numCache>
            </c:numRef>
          </c:xVal>
          <c:yVal>
            <c:numRef>
              <c:f>Plan1!$F$3:$F$7</c:f>
              <c:numCache>
                <c:formatCode>General</c:formatCode>
                <c:ptCount val="5"/>
                <c:pt idx="0">
                  <c:v>21</c:v>
                </c:pt>
                <c:pt idx="1">
                  <c:v>22</c:v>
                </c:pt>
                <c:pt idx="2">
                  <c:v>23</c:v>
                </c:pt>
                <c:pt idx="3">
                  <c:v>24</c:v>
                </c:pt>
                <c:pt idx="4">
                  <c:v>25</c:v>
                </c:pt>
              </c:numCache>
            </c:numRef>
          </c:y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120588992"/>
        <c:axId val="120589552"/>
      </c:scatterChart>
      <c:valAx>
        <c:axId val="120588992"/>
        <c:scaling>
          <c:orientation val="minMax"/>
          <c:max val="2028"/>
          <c:min val="202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20589552"/>
        <c:crosses val="autoZero"/>
        <c:crossBetween val="midCat"/>
        <c:majorUnit val="2"/>
      </c:valAx>
      <c:valAx>
        <c:axId val="12058955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2058899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846179613177902E-2"/>
          <c:y val="7.8328709203599606E-2"/>
          <c:w val="0.88418182127925804"/>
          <c:h val="0.72472558858023395"/>
        </c:manualLayout>
      </c:layout>
      <c:lineChart>
        <c:grouping val="standard"/>
        <c:varyColors val="0"/>
        <c:ser>
          <c:idx val="1"/>
          <c:order val="0"/>
          <c:tx>
            <c:strRef>
              <c:f>Planilha1!$C$1</c:f>
              <c:strCache>
                <c:ptCount val="1"/>
                <c:pt idx="0">
                  <c:v>Masculino</c:v>
                </c:pt>
              </c:strCache>
            </c:strRef>
          </c:tx>
          <c:spPr>
            <a:ln w="28575" cap="rnd" cmpd="sng" algn="ctr">
              <a:solidFill>
                <a:schemeClr val="accent6">
                  <a:tint val="77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tint val="77000"/>
                </a:schemeClr>
              </a:solidFill>
              <a:ln w="9525" cap="flat" cmpd="sng" algn="ctr">
                <a:solidFill>
                  <a:schemeClr val="accent6">
                    <a:tint val="77000"/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marker>
          <c:dLbls>
            <c:dLbl>
              <c:idx val="14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Planilha1!$A$2:$A$21</c:f>
              <c:numCache>
                <c:formatCode>General</c:formatCode>
                <c:ptCount val="20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</c:numCache>
            </c:numRef>
          </c:cat>
          <c:val>
            <c:numRef>
              <c:f>Planilha1!$C$2:$C$21</c:f>
              <c:numCache>
                <c:formatCode>General</c:formatCode>
                <c:ptCount val="20"/>
                <c:pt idx="0">
                  <c:v>86</c:v>
                </c:pt>
                <c:pt idx="1">
                  <c:v>87</c:v>
                </c:pt>
                <c:pt idx="2">
                  <c:v>88</c:v>
                </c:pt>
                <c:pt idx="3">
                  <c:v>89</c:v>
                </c:pt>
                <c:pt idx="4">
                  <c:v>90</c:v>
                </c:pt>
                <c:pt idx="5">
                  <c:v>91</c:v>
                </c:pt>
                <c:pt idx="6">
                  <c:v>92</c:v>
                </c:pt>
                <c:pt idx="7">
                  <c:v>93</c:v>
                </c:pt>
                <c:pt idx="8">
                  <c:v>94</c:v>
                </c:pt>
                <c:pt idx="9">
                  <c:v>95</c:v>
                </c:pt>
                <c:pt idx="10">
                  <c:v>96</c:v>
                </c:pt>
                <c:pt idx="11">
                  <c:v>97</c:v>
                </c:pt>
                <c:pt idx="12">
                  <c:v>98</c:v>
                </c:pt>
                <c:pt idx="13">
                  <c:v>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95D-4279-81EB-7BF4B4B1A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7937152"/>
        <c:axId val="247936032"/>
      </c:lineChart>
      <c:catAx>
        <c:axId val="247937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7936032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47936032"/>
        <c:scaling>
          <c:orientation val="minMax"/>
          <c:max val="110"/>
          <c:min val="80"/>
        </c:scaling>
        <c:delete val="1"/>
        <c:axPos val="l"/>
        <c:numFmt formatCode="General" sourceLinked="1"/>
        <c:majorTickMark val="out"/>
        <c:minorTickMark val="none"/>
        <c:tickLblPos val="none"/>
        <c:crossAx val="247937152"/>
        <c:crosses val="autoZero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3012307421774E-2"/>
          <c:y val="5.2760397808925497E-2"/>
          <c:w val="0.95614453338022598"/>
          <c:h val="0.71687735140885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% Benefício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Planilha1!$A$2:$A$22</c:f>
              <c:numCache>
                <c:formatCode>General</c:formatCode>
                <c:ptCount val="2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</c:numCache>
            </c:numRef>
          </c:cat>
          <c:val>
            <c:numRef>
              <c:f>Planilha1!$B$2:$B$22</c:f>
              <c:numCache>
                <c:formatCode>General</c:formatCode>
                <c:ptCount val="21"/>
                <c:pt idx="0">
                  <c:v>0.6</c:v>
                </c:pt>
                <c:pt idx="1">
                  <c:v>0.62</c:v>
                </c:pt>
                <c:pt idx="2">
                  <c:v>0.64</c:v>
                </c:pt>
                <c:pt idx="3">
                  <c:v>0.65999999999999992</c:v>
                </c:pt>
                <c:pt idx="4">
                  <c:v>0.67999999999999994</c:v>
                </c:pt>
                <c:pt idx="5">
                  <c:v>0.7</c:v>
                </c:pt>
                <c:pt idx="6">
                  <c:v>0.72</c:v>
                </c:pt>
                <c:pt idx="7">
                  <c:v>0.74</c:v>
                </c:pt>
                <c:pt idx="8">
                  <c:v>0.76</c:v>
                </c:pt>
                <c:pt idx="9">
                  <c:v>0.78</c:v>
                </c:pt>
                <c:pt idx="10">
                  <c:v>0.8</c:v>
                </c:pt>
                <c:pt idx="11">
                  <c:v>0.82</c:v>
                </c:pt>
                <c:pt idx="12">
                  <c:v>0.84</c:v>
                </c:pt>
                <c:pt idx="13">
                  <c:v>0.86</c:v>
                </c:pt>
                <c:pt idx="14">
                  <c:v>0.88</c:v>
                </c:pt>
                <c:pt idx="15">
                  <c:v>0.89999999999999991</c:v>
                </c:pt>
                <c:pt idx="16">
                  <c:v>0.91999999999999993</c:v>
                </c:pt>
                <c:pt idx="17">
                  <c:v>0.94</c:v>
                </c:pt>
                <c:pt idx="18">
                  <c:v>0.96</c:v>
                </c:pt>
                <c:pt idx="19">
                  <c:v>0.98</c:v>
                </c:pt>
                <c:pt idx="2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833-401D-8BD0-9DD26ACD570B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Complementar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Planilha1!$A$2:$A$22</c:f>
              <c:numCache>
                <c:formatCode>General</c:formatCode>
                <c:ptCount val="2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</c:numCache>
            </c:numRef>
          </c:cat>
          <c:val>
            <c:numRef>
              <c:f>Planilha1!$C$2:$C$22</c:f>
              <c:numCache>
                <c:formatCode>General</c:formatCode>
                <c:ptCount val="21"/>
                <c:pt idx="0">
                  <c:v>0.4</c:v>
                </c:pt>
                <c:pt idx="1">
                  <c:v>0.38</c:v>
                </c:pt>
                <c:pt idx="2">
                  <c:v>0.36</c:v>
                </c:pt>
                <c:pt idx="3">
                  <c:v>0.34000000000000008</c:v>
                </c:pt>
                <c:pt idx="4">
                  <c:v>0.32000000000000006</c:v>
                </c:pt>
                <c:pt idx="5">
                  <c:v>0.30000000000000004</c:v>
                </c:pt>
                <c:pt idx="6">
                  <c:v>0.28000000000000003</c:v>
                </c:pt>
                <c:pt idx="7">
                  <c:v>0.26</c:v>
                </c:pt>
                <c:pt idx="8">
                  <c:v>0.24</c:v>
                </c:pt>
                <c:pt idx="9">
                  <c:v>0.21999999999999997</c:v>
                </c:pt>
                <c:pt idx="10">
                  <c:v>0.19999999999999996</c:v>
                </c:pt>
                <c:pt idx="11">
                  <c:v>0.18000000000000005</c:v>
                </c:pt>
                <c:pt idx="12">
                  <c:v>0.16000000000000003</c:v>
                </c:pt>
                <c:pt idx="13">
                  <c:v>0.14000000000000001</c:v>
                </c:pt>
                <c:pt idx="14">
                  <c:v>0.12</c:v>
                </c:pt>
                <c:pt idx="15">
                  <c:v>0.10000000000000009</c:v>
                </c:pt>
                <c:pt idx="16">
                  <c:v>8.0000000000000071E-2</c:v>
                </c:pt>
                <c:pt idx="17">
                  <c:v>6.0000000000000053E-2</c:v>
                </c:pt>
                <c:pt idx="18">
                  <c:v>4.0000000000000036E-2</c:v>
                </c:pt>
                <c:pt idx="19">
                  <c:v>2.0000000000000018E-2</c:v>
                </c:pt>
                <c:pt idx="2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833-401D-8BD0-9DD26ACD570B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%Adicional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Planilha1!$A$2:$A$22</c:f>
              <c:numCache>
                <c:formatCode>General</c:formatCode>
                <c:ptCount val="2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</c:numCache>
            </c:numRef>
          </c:cat>
          <c:val>
            <c:numRef>
              <c:f>Planilha1!$D$2:$D$22</c:f>
              <c:numCache>
                <c:formatCode>General</c:formatCode>
                <c:ptCount val="2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833-401D-8BD0-9DD26ACD57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47942192"/>
        <c:axId val="247939952"/>
      </c:barChart>
      <c:catAx>
        <c:axId val="2479421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sz="1400" b="1" dirty="0">
                    <a:solidFill>
                      <a:srgbClr val="595959"/>
                    </a:solidFill>
                  </a:rPr>
                  <a:t>Tempo de Contribuição</a:t>
                </a:r>
              </a:p>
            </c:rich>
          </c:tx>
          <c:layout>
            <c:manualLayout>
              <c:xMode val="edge"/>
              <c:yMode val="edge"/>
              <c:x val="2.5871679404316401E-2"/>
              <c:y val="0.9013519252856230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7939952"/>
        <c:crosses val="autoZero"/>
        <c:auto val="1"/>
        <c:lblAlgn val="ctr"/>
        <c:lblOffset val="100"/>
        <c:noMultiLvlLbl val="0"/>
      </c:catAx>
      <c:valAx>
        <c:axId val="247939952"/>
        <c:scaling>
          <c:orientation val="minMax"/>
          <c:max val="1.25"/>
          <c:min val="0"/>
        </c:scaling>
        <c:delete val="1"/>
        <c:axPos val="l"/>
        <c:numFmt formatCode="0%" sourceLinked="0"/>
        <c:majorTickMark val="none"/>
        <c:minorTickMark val="none"/>
        <c:tickLblPos val="none"/>
        <c:crossAx val="247942192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0.01283</cdr:x>
      <cdr:y>0.09151</cdr:y>
    </cdr:from>
    <cdr:to>
      <cdr:x>0.06723</cdr:x>
      <cdr:y>0.17681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xmlns="" id="{88F08DC8-848A-48D5-A5F6-E6A1ACAD4008}"/>
            </a:ext>
          </a:extLst>
        </cdr:cNvPr>
        <cdr:cNvSpPr txBox="1"/>
      </cdr:nvSpPr>
      <cdr:spPr>
        <a:xfrm xmlns:a="http://schemas.openxmlformats.org/drawingml/2006/main">
          <a:off x="105293" y="294324"/>
          <a:ext cx="446413" cy="2743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b="1" dirty="0">
              <a:solidFill>
                <a:srgbClr val="595959"/>
              </a:solidFill>
            </a:rPr>
            <a:t>60%</a:t>
          </a:r>
          <a:endParaRPr lang="pt-BR" sz="1600" b="1" dirty="0">
            <a:solidFill>
              <a:srgbClr val="595959"/>
            </a:solidFill>
          </a:endParaRPr>
        </a:p>
      </cdr:txBody>
    </cdr:sp>
  </cdr:relSizeAnchor>
  <cdr:relSizeAnchor xmlns:cdr="http://schemas.openxmlformats.org/drawingml/2006/chartDrawing">
    <cdr:from>
      <cdr:x>0.75009</cdr:x>
      <cdr:y>0.11803</cdr:y>
    </cdr:from>
    <cdr:to>
      <cdr:x>0.80797</cdr:x>
      <cdr:y>0.41024</cdr:y>
    </cdr:to>
    <cdr:sp macro="" textlink="">
      <cdr:nvSpPr>
        <cdr:cNvPr id="3" name="CaixaDeTexto 2">
          <a:extLst xmlns:a="http://schemas.openxmlformats.org/drawingml/2006/main">
            <a:ext uri="{FF2B5EF4-FFF2-40B4-BE49-F238E27FC236}">
              <a16:creationId xmlns:a16="http://schemas.microsoft.com/office/drawing/2014/main" xmlns="" id="{90A8E202-67E6-42B6-9F1B-7FC0E5968A3E}"/>
            </a:ext>
          </a:extLst>
        </cdr:cNvPr>
        <cdr:cNvSpPr txBox="1"/>
      </cdr:nvSpPr>
      <cdr:spPr>
        <a:xfrm xmlns:a="http://schemas.openxmlformats.org/drawingml/2006/main">
          <a:off x="6155784" y="379620"/>
          <a:ext cx="475008" cy="9398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b="1" dirty="0">
              <a:solidFill>
                <a:srgbClr val="595959"/>
              </a:solidFill>
            </a:rPr>
            <a:t>100%</a:t>
          </a:r>
          <a:endParaRPr lang="pt-BR" sz="1600" b="1" dirty="0">
            <a:solidFill>
              <a:srgbClr val="595959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0.61232</cdr:x>
      <cdr:y>0.5</cdr:y>
    </cdr:from>
    <cdr:to>
      <cdr:x>0.75767</cdr:x>
      <cdr:y>0.84398</cdr:y>
    </cdr:to>
    <cdr:pic>
      <cdr:nvPicPr>
        <cdr:cNvPr id="2" name="Picture 1" descr="Resultado de imagem para homens e mulheres">
          <a:extLst xmlns:a="http://schemas.openxmlformats.org/drawingml/2006/main">
            <a:ext uri="{FF2B5EF4-FFF2-40B4-BE49-F238E27FC236}">
              <a16:creationId xmlns:a16="http://schemas.microsoft.com/office/drawing/2014/main" xmlns="" id="{2315538D-FAEF-4C59-8A8B-1DCE941395CD}"/>
            </a:ext>
          </a:extLst>
        </cdr:cNvPr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5004216" y="1352986"/>
          <a:ext cx="1187883" cy="930801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0.63255</cdr:x>
      <cdr:y>0.55373</cdr:y>
    </cdr:from>
    <cdr:to>
      <cdr:x>0.7779</cdr:x>
      <cdr:y>0.8108</cdr:y>
    </cdr:to>
    <cdr:pic>
      <cdr:nvPicPr>
        <cdr:cNvPr id="2" name="Picture 1" descr="Resultado de imagem para homens e mulheres">
          <a:extLst xmlns:a="http://schemas.openxmlformats.org/drawingml/2006/main">
            <a:ext uri="{FF2B5EF4-FFF2-40B4-BE49-F238E27FC236}">
              <a16:creationId xmlns:a16="http://schemas.microsoft.com/office/drawing/2014/main" xmlns="" id="{2315538D-FAEF-4C59-8A8B-1DCE941395CD}"/>
            </a:ext>
          </a:extLst>
        </cdr:cNvPr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5169530" y="1813591"/>
          <a:ext cx="1187883" cy="841981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0.02654</cdr:x>
      <cdr:y>0.09845</cdr:y>
    </cdr:from>
    <cdr:to>
      <cdr:x>0.08094</cdr:x>
      <cdr:y>0.18375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xmlns="" id="{88F08DC8-848A-48D5-A5F6-E6A1ACAD4008}"/>
            </a:ext>
          </a:extLst>
        </cdr:cNvPr>
        <cdr:cNvSpPr txBox="1"/>
      </cdr:nvSpPr>
      <cdr:spPr>
        <a:xfrm xmlns:a="http://schemas.openxmlformats.org/drawingml/2006/main">
          <a:off x="288032" y="353402"/>
          <a:ext cx="590468" cy="3061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b="1" dirty="0">
              <a:solidFill>
                <a:srgbClr val="595959"/>
              </a:solidFill>
            </a:rPr>
            <a:t>60%</a:t>
          </a:r>
          <a:endParaRPr lang="pt-BR" sz="1600" b="1" dirty="0">
            <a:solidFill>
              <a:srgbClr val="595959"/>
            </a:solidFill>
          </a:endParaRPr>
        </a:p>
      </cdr:txBody>
    </cdr:sp>
  </cdr:relSizeAnchor>
  <cdr:relSizeAnchor xmlns:cdr="http://schemas.openxmlformats.org/drawingml/2006/chartDrawing">
    <cdr:from>
      <cdr:x>0.92878</cdr:x>
      <cdr:y>0.09845</cdr:y>
    </cdr:from>
    <cdr:to>
      <cdr:x>0.98666</cdr:x>
      <cdr:y>0.39066</cdr:y>
    </cdr:to>
    <cdr:sp macro="" textlink="">
      <cdr:nvSpPr>
        <cdr:cNvPr id="3" name="CaixaDeTexto 2">
          <a:extLst xmlns:a="http://schemas.openxmlformats.org/drawingml/2006/main">
            <a:ext uri="{FF2B5EF4-FFF2-40B4-BE49-F238E27FC236}">
              <a16:creationId xmlns:a16="http://schemas.microsoft.com/office/drawing/2014/main" xmlns="" id="{90A8E202-67E6-42B6-9F1B-7FC0E5968A3E}"/>
            </a:ext>
          </a:extLst>
        </cdr:cNvPr>
        <cdr:cNvSpPr txBox="1"/>
      </cdr:nvSpPr>
      <cdr:spPr>
        <a:xfrm xmlns:a="http://schemas.openxmlformats.org/drawingml/2006/main">
          <a:off x="10081120" y="353402"/>
          <a:ext cx="628240" cy="10488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b="1" dirty="0">
              <a:solidFill>
                <a:srgbClr val="595959"/>
              </a:solidFill>
            </a:rPr>
            <a:t>100%</a:t>
          </a:r>
          <a:endParaRPr lang="pt-BR" sz="1600" b="1" dirty="0">
            <a:solidFill>
              <a:srgbClr val="595959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604" cy="465341"/>
          </a:xfrm>
          <a:prstGeom prst="rect">
            <a:avLst/>
          </a:prstGeom>
        </p:spPr>
        <p:txBody>
          <a:bodyPr vert="horz" lIns="91492" tIns="45746" rIns="91492" bIns="4574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970160" y="1"/>
            <a:ext cx="3038604" cy="465341"/>
          </a:xfrm>
          <a:prstGeom prst="rect">
            <a:avLst/>
          </a:prstGeom>
        </p:spPr>
        <p:txBody>
          <a:bodyPr vert="horz" lIns="91492" tIns="45746" rIns="91492" bIns="4574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49147EF-9B4B-4DAB-8232-5C3B1A1FBE19}" type="datetimeFigureOut">
              <a:rPr lang="pt-BR"/>
              <a:pPr>
                <a:defRPr/>
              </a:pPr>
              <a:t>23/05/2019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829574"/>
            <a:ext cx="3038604" cy="465340"/>
          </a:xfrm>
          <a:prstGeom prst="rect">
            <a:avLst/>
          </a:prstGeom>
        </p:spPr>
        <p:txBody>
          <a:bodyPr vert="horz" lIns="91492" tIns="45746" rIns="91492" bIns="4574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970160" y="8829574"/>
            <a:ext cx="3038604" cy="465340"/>
          </a:xfrm>
          <a:prstGeom prst="rect">
            <a:avLst/>
          </a:prstGeom>
        </p:spPr>
        <p:txBody>
          <a:bodyPr vert="horz" lIns="91492" tIns="45746" rIns="91492" bIns="45746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A08AE60-5498-40C1-9B4A-47D99611B462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83235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604" cy="465341"/>
          </a:xfrm>
          <a:prstGeom prst="rect">
            <a:avLst/>
          </a:prstGeom>
        </p:spPr>
        <p:txBody>
          <a:bodyPr vert="horz" lIns="91492" tIns="45746" rIns="91492" bIns="4574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70160" y="1"/>
            <a:ext cx="3038604" cy="465341"/>
          </a:xfrm>
          <a:prstGeom prst="rect">
            <a:avLst/>
          </a:prstGeom>
        </p:spPr>
        <p:txBody>
          <a:bodyPr vert="horz" lIns="91492" tIns="45746" rIns="91492" bIns="4574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8CC53B7-631C-42E0-A78B-1ADAB8687602}" type="datetimeFigureOut">
              <a:rPr lang="pt-BR"/>
              <a:pPr>
                <a:defRPr/>
              </a:pPr>
              <a:t>23/05/2019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92" tIns="45746" rIns="91492" bIns="45746" rtlCol="0" anchor="ctr"/>
          <a:lstStyle/>
          <a:p>
            <a:pPr lvl="0"/>
            <a:endParaRPr lang="pt-BR" noProof="0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0714" y="4415531"/>
            <a:ext cx="5608975" cy="4183603"/>
          </a:xfrm>
          <a:prstGeom prst="rect">
            <a:avLst/>
          </a:prstGeom>
        </p:spPr>
        <p:txBody>
          <a:bodyPr vert="horz" lIns="91492" tIns="45746" rIns="91492" bIns="45746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829574"/>
            <a:ext cx="3038604" cy="465340"/>
          </a:xfrm>
          <a:prstGeom prst="rect">
            <a:avLst/>
          </a:prstGeom>
        </p:spPr>
        <p:txBody>
          <a:bodyPr vert="horz" lIns="91492" tIns="45746" rIns="91492" bIns="4574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70160" y="8829574"/>
            <a:ext cx="3038604" cy="465340"/>
          </a:xfrm>
          <a:prstGeom prst="rect">
            <a:avLst/>
          </a:prstGeom>
        </p:spPr>
        <p:txBody>
          <a:bodyPr vert="horz" lIns="91492" tIns="45746" rIns="91492" bIns="45746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EFDCEBD-067D-4BC9-B2DC-569E0D54A901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702869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68777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>
            <a:extLst>
              <a:ext uri="{FF2B5EF4-FFF2-40B4-BE49-F238E27FC236}">
                <a16:creationId xmlns:a16="http://schemas.microsoft.com/office/drawing/2014/main" xmlns="" id="{BB5683E9-5C5E-4D50-AB68-FE13CECCE4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xmlns="" id="{CF865993-69BA-4B54-B26B-62DDC9646B8F}"/>
              </a:ext>
            </a:extLst>
          </p:cNvPr>
          <p:cNvSpPr>
            <a:spLocks noGrp="1" noChangeArrowheads="1"/>
          </p:cNvSpPr>
          <p:nvPr>
            <p:ph type="body" sz="quarter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/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251246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C8481-E2CF-4B9C-9D55-4D10CE4E4FBF}" type="datetime1">
              <a:rPr lang="pt-BR"/>
              <a:pPr>
                <a:defRPr/>
              </a:pPr>
              <a:t>23/05/2019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08EADF9-55F0-43ED-ADDB-3CD5CBA8D09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6347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908720"/>
            <a:ext cx="109728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600" y="2113558"/>
            <a:ext cx="10972800" cy="4425355"/>
          </a:xfrm>
        </p:spPr>
        <p:txBody>
          <a:bodyPr/>
          <a:lstStyle/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E4905-98AB-4EA4-AE65-BF15BFAA5F5B}" type="datetime1">
              <a:rPr lang="pt-BR"/>
              <a:pPr>
                <a:defRPr/>
              </a:pPr>
              <a:t>23/05/2019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A2F3EFF-9904-46D8-B353-A03427DBF4F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156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FA588-4612-4B45-A279-8A2836640325}" type="datetime1">
              <a:rPr lang="pt-BR"/>
              <a:pPr>
                <a:defRPr/>
              </a:pPr>
              <a:t>23/05/2019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4240DF9-2625-480A-9595-0E2DB555426A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7683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 userDrawn="1"/>
        </p:nvSpPr>
        <p:spPr>
          <a:xfrm>
            <a:off x="11106150" y="6356350"/>
            <a:ext cx="384175" cy="501650"/>
          </a:xfrm>
          <a:prstGeom prst="rect">
            <a:avLst/>
          </a:prstGeom>
          <a:solidFill>
            <a:srgbClr val="92D05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FD057-4529-465F-B3AB-65427984E81B}" type="datetime1">
              <a:rPr lang="pt-BR"/>
              <a:pPr>
                <a:defRPr/>
              </a:pPr>
              <a:t>23/05/2019</a:t>
            </a:fld>
            <a:endParaRPr lang="pt-BR" dirty="0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76AB2D7-B403-46D6-80F9-1984EF4B06E2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91452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2BDF3-FA67-4FB8-8C9F-29031D6232B9}" type="datetime1">
              <a:rPr lang="pt-BR"/>
              <a:pPr>
                <a:defRPr/>
              </a:pPr>
              <a:t>23/05/2019</a:t>
            </a:fld>
            <a:endParaRPr lang="pt-BR" dirty="0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F9351D5-6E18-473B-A7C7-C74881B7A96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375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8866D-D273-405D-955F-E2131615A4FA}" type="datetime1">
              <a:rPr lang="pt-BR"/>
              <a:pPr>
                <a:defRPr/>
              </a:pPr>
              <a:t>23/05/2019</a:t>
            </a:fld>
            <a:endParaRPr lang="pt-BR" dirty="0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A5FF7-F4F9-4A83-8474-3FB09CA0A2D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2419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992D2-D71D-4A16-B7A9-E0E809AF93AE}" type="datetime1">
              <a:rPr lang="pt-BR"/>
              <a:pPr>
                <a:defRPr/>
              </a:pPr>
              <a:t>23/05/2019</a:t>
            </a:fld>
            <a:endParaRPr lang="pt-BR" dirty="0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78CB0-C7B4-4243-9295-7A049A9819D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886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0779B-A61C-4EA7-AE9A-3F061EB8E9CD}" type="datetime1">
              <a:rPr lang="pt-BR"/>
              <a:pPr>
                <a:defRPr/>
              </a:pPr>
              <a:t>23/05/2019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5ECDA-94A9-431C-95D6-AEF2D10A71F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1470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6C977-11EC-4FB6-89EE-84604BA8D529}" type="datetime1">
              <a:rPr lang="pt-BR"/>
              <a:pPr>
                <a:defRPr/>
              </a:pPr>
              <a:t>23/05/2019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3FE5E-4C99-4898-851F-BBD0E2E6301C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5610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81079-82E6-48CD-AC24-E7A120086550}" type="datetime1">
              <a:rPr lang="pt-BR"/>
              <a:pPr>
                <a:defRPr/>
              </a:pPr>
              <a:t>23/05/2019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6A0C1-2709-4426-9CE8-99A3FD03533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54662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0EDD3-609C-480E-A86C-CDC3736D2513}" type="datetime1">
              <a:rPr lang="pt-BR"/>
              <a:pPr>
                <a:defRPr/>
              </a:pPr>
              <a:t>23/05/2019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707A7-8162-4779-9E67-1EAB74E9D1B2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63511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1303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575" y="234060"/>
            <a:ext cx="2991095" cy="50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859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77452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D23F528-9439-423D-B95B-5C86EC45FE22}" type="datetimeFigureOut">
              <a:rPr lang="pt-BR" smtClean="0">
                <a:solidFill>
                  <a:prstClr val="black"/>
                </a:solidFill>
                <a:latin typeface="Calibri" panose="020F0502020204030204"/>
                <a:sym typeface="Calibri" panose="020F050202020403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23/05/2019</a:t>
            </a:fld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6086DA1-B990-4EDD-89DF-6A0A01C20191}" type="slidenum">
              <a:rPr lang="pt-BR" smtClean="0">
                <a:solidFill>
                  <a:prstClr val="black"/>
                </a:solidFill>
                <a:latin typeface="Calibri" panose="020F0502020204030204"/>
                <a:sym typeface="Calibri" panose="020F050202020403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8009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D23F528-9439-423D-B95B-5C86EC45FE22}" type="datetimeFigureOut">
              <a:rPr lang="pt-BR" smtClean="0">
                <a:solidFill>
                  <a:prstClr val="black"/>
                </a:solidFill>
                <a:latin typeface="Calibri" panose="020F0502020204030204"/>
                <a:sym typeface="Calibri" panose="020F050202020403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23/05/2019</a:t>
            </a:fld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6086DA1-B990-4EDD-89DF-6A0A01C20191}" type="slidenum">
              <a:rPr lang="pt-BR" smtClean="0">
                <a:solidFill>
                  <a:prstClr val="black"/>
                </a:solidFill>
                <a:latin typeface="Calibri" panose="020F0502020204030204"/>
                <a:sym typeface="Calibri" panose="020F050202020403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3980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D23F528-9439-423D-B95B-5C86EC45FE22}" type="datetimeFigureOut">
              <a:rPr lang="pt-BR" smtClean="0">
                <a:solidFill>
                  <a:prstClr val="black"/>
                </a:solidFill>
                <a:latin typeface="Calibri" panose="020F0502020204030204"/>
                <a:sym typeface="Calibri" panose="020F050202020403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23/05/2019</a:t>
            </a:fld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6086DA1-B990-4EDD-89DF-6A0A01C20191}" type="slidenum">
              <a:rPr lang="pt-BR" smtClean="0">
                <a:solidFill>
                  <a:prstClr val="black"/>
                </a:solidFill>
                <a:latin typeface="Calibri" panose="020F0502020204030204"/>
                <a:sym typeface="Calibri" panose="020F050202020403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2159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D23F528-9439-423D-B95B-5C86EC45FE22}" type="datetimeFigureOut">
              <a:rPr lang="pt-BR" smtClean="0">
                <a:solidFill>
                  <a:prstClr val="black"/>
                </a:solidFill>
                <a:latin typeface="Calibri" panose="020F0502020204030204"/>
                <a:sym typeface="Calibri" panose="020F050202020403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23/05/2019</a:t>
            </a:fld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6086DA1-B990-4EDD-89DF-6A0A01C20191}" type="slidenum">
              <a:rPr lang="pt-BR" smtClean="0">
                <a:solidFill>
                  <a:prstClr val="black"/>
                </a:solidFill>
                <a:latin typeface="Calibri" panose="020F0502020204030204"/>
                <a:sym typeface="Calibri" panose="020F050202020403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756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D23F528-9439-423D-B95B-5C86EC45FE22}" type="datetimeFigureOut">
              <a:rPr lang="pt-BR" smtClean="0">
                <a:solidFill>
                  <a:prstClr val="black"/>
                </a:solidFill>
                <a:latin typeface="Calibri" panose="020F0502020204030204"/>
                <a:sym typeface="Calibri" panose="020F050202020403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23/05/2019</a:t>
            </a:fld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6086DA1-B990-4EDD-89DF-6A0A01C20191}" type="slidenum">
              <a:rPr lang="pt-BR" smtClean="0">
                <a:solidFill>
                  <a:prstClr val="black"/>
                </a:solidFill>
                <a:latin typeface="Calibri" panose="020F0502020204030204"/>
                <a:sym typeface="Calibri" panose="020F050202020403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8591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D23F528-9439-423D-B95B-5C86EC45FE22}" type="datetimeFigureOut">
              <a:rPr lang="pt-BR" smtClean="0">
                <a:solidFill>
                  <a:prstClr val="black"/>
                </a:solidFill>
                <a:latin typeface="Calibri" panose="020F0502020204030204"/>
                <a:sym typeface="Calibri" panose="020F050202020403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23/05/2019</a:t>
            </a:fld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6086DA1-B990-4EDD-89DF-6A0A01C20191}" type="slidenum">
              <a:rPr lang="pt-BR" smtClean="0">
                <a:solidFill>
                  <a:prstClr val="black"/>
                </a:solidFill>
                <a:latin typeface="Calibri" panose="020F0502020204030204"/>
                <a:sym typeface="Calibri" panose="020F050202020403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4363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D23F528-9439-423D-B95B-5C86EC45FE22}" type="datetimeFigureOut">
              <a:rPr lang="pt-BR" smtClean="0">
                <a:solidFill>
                  <a:prstClr val="black"/>
                </a:solidFill>
                <a:latin typeface="Calibri" panose="020F0502020204030204"/>
                <a:sym typeface="Calibri" panose="020F050202020403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23/05/2019</a:t>
            </a:fld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6086DA1-B990-4EDD-89DF-6A0A01C20191}" type="slidenum">
              <a:rPr lang="pt-BR" smtClean="0">
                <a:solidFill>
                  <a:prstClr val="black"/>
                </a:solidFill>
                <a:latin typeface="Calibri" panose="020F0502020204030204"/>
                <a:sym typeface="Calibri" panose="020F050202020403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8294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D23F528-9439-423D-B95B-5C86EC45FE22}" type="datetimeFigureOut">
              <a:rPr lang="pt-BR" smtClean="0">
                <a:solidFill>
                  <a:prstClr val="black"/>
                </a:solidFill>
                <a:latin typeface="Calibri" panose="020F0502020204030204"/>
                <a:sym typeface="Calibri" panose="020F050202020403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23/05/2019</a:t>
            </a:fld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6086DA1-B990-4EDD-89DF-6A0A01C20191}" type="slidenum">
              <a:rPr lang="pt-BR" smtClean="0">
                <a:solidFill>
                  <a:prstClr val="black"/>
                </a:solidFill>
                <a:latin typeface="Calibri" panose="020F0502020204030204"/>
                <a:sym typeface="Calibri" panose="020F050202020403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3929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D23F528-9439-423D-B95B-5C86EC45FE22}" type="datetimeFigureOut">
              <a:rPr lang="pt-BR" smtClean="0">
                <a:solidFill>
                  <a:prstClr val="black"/>
                </a:solidFill>
                <a:latin typeface="Calibri" panose="020F0502020204030204"/>
                <a:sym typeface="Calibri" panose="020F050202020403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23/05/2019</a:t>
            </a:fld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6086DA1-B990-4EDD-89DF-6A0A01C20191}" type="slidenum">
              <a:rPr lang="pt-BR" smtClean="0">
                <a:solidFill>
                  <a:prstClr val="black"/>
                </a:solidFill>
                <a:latin typeface="Calibri" panose="020F0502020204030204"/>
                <a:sym typeface="Calibri" panose="020F050202020403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pt-BR">
              <a:solidFill>
                <a:prstClr val="black"/>
              </a:solidFill>
              <a:latin typeface="Calibri" panose="020F0502020204030204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4523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D2F2F93-9D5C-4AF3-896B-329CFC51E1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FAC6633C-A0B2-48F4-9570-00FFE97F42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EF8BFFD5-DF0F-49ED-B80D-64DDE4A738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73496-CE59-4A97-BA06-8AAE168B88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400771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88C3664-BA7E-40B4-8337-50756E79B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40558ED5-106F-43B2-9309-0D750A295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13D0F315-59C7-40BB-87E0-EA21200562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4E43F-49E8-4532-B6BE-5E1CA797ADE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048577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D03CD42-22F4-4619-87BB-7796AC91A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19028A5F-96EA-41D6-8F74-64CA8537F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53D968D6-4857-4BF6-AE42-0ECFDA9F78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681461-464D-453E-B92A-11B91BE0B87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505809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DBD2A9C-2F57-4A0F-BF3A-9998C954B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E7D0A1C4-40F7-43D8-99CA-A522F9DDE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37774E22-7345-4F29-A54E-BF30006FDE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="" xmlns:a16="http://schemas.microsoft.com/office/drawing/2014/main" id="{B552B1C8-D74D-4BD1-8592-6C650AF1A5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B76-4861-40EA-AF31-BDF5CF21640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396096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60BEEA0-1144-434C-863E-BDCF15B7A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BB562717-1616-48C2-A8B8-D06DDF83A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4914FD0D-6D8C-4E92-8B22-806C238914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1AFAE289-FD04-4A17-9DD3-70800EF586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="" xmlns:a16="http://schemas.microsoft.com/office/drawing/2014/main" id="{1EE9C962-00A6-4404-9F02-48D87378DA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B4739162-C1B8-4B72-B42F-297A4ED92D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FACC3-6CBA-40EF-94A8-89A2A2F9225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226043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B841471-F73A-4825-82F1-B1ABDAF60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="" xmlns:a16="http://schemas.microsoft.com/office/drawing/2014/main" id="{E37577B9-6001-46F5-9DEF-425A2465AB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C8CDF-8C8E-456C-AA99-1C96382AB96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554103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F6940D5-65DA-426E-A537-FD4C4E5CEF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E0A7DB-B9EF-463D-A23A-153A47F7F8C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239322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D6C2210-6947-4B56-A9DC-88870DCA2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3BF28B72-7154-489B-8FB9-EE02C6796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DBA6FC14-BBDA-4B24-A95A-EF2FA54C39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="" xmlns:a16="http://schemas.microsoft.com/office/drawing/2014/main" id="{0AE6D1CF-D628-4FBC-9531-991A509CDA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92DF11-02B7-46E1-A324-B29D780C5EC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896961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FFA7EA-372E-469E-85D4-12339C751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="" xmlns:a16="http://schemas.microsoft.com/office/drawing/2014/main" id="{2EFCD78C-542E-45E6-867D-AFD8BC7FF5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>
              <a:sym typeface="Calibri" panose="020F0502020204030204" pitchFamily="34" charset="0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7CEE80CA-42A4-46C6-AF60-D5BAC655FA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="" xmlns:a16="http://schemas.microsoft.com/office/drawing/2014/main" id="{C8EF9A55-C3F5-419B-8296-353962AB0C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40DE9-6F50-4512-AD2C-2FC79F6FEA6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90631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6E68748-403A-4606-925E-C71A21A11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6500BD0A-9767-4AC8-AB61-0F828209E3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277335A0-76F6-4CB8-B4DC-6F1FC1CFDF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1A194-5710-4009-BA0A-32BE1CAFF47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931370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9CB26ED2-704A-4864-AE88-3903DD0078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743DD57B-1F4F-4870-8011-A3A7E172C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B28911F2-10A9-4B52-B4DF-691E272F17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5161DC-924A-40C7-ACEE-50D9B96BC9E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29696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8" y="0"/>
            <a:ext cx="12165724" cy="6858000"/>
          </a:xfrm>
          <a:prstGeom prst="rect">
            <a:avLst/>
          </a:prstGeom>
        </p:spPr>
      </p:pic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609600" y="557213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s-ES" dirty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609600" y="1700213"/>
            <a:ext cx="10972800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s-ES" dirty="0"/>
              <a:t>Clique para editar os estilos do texto mestre</a:t>
            </a:r>
          </a:p>
          <a:p>
            <a:pPr lvl="1"/>
            <a:r>
              <a:rPr lang="pt-BR" altLang="es-ES" dirty="0"/>
              <a:t>Segundo nível</a:t>
            </a:r>
          </a:p>
          <a:p>
            <a:pPr lvl="2"/>
            <a:r>
              <a:rPr lang="pt-BR" altLang="es-ES" dirty="0"/>
              <a:t>Terceiro nível</a:t>
            </a:r>
          </a:p>
          <a:p>
            <a:pPr lvl="3"/>
            <a:r>
              <a:rPr lang="pt-BR" altLang="es-ES" dirty="0"/>
              <a:t>Quarto nível</a:t>
            </a:r>
          </a:p>
          <a:p>
            <a:pPr lvl="4"/>
            <a:r>
              <a:rPr lang="pt-BR" altLang="es-ES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81D973-6665-4EE4-BA17-4057A55FD744}" type="datetime1">
              <a:rPr lang="pt-BR"/>
              <a:pPr>
                <a:defRPr/>
              </a:pPr>
              <a:t>23/05/2019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8BE0F2-8142-4B56-8E1D-9C5515662535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13030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575" y="234060"/>
            <a:ext cx="2991095" cy="50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17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>
            <a:extLst>
              <a:ext uri="{FF2B5EF4-FFF2-40B4-BE49-F238E27FC236}">
                <a16:creationId xmlns="" xmlns:a16="http://schemas.microsoft.com/office/drawing/2014/main" id="{7700EA58-B676-42BA-B6A9-89D856E71AD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11558588" y="280988"/>
            <a:ext cx="357187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45711" tIns="45711" rIns="45711" bIns="45711" numCol="1" anchor="t" anchorCtr="0" compatLnSpc="1">
            <a:prstTxWarp prst="textNoShape">
              <a:avLst/>
            </a:prstTxWarp>
          </a:bodyPr>
          <a:lstStyle>
            <a:lvl1pPr defTabSz="912813" eaLnBrk="1">
              <a:defRPr>
                <a:solidFill>
                  <a:srgbClr val="737572"/>
                </a:solidFill>
                <a:latin typeface="Helvetica" panose="020B0604020202020204" pitchFamily="34" charset="0"/>
                <a:sym typeface="Helvetica" panose="020B0604020202020204" pitchFamily="34" charset="0"/>
              </a:defRPr>
            </a:lvl1pPr>
          </a:lstStyle>
          <a:p>
            <a:pPr>
              <a:defRPr/>
            </a:pPr>
            <a:fld id="{E556F641-5E45-47CD-B4AC-FEB3BDC32DB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42137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000000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5pPr>
      <a:lvl6pPr marL="4572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6pPr>
      <a:lvl7pPr marL="9144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7pPr>
      <a:lvl8pPr marL="13716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8pPr>
      <a:lvl9pPr marL="18288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23900" indent="-2667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233488" indent="-319088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727200" indent="-355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184400" indent="-355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videncia.gov.br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938"/>
            <a:ext cx="12192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ítulo 1"/>
          <p:cNvSpPr>
            <a:spLocks noGrp="1"/>
          </p:cNvSpPr>
          <p:nvPr>
            <p:ph type="ctrTitle"/>
          </p:nvPr>
        </p:nvSpPr>
        <p:spPr>
          <a:xfrm>
            <a:off x="119336" y="116632"/>
            <a:ext cx="10225136" cy="2160239"/>
          </a:xfrm>
        </p:spPr>
        <p:txBody>
          <a:bodyPr/>
          <a:lstStyle/>
          <a:p>
            <a:pPr algn="l" eaLnBrk="1" hangingPunct="1"/>
            <a:r>
              <a:rPr lang="pt-BR" altLang="pt-BR" sz="4000" dirty="0" smtClean="0">
                <a:solidFill>
                  <a:schemeClr val="bg1"/>
                </a:solidFill>
              </a:rPr>
              <a:t>PEC 06/2019 - NOVA PREVIDÊNCIA</a:t>
            </a:r>
            <a:r>
              <a:rPr lang="pt-BR" altLang="pt-BR" sz="1200" dirty="0" smtClean="0">
                <a:solidFill>
                  <a:schemeClr val="bg1"/>
                </a:solidFill>
              </a:rPr>
              <a:t/>
            </a:r>
            <a:br>
              <a:rPr lang="pt-BR" altLang="pt-BR" sz="1200" dirty="0" smtClean="0">
                <a:solidFill>
                  <a:schemeClr val="bg1"/>
                </a:solidFill>
              </a:rPr>
            </a:br>
            <a:r>
              <a:rPr lang="pt-BR" altLang="pt-BR" sz="1200" dirty="0" smtClean="0">
                <a:solidFill>
                  <a:schemeClr val="bg1"/>
                </a:solidFill>
              </a:rPr>
              <a:t/>
            </a:r>
            <a:br>
              <a:rPr lang="pt-BR" altLang="pt-BR" sz="1200" dirty="0" smtClean="0">
                <a:solidFill>
                  <a:schemeClr val="bg1"/>
                </a:solidFill>
              </a:rPr>
            </a:br>
            <a:r>
              <a:rPr lang="pt-BR" altLang="pt-BR" sz="2400" dirty="0" smtClean="0">
                <a:solidFill>
                  <a:schemeClr val="bg1"/>
                </a:solidFill>
              </a:rPr>
              <a:t>AMIPREM </a:t>
            </a:r>
            <a:r>
              <a:rPr lang="pt-BR" altLang="pt-BR" sz="2400" dirty="0" smtClean="0">
                <a:solidFill>
                  <a:schemeClr val="bg1"/>
                </a:solidFill>
              </a:rPr>
              <a:t>- </a:t>
            </a:r>
            <a:r>
              <a:rPr lang="pt-BR" altLang="pt-BR" sz="2400" dirty="0" smtClean="0">
                <a:solidFill>
                  <a:schemeClr val="bg1"/>
                </a:solidFill>
              </a:rPr>
              <a:t>BELO HORIZONTE </a:t>
            </a:r>
            <a:r>
              <a:rPr lang="pt-BR" altLang="pt-BR" sz="2400" dirty="0" smtClean="0">
                <a:solidFill>
                  <a:schemeClr val="bg1"/>
                </a:solidFill>
              </a:rPr>
              <a:t>- </a:t>
            </a:r>
            <a:r>
              <a:rPr lang="pt-BR" altLang="pt-BR" sz="2400" dirty="0" smtClean="0">
                <a:solidFill>
                  <a:schemeClr val="bg1"/>
                </a:solidFill>
              </a:rPr>
              <a:t>24 </a:t>
            </a:r>
            <a:r>
              <a:rPr lang="pt-BR" altLang="pt-BR" sz="2400" dirty="0" smtClean="0">
                <a:solidFill>
                  <a:schemeClr val="bg1"/>
                </a:solidFill>
              </a:rPr>
              <a:t>DE MAIO DE 2019</a:t>
            </a:r>
            <a:br>
              <a:rPr lang="pt-BR" altLang="pt-BR" sz="2400" dirty="0" smtClean="0">
                <a:solidFill>
                  <a:schemeClr val="bg1"/>
                </a:solidFill>
              </a:rPr>
            </a:br>
            <a:r>
              <a:rPr lang="pt-BR" altLang="pt-BR" sz="1200" dirty="0">
                <a:solidFill>
                  <a:schemeClr val="bg1"/>
                </a:solidFill>
              </a:rPr>
              <a:t/>
            </a:r>
            <a:br>
              <a:rPr lang="pt-BR" altLang="pt-BR" sz="1200" dirty="0">
                <a:solidFill>
                  <a:schemeClr val="bg1"/>
                </a:solidFill>
              </a:rPr>
            </a:br>
            <a:r>
              <a:rPr lang="pt-BR" altLang="pt-BR" sz="2400" dirty="0" smtClean="0">
                <a:solidFill>
                  <a:schemeClr val="bg1"/>
                </a:solidFill>
              </a:rPr>
              <a:t>18º Seminário Regional da AMIPREM</a:t>
            </a:r>
            <a:endParaRPr lang="pt-BR" altLang="pt-BR" sz="2400" dirty="0" smtClean="0">
              <a:solidFill>
                <a:schemeClr val="bg1"/>
              </a:solidFill>
            </a:endParaRPr>
          </a:p>
        </p:txBody>
      </p:sp>
      <p:sp>
        <p:nvSpPr>
          <p:cNvPr id="3076" name="Retângulo 3"/>
          <p:cNvSpPr>
            <a:spLocks noChangeArrowheads="1"/>
          </p:cNvSpPr>
          <p:nvPr/>
        </p:nvSpPr>
        <p:spPr bwMode="auto">
          <a:xfrm>
            <a:off x="8253413" y="230188"/>
            <a:ext cx="3641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pt-BR" altLang="pt-BR" sz="4000" b="1" dirty="0">
              <a:solidFill>
                <a:schemeClr val="bg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19336" y="4653136"/>
            <a:ext cx="3600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Narlon Gutierre Nogueira</a:t>
            </a:r>
          </a:p>
          <a:p>
            <a:r>
              <a:rPr lang="pt-BR" sz="1200" dirty="0" smtClean="0">
                <a:solidFill>
                  <a:schemeClr val="bg1"/>
                </a:solidFill>
              </a:rPr>
              <a:t>Secretário-Adjunto de Previdência</a:t>
            </a:r>
            <a:endParaRPr lang="pt-BR" sz="12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20" y="6093296"/>
            <a:ext cx="1319213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62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AutoShape 32">
            <a:extLst>
              <a:ext uri="{FF2B5EF4-FFF2-40B4-BE49-F238E27FC236}">
                <a16:creationId xmlns="" xmlns:a16="http://schemas.microsoft.com/office/drawing/2014/main" id="{561C2159-4157-4B47-A4D2-7BFD9E17FC4E}"/>
              </a:ext>
            </a:extLst>
          </p:cNvPr>
          <p:cNvSpPr>
            <a:spLocks/>
          </p:cNvSpPr>
          <p:nvPr/>
        </p:nvSpPr>
        <p:spPr bwMode="auto">
          <a:xfrm rot="-2700000">
            <a:off x="9642475" y="-1233488"/>
            <a:ext cx="2462213" cy="2460626"/>
          </a:xfrm>
          <a:prstGeom prst="roundRect">
            <a:avLst>
              <a:gd name="adj" fmla="val 30000"/>
            </a:avLst>
          </a:prstGeom>
          <a:noFill/>
          <a:ln w="12700">
            <a:solidFill>
              <a:srgbClr val="C3C7C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9" name="AutoShape 33">
            <a:extLst>
              <a:ext uri="{FF2B5EF4-FFF2-40B4-BE49-F238E27FC236}">
                <a16:creationId xmlns="" xmlns:a16="http://schemas.microsoft.com/office/drawing/2014/main" id="{F9B902AE-6E09-4A4E-9AC3-A6C35A45B5AC}"/>
              </a:ext>
            </a:extLst>
          </p:cNvPr>
          <p:cNvSpPr>
            <a:spLocks/>
          </p:cNvSpPr>
          <p:nvPr/>
        </p:nvSpPr>
        <p:spPr bwMode="auto">
          <a:xfrm rot="-2700000">
            <a:off x="11560175" y="708025"/>
            <a:ext cx="2462213" cy="2462213"/>
          </a:xfrm>
          <a:prstGeom prst="roundRect">
            <a:avLst>
              <a:gd name="adj" fmla="val 30000"/>
            </a:avLst>
          </a:prstGeom>
          <a:noFill/>
          <a:ln w="12700">
            <a:solidFill>
              <a:srgbClr val="E2BB1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0" name="AutoShape 34">
            <a:extLst>
              <a:ext uri="{FF2B5EF4-FFF2-40B4-BE49-F238E27FC236}">
                <a16:creationId xmlns="" xmlns:a16="http://schemas.microsoft.com/office/drawing/2014/main" id="{F2D5A943-4F7C-6C4F-AC69-195767B6164C}"/>
              </a:ext>
            </a:extLst>
          </p:cNvPr>
          <p:cNvSpPr>
            <a:spLocks/>
          </p:cNvSpPr>
          <p:nvPr/>
        </p:nvSpPr>
        <p:spPr bwMode="auto">
          <a:xfrm rot="-2700000">
            <a:off x="11560175" y="-1233488"/>
            <a:ext cx="2462213" cy="2460626"/>
          </a:xfrm>
          <a:prstGeom prst="roundRect">
            <a:avLst>
              <a:gd name="adj" fmla="val 30000"/>
            </a:avLst>
          </a:prstGeom>
          <a:noFill/>
          <a:ln w="12700">
            <a:solidFill>
              <a:srgbClr val="38553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43"/>
            <a:ext cx="5840053" cy="30625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3072658"/>
            <a:ext cx="5840053" cy="37834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9478" y="12643"/>
            <a:ext cx="6332522" cy="30581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9478" y="3070754"/>
            <a:ext cx="6332522" cy="378534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2301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4" name="Text Box 196" descr="Título 1">
            <a:extLst>
              <a:ext uri="{FF2B5EF4-FFF2-40B4-BE49-F238E27FC236}">
                <a16:creationId xmlns:a16="http://schemas.microsoft.com/office/drawing/2014/main" xmlns="" id="{E7E2711D-4EFB-4B53-92AA-C5CB039B4B8B}"/>
              </a:ext>
            </a:extLst>
          </p:cNvPr>
          <p:cNvSpPr txBox="1">
            <a:spLocks/>
          </p:cNvSpPr>
          <p:nvPr/>
        </p:nvSpPr>
        <p:spPr bwMode="auto">
          <a:xfrm>
            <a:off x="7064388" y="900424"/>
            <a:ext cx="2373609" cy="481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pt-BR" altLang="pt-BR" sz="1400" dirty="0">
                <a:solidFill>
                  <a:schemeClr val="tx1"/>
                </a:solidFill>
                <a:latin typeface="Helvetica" pitchFamily="2" charset="0"/>
                <a:cs typeface="Arial" panose="020B0604020202020204" pitchFamily="34" charset="0"/>
                <a:sym typeface="Arial" panose="020B0604020202020204" pitchFamily="34" charset="0"/>
              </a:rPr>
              <a:t>Valores em </a:t>
            </a:r>
            <a:r>
              <a:rPr lang="pt-BR" altLang="pt-BR" sz="1400" dirty="0" err="1">
                <a:solidFill>
                  <a:schemeClr val="tx1"/>
                </a:solidFill>
                <a:latin typeface="Helvetica" pitchFamily="2" charset="0"/>
                <a:cs typeface="Arial" panose="020B0604020202020204" pitchFamily="34" charset="0"/>
                <a:sym typeface="Arial" panose="020B0604020202020204" pitchFamily="34" charset="0"/>
              </a:rPr>
              <a:t>R</a:t>
            </a:r>
            <a:r>
              <a:rPr lang="pt-BR" altLang="pt-BR" sz="1400" dirty="0">
                <a:solidFill>
                  <a:schemeClr val="tx1"/>
                </a:solidFill>
                <a:latin typeface="Helvetica" pitchFamily="2" charset="0"/>
                <a:cs typeface="Arial" panose="020B0604020202020204" pitchFamily="34" charset="0"/>
                <a:sym typeface="Arial" panose="020B0604020202020204" pitchFamily="34" charset="0"/>
              </a:rPr>
              <a:t>$ bilhões</a:t>
            </a:r>
          </a:p>
          <a:p>
            <a:pPr eaLnBrk="1">
              <a:lnSpc>
                <a:spcPct val="90000"/>
              </a:lnSpc>
            </a:pPr>
            <a:r>
              <a:rPr lang="pt-BR" altLang="pt-BR" sz="1400" dirty="0">
                <a:solidFill>
                  <a:schemeClr val="tx1"/>
                </a:solidFill>
                <a:latin typeface="Helvetica" pitchFamily="2" charset="0"/>
                <a:cs typeface="Arial" panose="020B0604020202020204" pitchFamily="34" charset="0"/>
                <a:sym typeface="Arial" panose="020B0604020202020204" pitchFamily="34" charset="0"/>
              </a:rPr>
              <a:t>Nº de benefícios em milhões</a:t>
            </a:r>
          </a:p>
        </p:txBody>
      </p:sp>
      <p:sp>
        <p:nvSpPr>
          <p:cNvPr id="13" name="Text Box 1" descr="TextBox 9">
            <a:extLst>
              <a:ext uri="{FF2B5EF4-FFF2-40B4-BE49-F238E27FC236}">
                <a16:creationId xmlns:a16="http://schemas.microsoft.com/office/drawing/2014/main" xmlns="" id="{B11720BD-CED8-4E42-A28A-1B210D07A4DF}"/>
              </a:ext>
            </a:extLst>
          </p:cNvPr>
          <p:cNvSpPr txBox="1">
            <a:spLocks/>
          </p:cNvSpPr>
          <p:nvPr/>
        </p:nvSpPr>
        <p:spPr bwMode="auto">
          <a:xfrm>
            <a:off x="582612" y="692696"/>
            <a:ext cx="4389834" cy="38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4572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pt-BR" altLang="pt-BR" sz="2500" b="1" dirty="0">
                <a:latin typeface="Helvetica" panose="020B0604020202020204" pitchFamily="34" charset="0"/>
                <a:sym typeface="Helvetica" panose="020B0604020202020204" pitchFamily="34" charset="0"/>
              </a:rPr>
              <a:t>Desequilíbrio crescente</a:t>
            </a:r>
          </a:p>
        </p:txBody>
      </p:sp>
      <p:sp>
        <p:nvSpPr>
          <p:cNvPr id="14" name="Rectangle 35">
            <a:extLst>
              <a:ext uri="{FF2B5EF4-FFF2-40B4-BE49-F238E27FC236}">
                <a16:creationId xmlns:a16="http://schemas.microsoft.com/office/drawing/2014/main" xmlns="" id="{81AC14EC-441C-F340-9A75-E9CF746E92F9}"/>
              </a:ext>
            </a:extLst>
          </p:cNvPr>
          <p:cNvSpPr>
            <a:spLocks/>
          </p:cNvSpPr>
          <p:nvPr/>
        </p:nvSpPr>
        <p:spPr bwMode="auto">
          <a:xfrm>
            <a:off x="582612" y="1292608"/>
            <a:ext cx="692150" cy="25400"/>
          </a:xfrm>
          <a:prstGeom prst="rect">
            <a:avLst/>
          </a:prstGeom>
          <a:gradFill rotWithShape="0">
            <a:gsLst>
              <a:gs pos="0">
                <a:srgbClr val="183C17"/>
              </a:gs>
              <a:gs pos="100000">
                <a:srgbClr val="E2BB19">
                  <a:alpha val="79999"/>
                </a:srgbClr>
              </a:gs>
            </a:gsLst>
            <a:lin ang="2700000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pt-BR" altLang="pt-BR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xmlns="" id="{3CC6B46C-43C2-184E-8FAD-0CC16413F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542758"/>
              </p:ext>
            </p:extLst>
          </p:nvPr>
        </p:nvGraphicFramePr>
        <p:xfrm>
          <a:off x="582612" y="4959715"/>
          <a:ext cx="10841982" cy="357361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065137">
                  <a:extLst>
                    <a:ext uri="{9D8B030D-6E8A-4147-A177-3AD203B41FA5}">
                      <a16:colId xmlns:a16="http://schemas.microsoft.com/office/drawing/2014/main" xmlns="" val="487562855"/>
                    </a:ext>
                  </a:extLst>
                </a:gridCol>
                <a:gridCol w="1253835">
                  <a:extLst>
                    <a:ext uri="{9D8B030D-6E8A-4147-A177-3AD203B41FA5}">
                      <a16:colId xmlns:a16="http://schemas.microsoft.com/office/drawing/2014/main" xmlns="" val="1706476406"/>
                    </a:ext>
                  </a:extLst>
                </a:gridCol>
                <a:gridCol w="1253835">
                  <a:extLst>
                    <a:ext uri="{9D8B030D-6E8A-4147-A177-3AD203B41FA5}">
                      <a16:colId xmlns:a16="http://schemas.microsoft.com/office/drawing/2014/main" xmlns="" val="3781564634"/>
                    </a:ext>
                  </a:extLst>
                </a:gridCol>
                <a:gridCol w="1253835">
                  <a:extLst>
                    <a:ext uri="{9D8B030D-6E8A-4147-A177-3AD203B41FA5}">
                      <a16:colId xmlns:a16="http://schemas.microsoft.com/office/drawing/2014/main" xmlns="" val="3681793443"/>
                    </a:ext>
                  </a:extLst>
                </a:gridCol>
                <a:gridCol w="1253835">
                  <a:extLst>
                    <a:ext uri="{9D8B030D-6E8A-4147-A177-3AD203B41FA5}">
                      <a16:colId xmlns:a16="http://schemas.microsoft.com/office/drawing/2014/main" xmlns="" val="3512075486"/>
                    </a:ext>
                  </a:extLst>
                </a:gridCol>
                <a:gridCol w="1253835">
                  <a:extLst>
                    <a:ext uri="{9D8B030D-6E8A-4147-A177-3AD203B41FA5}">
                      <a16:colId xmlns:a16="http://schemas.microsoft.com/office/drawing/2014/main" xmlns="" val="3372266223"/>
                    </a:ext>
                  </a:extLst>
                </a:gridCol>
                <a:gridCol w="1253835">
                  <a:extLst>
                    <a:ext uri="{9D8B030D-6E8A-4147-A177-3AD203B41FA5}">
                      <a16:colId xmlns:a16="http://schemas.microsoft.com/office/drawing/2014/main" xmlns="" val="2104621020"/>
                    </a:ext>
                  </a:extLst>
                </a:gridCol>
                <a:gridCol w="1253835">
                  <a:extLst>
                    <a:ext uri="{9D8B030D-6E8A-4147-A177-3AD203B41FA5}">
                      <a16:colId xmlns:a16="http://schemas.microsoft.com/office/drawing/2014/main" xmlns="" val="2924130269"/>
                    </a:ext>
                  </a:extLst>
                </a:gridCol>
              </a:tblGrid>
              <a:tr h="35736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</a:rPr>
                        <a:t>BPC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solidFill>
                      <a:srgbClr val="306B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56,2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4,8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60,2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7135463"/>
                  </a:ext>
                </a:extLst>
              </a:tr>
            </a:tbl>
          </a:graphicData>
        </a:graphic>
      </p:graphicFrame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xmlns="" id="{35FE9E11-B34C-B846-8A66-BD64BBAF5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095439"/>
              </p:ext>
            </p:extLst>
          </p:nvPr>
        </p:nvGraphicFramePr>
        <p:xfrm>
          <a:off x="582612" y="5413544"/>
          <a:ext cx="3353148" cy="357361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057004">
                  <a:extLst>
                    <a:ext uri="{9D8B030D-6E8A-4147-A177-3AD203B41FA5}">
                      <a16:colId xmlns:a16="http://schemas.microsoft.com/office/drawing/2014/main" xmlns="" val="48756285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1706476406"/>
                    </a:ext>
                  </a:extLst>
                </a:gridCol>
              </a:tblGrid>
              <a:tr h="35736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</a:rPr>
                        <a:t>Despesa total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solidFill>
                      <a:srgbClr val="306B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748,9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74147063"/>
                  </a:ext>
                </a:extLst>
              </a:tr>
            </a:tbl>
          </a:graphicData>
        </a:graphic>
      </p:graphicFrame>
      <p:graphicFrame>
        <p:nvGraphicFramePr>
          <p:cNvPr id="19" name="Tabela 18">
            <a:extLst>
              <a:ext uri="{FF2B5EF4-FFF2-40B4-BE49-F238E27FC236}">
                <a16:creationId xmlns:a16="http://schemas.microsoft.com/office/drawing/2014/main" xmlns="" id="{23F01F05-C181-2544-AEAD-8478AE65A3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281612"/>
              </p:ext>
            </p:extLst>
          </p:nvPr>
        </p:nvGraphicFramePr>
        <p:xfrm>
          <a:off x="5159895" y="5413545"/>
          <a:ext cx="3744418" cy="357361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296145">
                  <a:extLst>
                    <a:ext uri="{9D8B030D-6E8A-4147-A177-3AD203B41FA5}">
                      <a16:colId xmlns:a16="http://schemas.microsoft.com/office/drawing/2014/main" xmlns="" val="368179344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3512075486"/>
                    </a:ext>
                  </a:extLst>
                </a:gridCol>
                <a:gridCol w="1224137">
                  <a:extLst>
                    <a:ext uri="{9D8B030D-6E8A-4147-A177-3AD203B41FA5}">
                      <a16:colId xmlns:a16="http://schemas.microsoft.com/office/drawing/2014/main" xmlns="" val="3372266223"/>
                    </a:ext>
                  </a:extLst>
                </a:gridCol>
              </a:tblGrid>
              <a:tr h="35736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dirty="0"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</a:rPr>
                        <a:t>Benefícios total</a:t>
                      </a:r>
                      <a:endParaRPr lang="pt-BR" sz="1400" b="0" i="0" u="none" strike="noStrike" dirty="0">
                        <a:solidFill>
                          <a:schemeClr val="bg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solidFill>
                      <a:srgbClr val="306B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36,0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814,2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74147063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xmlns="" id="{74FE9067-F302-F747-9015-889AF67619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930116"/>
              </p:ext>
            </p:extLst>
          </p:nvPr>
        </p:nvGraphicFramePr>
        <p:xfrm>
          <a:off x="582612" y="1478049"/>
          <a:ext cx="10841982" cy="3385197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065137">
                  <a:extLst>
                    <a:ext uri="{9D8B030D-6E8A-4147-A177-3AD203B41FA5}">
                      <a16:colId xmlns:a16="http://schemas.microsoft.com/office/drawing/2014/main" xmlns="" val="3895375082"/>
                    </a:ext>
                  </a:extLst>
                </a:gridCol>
                <a:gridCol w="1253835">
                  <a:extLst>
                    <a:ext uri="{9D8B030D-6E8A-4147-A177-3AD203B41FA5}">
                      <a16:colId xmlns:a16="http://schemas.microsoft.com/office/drawing/2014/main" xmlns="" val="1614174580"/>
                    </a:ext>
                  </a:extLst>
                </a:gridCol>
                <a:gridCol w="1253835">
                  <a:extLst>
                    <a:ext uri="{9D8B030D-6E8A-4147-A177-3AD203B41FA5}">
                      <a16:colId xmlns:a16="http://schemas.microsoft.com/office/drawing/2014/main" xmlns="" val="4185069377"/>
                    </a:ext>
                  </a:extLst>
                </a:gridCol>
                <a:gridCol w="1253835">
                  <a:extLst>
                    <a:ext uri="{9D8B030D-6E8A-4147-A177-3AD203B41FA5}">
                      <a16:colId xmlns:a16="http://schemas.microsoft.com/office/drawing/2014/main" xmlns="" val="1447563974"/>
                    </a:ext>
                  </a:extLst>
                </a:gridCol>
                <a:gridCol w="1253835">
                  <a:extLst>
                    <a:ext uri="{9D8B030D-6E8A-4147-A177-3AD203B41FA5}">
                      <a16:colId xmlns:a16="http://schemas.microsoft.com/office/drawing/2014/main" xmlns="" val="112389536"/>
                    </a:ext>
                  </a:extLst>
                </a:gridCol>
                <a:gridCol w="1253835">
                  <a:extLst>
                    <a:ext uri="{9D8B030D-6E8A-4147-A177-3AD203B41FA5}">
                      <a16:colId xmlns:a16="http://schemas.microsoft.com/office/drawing/2014/main" xmlns="" val="1910541841"/>
                    </a:ext>
                  </a:extLst>
                </a:gridCol>
                <a:gridCol w="1253835">
                  <a:extLst>
                    <a:ext uri="{9D8B030D-6E8A-4147-A177-3AD203B41FA5}">
                      <a16:colId xmlns:a16="http://schemas.microsoft.com/office/drawing/2014/main" xmlns="" val="1439243572"/>
                    </a:ext>
                  </a:extLst>
                </a:gridCol>
                <a:gridCol w="1253835">
                  <a:extLst>
                    <a:ext uri="{9D8B030D-6E8A-4147-A177-3AD203B41FA5}">
                      <a16:colId xmlns:a16="http://schemas.microsoft.com/office/drawing/2014/main" xmlns="" val="3319953189"/>
                    </a:ext>
                  </a:extLst>
                </a:gridCol>
              </a:tblGrid>
              <a:tr h="35107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</a:rPr>
                        <a:t>Categorias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108000" marR="9525" marT="9525" marB="0" anchor="ctr">
                    <a:solidFill>
                      <a:srgbClr val="306B0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</a:rPr>
                        <a:t>2018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solidFill>
                      <a:srgbClr val="306B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</a:rPr>
                        <a:t>Projeção 2019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solidFill>
                      <a:srgbClr val="306B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07712639"/>
                  </a:ext>
                </a:extLst>
              </a:tr>
              <a:tr h="4040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</a:rPr>
                        <a:t>Despesa</a:t>
                      </a:r>
                      <a:endParaRPr lang="pt-BR" sz="1100" b="0" i="0" u="none" strike="noStrike" dirty="0">
                        <a:solidFill>
                          <a:schemeClr val="bg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solidFill>
                      <a:srgbClr val="306B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</a:rPr>
                        <a:t>Receita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solidFill>
                      <a:srgbClr val="306B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 err="1"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</a:rPr>
                        <a:t>Deficit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solidFill>
                      <a:srgbClr val="306B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</a:rPr>
                        <a:t>Nº Benefícios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solidFill>
                      <a:srgbClr val="306B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</a:rPr>
                        <a:t>Despesa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solidFill>
                      <a:srgbClr val="306B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</a:rPr>
                        <a:t>Receita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solidFill>
                      <a:srgbClr val="306B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 err="1"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</a:rPr>
                        <a:t>Deficit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solidFill>
                      <a:srgbClr val="306B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11779377"/>
                  </a:ext>
                </a:extLst>
              </a:tr>
              <a:tr h="378792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</a:rPr>
                        <a:t>RGPS 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108000" marR="9525" marT="9525" marB="0" anchor="ctr">
                    <a:solidFill>
                      <a:srgbClr val="306B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586,4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391,2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solidFill>
                            <a:srgbClr val="FF0000"/>
                          </a:solidFill>
                          <a:effectLst/>
                          <a:latin typeface="Helvetica" pitchFamily="2" charset="0"/>
                        </a:rPr>
                        <a:t>195,2</a:t>
                      </a:r>
                      <a:endParaRPr lang="pt-BR" sz="1600" b="0" i="0" u="none" strike="noStrike" dirty="0">
                        <a:solidFill>
                          <a:srgbClr val="FF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30,2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637,9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419,8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solidFill>
                            <a:srgbClr val="FF0000"/>
                          </a:solidFill>
                          <a:effectLst/>
                          <a:latin typeface="Helvetica" pitchFamily="2" charset="0"/>
                        </a:rPr>
                        <a:t>218,1</a:t>
                      </a:r>
                      <a:endParaRPr lang="pt-BR" sz="1600" b="0" i="0" u="none" strike="noStrike" dirty="0">
                        <a:solidFill>
                          <a:srgbClr val="FF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40880629"/>
                  </a:ext>
                </a:extLst>
              </a:tr>
              <a:tr h="378792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</a:rPr>
                        <a:t>      Urbano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108000" marR="9525" marT="9525" marB="0" anchor="ctr">
                    <a:solidFill>
                      <a:srgbClr val="306B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462,7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381,3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solidFill>
                            <a:srgbClr val="FF0000"/>
                          </a:solidFill>
                          <a:effectLst/>
                          <a:latin typeface="Helvetica" pitchFamily="2" charset="0"/>
                        </a:rPr>
                        <a:t>81,4</a:t>
                      </a:r>
                      <a:endParaRPr lang="pt-BR" sz="1600" b="0" i="0" u="none" strike="noStrike" dirty="0">
                        <a:solidFill>
                          <a:srgbClr val="FF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20,7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502,1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409,2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solidFill>
                            <a:srgbClr val="FF0000"/>
                          </a:solidFill>
                          <a:effectLst/>
                          <a:latin typeface="Helvetica" pitchFamily="2" charset="0"/>
                        </a:rPr>
                        <a:t>92,9</a:t>
                      </a:r>
                      <a:endParaRPr lang="pt-BR" sz="1600" b="0" i="0" u="none" strike="noStrike" dirty="0">
                        <a:solidFill>
                          <a:srgbClr val="FF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03705314"/>
                  </a:ext>
                </a:extLst>
              </a:tr>
              <a:tr h="378792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</a:rPr>
                        <a:t>      Rural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108000" marR="9525" marT="9525" marB="0" anchor="ctr">
                    <a:solidFill>
                      <a:srgbClr val="306B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123,7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9,9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solidFill>
                            <a:srgbClr val="FF0000"/>
                          </a:solidFill>
                          <a:effectLst/>
                          <a:latin typeface="Helvetica" pitchFamily="2" charset="0"/>
                        </a:rPr>
                        <a:t>113,8</a:t>
                      </a:r>
                      <a:endParaRPr lang="pt-BR" sz="1600" b="0" i="0" u="none" strike="noStrike" dirty="0">
                        <a:solidFill>
                          <a:srgbClr val="FF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9,5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135,7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10,6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solidFill>
                            <a:srgbClr val="FF0000"/>
                          </a:solidFill>
                          <a:effectLst/>
                          <a:latin typeface="Helvetica" pitchFamily="2" charset="0"/>
                        </a:rPr>
                        <a:t>125,1</a:t>
                      </a:r>
                      <a:endParaRPr lang="pt-BR" sz="1600" b="0" i="0" u="none" strike="noStrike" dirty="0">
                        <a:solidFill>
                          <a:srgbClr val="FF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97321257"/>
                  </a:ext>
                </a:extLst>
              </a:tr>
              <a:tr h="685613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</a:rPr>
                        <a:t>RPPS União + FCDF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108000" marR="9525" marT="9525" marB="0" anchor="ctr">
                    <a:solidFill>
                      <a:srgbClr val="306B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84,9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33,7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solidFill>
                            <a:srgbClr val="FF0000"/>
                          </a:solidFill>
                          <a:effectLst/>
                          <a:latin typeface="Helvetica" pitchFamily="2" charset="0"/>
                        </a:rPr>
                        <a:t>51,2</a:t>
                      </a:r>
                      <a:endParaRPr lang="pt-BR" sz="1600" b="0" i="0" u="none" strike="noStrike" dirty="0">
                        <a:solidFill>
                          <a:srgbClr val="FF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0,8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94,4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36,0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solidFill>
                            <a:srgbClr val="FF0000"/>
                          </a:solidFill>
                          <a:effectLst/>
                          <a:latin typeface="Helvetica" pitchFamily="2" charset="0"/>
                        </a:rPr>
                        <a:t>58,4</a:t>
                      </a:r>
                      <a:endParaRPr lang="pt-BR" sz="1600" b="0" i="0" u="none" strike="noStrike" dirty="0">
                        <a:solidFill>
                          <a:srgbClr val="FF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92243373"/>
                  </a:ext>
                </a:extLst>
              </a:tr>
              <a:tr h="404045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</a:rPr>
                        <a:t>Forças Armadas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108000" marR="9525" marT="9525" marB="0" anchor="ctr">
                    <a:solidFill>
                      <a:srgbClr val="306B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21,4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3,4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solidFill>
                            <a:srgbClr val="FF0000"/>
                          </a:solidFill>
                          <a:effectLst/>
                          <a:latin typeface="Helvetica" pitchFamily="2" charset="0"/>
                        </a:rPr>
                        <a:t>18,0</a:t>
                      </a:r>
                      <a:endParaRPr lang="pt-BR" sz="1600" b="0" i="0" u="none" strike="noStrike" dirty="0">
                        <a:solidFill>
                          <a:srgbClr val="FF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0,2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21,7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3,3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solidFill>
                            <a:srgbClr val="FF0000"/>
                          </a:solidFill>
                          <a:effectLst/>
                          <a:latin typeface="Helvetica" pitchFamily="2" charset="0"/>
                        </a:rPr>
                        <a:t>18,4</a:t>
                      </a:r>
                      <a:endParaRPr lang="pt-BR" sz="1600" b="0" i="0" u="none" strike="noStrike" dirty="0">
                        <a:solidFill>
                          <a:srgbClr val="FF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DDEB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50717155"/>
                  </a:ext>
                </a:extLst>
              </a:tr>
              <a:tr h="4040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  <a:latin typeface="Helvetica" pitchFamily="2" charset="0"/>
                        </a:rPr>
                        <a:t>Total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108000" marR="9525" marT="9525" marB="0" anchor="ctr">
                    <a:solidFill>
                      <a:srgbClr val="306B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692,7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428,3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solidFill>
                            <a:srgbClr val="FF0000"/>
                          </a:solidFill>
                          <a:effectLst/>
                          <a:latin typeface="Helvetica" pitchFamily="2" charset="0"/>
                        </a:rPr>
                        <a:t>264,4</a:t>
                      </a:r>
                      <a:endParaRPr lang="pt-BR" sz="1600" b="0" i="0" u="none" strike="noStrike" dirty="0">
                        <a:solidFill>
                          <a:srgbClr val="FF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31,2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754,0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  <a:latin typeface="Helvetica" pitchFamily="2" charset="0"/>
                        </a:rPr>
                        <a:t>459,1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solidFill>
                            <a:srgbClr val="FF0000"/>
                          </a:solidFill>
                          <a:effectLst/>
                          <a:latin typeface="Helvetica" pitchFamily="2" charset="0"/>
                        </a:rPr>
                        <a:t>294,9</a:t>
                      </a:r>
                      <a:endParaRPr lang="pt-BR" sz="1600" b="0" i="0" u="none" strike="noStrike" dirty="0">
                        <a:solidFill>
                          <a:srgbClr val="FF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36000" marR="108000" marT="9525" marB="0" anchor="ctr">
                    <a:solidFill>
                      <a:srgbClr val="EBF3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57469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47533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692696"/>
            <a:ext cx="9120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Diagnóstico - Situação financeira dos Estados, DF e Municípios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/>
          </p:nvPr>
        </p:nvGraphicFramePr>
        <p:xfrm>
          <a:off x="2279576" y="2780928"/>
          <a:ext cx="7272808" cy="1981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36404"/>
                <a:gridCol w="36364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Resultado Financeiro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Valor em 2017</a:t>
                      </a:r>
                      <a:endParaRPr lang="pt-BR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Estados / DF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/>
                        <a:t>- 93,4</a:t>
                      </a:r>
                      <a:endParaRPr lang="pt-BR" sz="2000" dirty="0"/>
                    </a:p>
                  </a:txBody>
                  <a:tcPr marR="108000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Capitais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/>
                        <a:t>- 7,2</a:t>
                      </a:r>
                      <a:endParaRPr lang="pt-BR" sz="2000" dirty="0"/>
                    </a:p>
                  </a:txBody>
                  <a:tcPr marR="108000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Outros Municípios</a:t>
                      </a:r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/>
                        <a:t>8,7</a:t>
                      </a:r>
                      <a:endParaRPr lang="pt-BR" sz="2000" dirty="0"/>
                    </a:p>
                  </a:txBody>
                  <a:tcPr marR="108000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/>
                        <a:t>TOTAL</a:t>
                      </a:r>
                      <a:endParaRPr lang="pt-B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/>
                        <a:t>-91,9</a:t>
                      </a:r>
                      <a:endParaRPr lang="pt-BR" sz="2000" b="1" dirty="0"/>
                    </a:p>
                  </a:txBody>
                  <a:tcPr marR="1080000"/>
                </a:tc>
              </a:tr>
            </a:tbl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2207568" y="4869160"/>
            <a:ext cx="78373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 smtClean="0">
                <a:latin typeface="+mn-lt"/>
              </a:rPr>
              <a:t>Fonte: SRPPS/SPREV/MF - CADPREV (extração em 30/04/2018) - Anuário Estatístico da Previdência Social - AEPS 2017.</a:t>
            </a:r>
            <a:endParaRPr lang="pt-BR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7075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426368"/>
            <a:ext cx="94105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solidFill>
                  <a:schemeClr val="tx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RESULTADO ATUARIAL DOS RPPS</a:t>
            </a:r>
            <a:endParaRPr lang="pt-BR" sz="3000" b="1" dirty="0">
              <a:solidFill>
                <a:schemeClr val="tx1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/>
          </p:nvPr>
        </p:nvGraphicFramePr>
        <p:xfrm>
          <a:off x="1415480" y="1116814"/>
          <a:ext cx="9289032" cy="331237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644516"/>
                <a:gridCol w="4644516"/>
              </a:tblGrid>
              <a:tr h="662474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/>
                        <a:t>Esfera</a:t>
                      </a:r>
                      <a:endParaRPr lang="pt-BR" sz="280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/>
                        <a:t>2018 (R$ trilhões)</a:t>
                      </a:r>
                      <a:endParaRPr lang="pt-BR" sz="280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662474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/>
                        <a:t>União (Civis)</a:t>
                      </a:r>
                      <a:endParaRPr lang="pt-BR" sz="28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800" dirty="0" smtClean="0"/>
                        <a:t>-1,2</a:t>
                      </a:r>
                      <a:endParaRPr lang="pt-BR" sz="2800" dirty="0"/>
                    </a:p>
                  </a:txBody>
                  <a:tcPr marR="1080000"/>
                </a:tc>
              </a:tr>
              <a:tr h="662474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/>
                        <a:t>Estados/DF</a:t>
                      </a:r>
                      <a:endParaRPr lang="pt-BR" sz="28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800" dirty="0" smtClean="0"/>
                        <a:t>-5,2</a:t>
                      </a:r>
                      <a:endParaRPr lang="pt-BR" sz="2800" dirty="0"/>
                    </a:p>
                  </a:txBody>
                  <a:tcPr marR="1080000"/>
                </a:tc>
              </a:tr>
              <a:tr h="662474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/>
                        <a:t>Municípios</a:t>
                      </a:r>
                      <a:endParaRPr lang="pt-BR" sz="28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800" dirty="0" smtClean="0"/>
                        <a:t>-1,0</a:t>
                      </a:r>
                      <a:endParaRPr lang="pt-BR" sz="2800" dirty="0"/>
                    </a:p>
                  </a:txBody>
                  <a:tcPr marR="1080000"/>
                </a:tc>
              </a:tr>
              <a:tr h="662474">
                <a:tc>
                  <a:txBody>
                    <a:bodyPr/>
                    <a:lstStyle/>
                    <a:p>
                      <a:pPr algn="ctr"/>
                      <a:r>
                        <a:rPr lang="pt-BR" sz="2800" b="1" dirty="0" smtClean="0"/>
                        <a:t>TOTAL</a:t>
                      </a:r>
                      <a:endParaRPr lang="pt-BR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800" b="1" dirty="0" smtClean="0"/>
                        <a:t>-7,4</a:t>
                      </a:r>
                      <a:endParaRPr lang="pt-BR" sz="2800" b="1" dirty="0"/>
                    </a:p>
                  </a:txBody>
                  <a:tcPr marR="1080000"/>
                </a:tc>
              </a:tr>
            </a:tbl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1432756" y="4702081"/>
            <a:ext cx="92717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>
              <a:buAutoNum type="arabicParenBoth"/>
            </a:pPr>
            <a:r>
              <a:rPr lang="pt-BR" sz="1600" dirty="0" smtClean="0">
                <a:latin typeface="+mn-lt"/>
              </a:rPr>
              <a:t> União - fonte: Relatório Avaliação Atuarial - PLDO 2019: Resultado descontado com taxa de juros de 5,75% (avaliação atuarial de 2018 - PLDO 2019). Se considerada taxa de 0%, sobe para R$ 3,7 trilhões.</a:t>
            </a:r>
          </a:p>
          <a:p>
            <a:pPr marL="228600" indent="-228600" algn="just">
              <a:buAutoNum type="arabicParenBoth"/>
            </a:pPr>
            <a:r>
              <a:rPr lang="pt-BR" sz="1600" dirty="0" smtClean="0">
                <a:latin typeface="+mn-lt"/>
              </a:rPr>
              <a:t> Estados/DF/Municípios - fonte: Anuário Estatístico da Previdência Social - AEPS 2017 - CADPREV/SPREV: Resultado descontado com taxa de juros conforme meta atuarial (limite de 6%) ou com taxa de 0% para fundos financeiros nos RPPS com segregação da massa (a partir de 2019 poderá ser aplicada taxa de desconto nos fundos financeiros, conforme Portaria MF 464/2018).</a:t>
            </a:r>
            <a:endParaRPr lang="pt-BR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113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613879" y="1052736"/>
            <a:ext cx="90494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9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Nova Previdência</a:t>
            </a:r>
            <a:endParaRPr lang="pt-BR" sz="9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871492" y="2252632"/>
            <a:ext cx="648072" cy="3096344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691241" y="5172585"/>
            <a:ext cx="1008112" cy="49679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1703512" y="2180624"/>
            <a:ext cx="8784976" cy="14401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4187845" y="2324640"/>
            <a:ext cx="648072" cy="3120583"/>
          </a:xfrm>
          <a:prstGeom prst="rect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6883117" y="2324640"/>
            <a:ext cx="648072" cy="3096344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 11"/>
          <p:cNvSpPr/>
          <p:nvPr/>
        </p:nvSpPr>
        <p:spPr>
          <a:xfrm>
            <a:off x="9603808" y="2324640"/>
            <a:ext cx="648072" cy="3088356"/>
          </a:xfrm>
          <a:prstGeom prst="rect">
            <a:avLst/>
          </a:prstGeom>
          <a:gradFill flip="none" rotWithShape="1">
            <a:gsLst>
              <a:gs pos="0">
                <a:srgbClr val="833AC6">
                  <a:shade val="30000"/>
                  <a:satMod val="115000"/>
                </a:srgbClr>
              </a:gs>
              <a:gs pos="50000">
                <a:srgbClr val="833AC6">
                  <a:shade val="67500"/>
                  <a:satMod val="115000"/>
                </a:srgbClr>
              </a:gs>
              <a:gs pos="100000">
                <a:srgbClr val="833AC6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>
            <a:off x="4007711" y="5172585"/>
            <a:ext cx="1008112" cy="496798"/>
          </a:xfrm>
          <a:prstGeom prst="rect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 13"/>
          <p:cNvSpPr/>
          <p:nvPr/>
        </p:nvSpPr>
        <p:spPr>
          <a:xfrm>
            <a:off x="6708068" y="5172585"/>
            <a:ext cx="1008112" cy="49679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 14"/>
          <p:cNvSpPr/>
          <p:nvPr/>
        </p:nvSpPr>
        <p:spPr>
          <a:xfrm>
            <a:off x="9423788" y="5173043"/>
            <a:ext cx="1008112" cy="496798"/>
          </a:xfrm>
          <a:prstGeom prst="rect">
            <a:avLst/>
          </a:prstGeom>
          <a:gradFill flip="none" rotWithShape="1">
            <a:gsLst>
              <a:gs pos="0">
                <a:srgbClr val="833AC6">
                  <a:shade val="30000"/>
                  <a:satMod val="115000"/>
                </a:srgbClr>
              </a:gs>
              <a:gs pos="50000">
                <a:srgbClr val="833AC6">
                  <a:shade val="67500"/>
                  <a:satMod val="115000"/>
                </a:srgbClr>
              </a:gs>
              <a:gs pos="100000">
                <a:srgbClr val="833AC6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/>
          <p:cNvSpPr txBox="1"/>
          <p:nvPr/>
        </p:nvSpPr>
        <p:spPr>
          <a:xfrm rot="16200000">
            <a:off x="5693933" y="3379632"/>
            <a:ext cx="29844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+mn-lt"/>
              </a:rPr>
              <a:t>Cobrança da Dívida</a:t>
            </a:r>
          </a:p>
          <a:p>
            <a:pPr algn="ctr"/>
            <a:r>
              <a:rPr lang="pt-BR" sz="2000" dirty="0" smtClean="0">
                <a:solidFill>
                  <a:schemeClr val="bg1"/>
                </a:solidFill>
                <a:latin typeface="+mn-lt"/>
              </a:rPr>
              <a:t>(PL 1646/2019)</a:t>
            </a:r>
            <a:endParaRPr lang="pt-BR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CaixaDeTexto 16"/>
          <p:cNvSpPr txBox="1"/>
          <p:nvPr/>
        </p:nvSpPr>
        <p:spPr>
          <a:xfrm rot="16200000">
            <a:off x="1144004" y="3518868"/>
            <a:ext cx="20495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+mn-lt"/>
              </a:rPr>
              <a:t>PEC 06/2019</a:t>
            </a:r>
            <a:endParaRPr lang="pt-BR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CaixaDeTexto 17"/>
          <p:cNvSpPr txBox="1"/>
          <p:nvPr/>
        </p:nvSpPr>
        <p:spPr>
          <a:xfrm rot="16200000">
            <a:off x="8346832" y="3428900"/>
            <a:ext cx="32100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+mn-lt"/>
              </a:rPr>
              <a:t>Projeto dos Militares</a:t>
            </a:r>
          </a:p>
          <a:p>
            <a:pPr algn="ctr"/>
            <a:r>
              <a:rPr lang="pt-BR" sz="2000" dirty="0" smtClean="0">
                <a:solidFill>
                  <a:schemeClr val="bg1"/>
                </a:solidFill>
                <a:latin typeface="+mn-lt"/>
              </a:rPr>
              <a:t>(PL 1645/2019)</a:t>
            </a:r>
            <a:endParaRPr lang="pt-BR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CaixaDeTexto 7"/>
          <p:cNvSpPr txBox="1"/>
          <p:nvPr/>
        </p:nvSpPr>
        <p:spPr>
          <a:xfrm rot="16200000">
            <a:off x="2990093" y="3428279"/>
            <a:ext cx="29897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800" dirty="0" smtClean="0">
                <a:solidFill>
                  <a:schemeClr val="bg1"/>
                </a:solidFill>
                <a:latin typeface="+mn-lt"/>
              </a:rPr>
              <a:t>Combate a Fraudes</a:t>
            </a:r>
          </a:p>
          <a:p>
            <a:pPr algn="ctr"/>
            <a:r>
              <a:rPr lang="pt-BR" sz="2000" dirty="0" smtClean="0">
                <a:solidFill>
                  <a:schemeClr val="bg1"/>
                </a:solidFill>
                <a:latin typeface="+mn-lt"/>
              </a:rPr>
              <a:t>(MP 871/2019)</a:t>
            </a:r>
            <a:endParaRPr lang="pt-BR" sz="2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8500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-1" y="692696"/>
            <a:ext cx="79493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Princípios da Nova Previdência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F793ECA1-E25F-2745-A6C0-F8DF81E99EA1}"/>
              </a:ext>
            </a:extLst>
          </p:cNvPr>
          <p:cNvSpPr txBox="1"/>
          <p:nvPr/>
        </p:nvSpPr>
        <p:spPr>
          <a:xfrm>
            <a:off x="1061883" y="1614951"/>
            <a:ext cx="1053034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800" b="1" dirty="0">
                <a:latin typeface="+mn-lt"/>
              </a:rPr>
              <a:t>Desconstitucionalização</a:t>
            </a:r>
            <a:r>
              <a:rPr lang="pt-BR" sz="2800" dirty="0">
                <a:latin typeface="+mn-lt"/>
              </a:rPr>
              <a:t> das regras de benefícios dos RPPS:</a:t>
            </a:r>
          </a:p>
          <a:p>
            <a:pPr marL="1257300" lvl="2" indent="-342900" algn="just">
              <a:buFont typeface="Arial" panose="020B0604020202020204" pitchFamily="34" charset="0"/>
              <a:buChar char="•"/>
            </a:pPr>
            <a:r>
              <a:rPr lang="pt-BR" sz="2800" dirty="0">
                <a:latin typeface="+mn-lt"/>
              </a:rPr>
              <a:t>Regras gerais de organização dos RPPS </a:t>
            </a:r>
            <a:r>
              <a:rPr lang="pt-BR" dirty="0">
                <a:latin typeface="+mn-lt"/>
              </a:rPr>
              <a:t>(arts. 40, 149, 167, 249 e 251</a:t>
            </a:r>
            <a:r>
              <a:rPr lang="pt-BR" dirty="0" smtClean="0">
                <a:latin typeface="+mn-lt"/>
              </a:rPr>
              <a:t>). </a:t>
            </a:r>
            <a:endParaRPr lang="pt-BR" dirty="0">
              <a:latin typeface="+mn-lt"/>
            </a:endParaRPr>
          </a:p>
          <a:p>
            <a:pPr marL="1257300" lvl="2" indent="-342900" algn="just">
              <a:buFont typeface="Arial" panose="020B0604020202020204" pitchFamily="34" charset="0"/>
              <a:buChar char="•"/>
            </a:pPr>
            <a:r>
              <a:rPr lang="pt-BR" sz="2800" dirty="0">
                <a:latin typeface="+mn-lt"/>
              </a:rPr>
              <a:t>Regras de transição dos RPPS </a:t>
            </a:r>
            <a:r>
              <a:rPr lang="pt-BR" dirty="0">
                <a:latin typeface="+mn-lt"/>
              </a:rPr>
              <a:t>(arts. </a:t>
            </a:r>
            <a:r>
              <a:rPr lang="pt-BR" dirty="0" smtClean="0">
                <a:latin typeface="+mn-lt"/>
              </a:rPr>
              <a:t>3º </a:t>
            </a:r>
            <a:r>
              <a:rPr lang="pt-BR" dirty="0">
                <a:latin typeface="+mn-lt"/>
              </a:rPr>
              <a:t>ao 11</a:t>
            </a:r>
            <a:r>
              <a:rPr lang="pt-BR" dirty="0" smtClean="0">
                <a:latin typeface="+mn-lt"/>
              </a:rPr>
              <a:t>).</a:t>
            </a:r>
            <a:endParaRPr lang="pt-BR" dirty="0">
              <a:latin typeface="+mn-lt"/>
            </a:endParaRPr>
          </a:p>
          <a:p>
            <a:pPr marL="1257300" lvl="2" indent="-342900" algn="just">
              <a:buFont typeface="Arial" panose="020B0604020202020204" pitchFamily="34" charset="0"/>
              <a:buChar char="•"/>
            </a:pPr>
            <a:r>
              <a:rPr lang="pt-BR" sz="2800" dirty="0">
                <a:latin typeface="+mn-lt"/>
              </a:rPr>
              <a:t>Regras transitórias dos RPPS </a:t>
            </a:r>
            <a:r>
              <a:rPr lang="pt-BR" dirty="0">
                <a:latin typeface="+mn-lt"/>
              </a:rPr>
              <a:t>(arts. 12 ao 17).</a:t>
            </a:r>
            <a:endParaRPr lang="pt-BR" sz="2800" dirty="0">
              <a:latin typeface="+mn-lt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800" dirty="0">
              <a:latin typeface="+mn-lt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800" dirty="0">
                <a:latin typeface="+mn-lt"/>
              </a:rPr>
              <a:t>Garantia do </a:t>
            </a:r>
            <a:r>
              <a:rPr lang="pt-BR" sz="2800" b="1" dirty="0">
                <a:latin typeface="+mn-lt"/>
              </a:rPr>
              <a:t>direito </a:t>
            </a:r>
            <a:r>
              <a:rPr lang="pt-BR" sz="2800" b="1" dirty="0" smtClean="0">
                <a:latin typeface="+mn-lt"/>
              </a:rPr>
              <a:t>adquirido</a:t>
            </a:r>
            <a:r>
              <a:rPr lang="pt-BR" sz="2800" dirty="0">
                <a:latin typeface="+mn-lt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800" b="1" dirty="0">
              <a:latin typeface="+mn-lt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800" b="1" dirty="0">
                <a:latin typeface="+mn-lt"/>
              </a:rPr>
              <a:t>Quem ganha menos, paga </a:t>
            </a:r>
            <a:r>
              <a:rPr lang="pt-BR" sz="2800" b="1" dirty="0" smtClean="0">
                <a:latin typeface="+mn-lt"/>
              </a:rPr>
              <a:t>menos</a:t>
            </a:r>
            <a:r>
              <a:rPr lang="pt-BR" sz="2800" dirty="0">
                <a:latin typeface="+mn-lt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800" dirty="0">
              <a:latin typeface="+mn-lt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800" dirty="0">
                <a:latin typeface="+mn-lt"/>
              </a:rPr>
              <a:t>Garantir a </a:t>
            </a:r>
            <a:r>
              <a:rPr lang="pt-BR" sz="2800" b="1" dirty="0">
                <a:latin typeface="+mn-lt"/>
              </a:rPr>
              <a:t>sustentabilidade do </a:t>
            </a:r>
            <a:r>
              <a:rPr lang="pt-BR" sz="2800" b="1" dirty="0" smtClean="0">
                <a:latin typeface="+mn-lt"/>
              </a:rPr>
              <a:t>regime</a:t>
            </a:r>
            <a:r>
              <a:rPr lang="pt-BR" sz="2800" dirty="0">
                <a:latin typeface="+mn-lt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800" dirty="0">
              <a:latin typeface="+mn-lt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800" dirty="0">
                <a:latin typeface="+mn-lt"/>
              </a:rPr>
              <a:t>Opção pela </a:t>
            </a:r>
            <a:r>
              <a:rPr lang="pt-BR" sz="2800" b="1" dirty="0">
                <a:latin typeface="+mn-lt"/>
              </a:rPr>
              <a:t>capitalização</a:t>
            </a:r>
            <a:r>
              <a:rPr lang="pt-BR" sz="2800" dirty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104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IMPACTO DETALHADO…"/>
          <p:cNvSpPr txBox="1">
            <a:spLocks noGrp="1"/>
          </p:cNvSpPr>
          <p:nvPr>
            <p:ph type="title"/>
          </p:nvPr>
        </p:nvSpPr>
        <p:spPr>
          <a:xfrm>
            <a:off x="407366" y="16441"/>
            <a:ext cx="7286519" cy="360040"/>
          </a:xfrm>
          <a:prstGeom prst="rect">
            <a:avLst/>
          </a:prstGeom>
        </p:spPr>
        <p:txBody>
          <a:bodyPr/>
          <a:lstStyle/>
          <a:p>
            <a:pPr algn="l">
              <a:defRPr sz="2800">
                <a:latin typeface="+mn-lt"/>
                <a:ea typeface="+mn-ea"/>
                <a:cs typeface="+mn-cs"/>
                <a:sym typeface="Helvetica"/>
              </a:defRPr>
            </a:pPr>
            <a:r>
              <a:rPr sz="2400" dirty="0"/>
              <a:t>IMPACTO DETALHADO </a:t>
            </a:r>
            <a:r>
              <a:rPr lang="pt-BR" sz="2400" dirty="0" smtClean="0"/>
              <a:t> </a:t>
            </a:r>
            <a:r>
              <a:rPr sz="2400" dirty="0" smtClean="0"/>
              <a:t>PEC </a:t>
            </a:r>
            <a:r>
              <a:rPr sz="2400" dirty="0"/>
              <a:t>06/2019</a:t>
            </a:r>
          </a:p>
        </p:txBody>
      </p:sp>
      <p:graphicFrame>
        <p:nvGraphicFramePr>
          <p:cNvPr id="10" name="Espaço Reservado para Conteúdo 12">
            <a:extLst>
              <a:ext uri="{FF2B5EF4-FFF2-40B4-BE49-F238E27FC236}">
                <a16:creationId xmlns:a16="http://schemas.microsoft.com/office/drawing/2014/main" xmlns="" id="{62F826C4-0F0D-4CC2-B70F-D9C2962EDB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3019606"/>
              </p:ext>
            </p:extLst>
          </p:nvPr>
        </p:nvGraphicFramePr>
        <p:xfrm>
          <a:off x="407367" y="908720"/>
          <a:ext cx="11209078" cy="5335489"/>
        </p:xfrm>
        <a:graphic>
          <a:graphicData uri="http://schemas.openxmlformats.org/drawingml/2006/table">
            <a:tbl>
              <a:tblPr bandRow="1"/>
              <a:tblGrid>
                <a:gridCol w="28141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31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6317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631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6317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6317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6317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63179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63179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63179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63179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763179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</a:tblGrid>
              <a:tr h="300269">
                <a:tc>
                  <a:txBody>
                    <a:bodyPr/>
                    <a:lstStyle/>
                    <a:p>
                      <a:pPr defTabSz="914400"/>
                      <a:r>
                        <a:rPr lang="pt-BR" sz="1300" b="1" noProof="0" dirty="0" smtClean="0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DETALHAMENTO</a:t>
                      </a:r>
                      <a:endParaRPr lang="pt-BR" sz="1300" b="1" noProof="0" dirty="0">
                        <a:solidFill>
                          <a:schemeClr val="accent3">
                            <a:lumOff val="44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/>
                      <a:r>
                        <a:rPr sz="1300" b="1" dirty="0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/>
                      <a:r>
                        <a:rPr sz="1300" b="1" dirty="0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/>
                      <a:r>
                        <a:rPr sz="1300" b="1" dirty="0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/>
                      <a:r>
                        <a:rPr sz="1300" b="1" dirty="0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/>
                      <a:r>
                        <a:rPr sz="1300" b="1" dirty="0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/>
                      <a:r>
                        <a:rPr sz="1300" b="1" dirty="0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/>
                      <a:r>
                        <a:rPr sz="1300" b="1" dirty="0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/>
                      <a:r>
                        <a:rPr sz="1300" b="1" dirty="0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2027</a:t>
                      </a: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/>
                      <a:r>
                        <a:rPr sz="1300" b="1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2028</a:t>
                      </a: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/>
                      <a:r>
                        <a:rPr sz="1300" b="1" dirty="0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2029</a:t>
                      </a: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6350">
                      <a:noFill/>
                      <a:prstDash val="dot"/>
                    </a:lnR>
                    <a:lnT w="6350">
                      <a:noFill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/>
                      <a:r>
                        <a:rPr sz="1300" b="1" dirty="0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 </a:t>
                      </a:r>
                      <a:r>
                        <a:rPr sz="1300" b="1" dirty="0" err="1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anos</a:t>
                      </a:r>
                      <a:endParaRPr sz="1300" b="1" dirty="0">
                        <a:solidFill>
                          <a:schemeClr val="accent3">
                            <a:lumOff val="44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85" marR="4585" marT="4585" marB="4585" anchor="ctr" horzOverflow="overflow">
                    <a:lnL w="6350">
                      <a:noFill/>
                      <a:prstDash val="dot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4288">
                <a:tc>
                  <a:txBody>
                    <a:bodyPr/>
                    <a:lstStyle/>
                    <a:p>
                      <a:pPr defTabSz="914400"/>
                      <a:r>
                        <a:rPr lang="pt-BR" sz="1300" b="1" noProof="0" dirty="0" smtClean="0">
                          <a:latin typeface="+mn-lt"/>
                          <a:ea typeface="+mn-ea"/>
                          <a:cs typeface="+mn-cs"/>
                        </a:rPr>
                        <a:t> RGPS (Total)</a:t>
                      </a:r>
                      <a:endParaRPr lang="pt-BR" sz="1300" b="1" noProof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latin typeface="+mn-lt"/>
                          <a:ea typeface="+mn-ea"/>
                          <a:cs typeface="+mn-cs"/>
                        </a:rPr>
                        <a:t>6,4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21,9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33,4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47,3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65,6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84,7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104,3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126,0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148,4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169,9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6350">
                      <a:noFill/>
                      <a:prstDash val="dot"/>
                    </a:lnR>
                    <a:lnT w="6350">
                      <a:noFill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807,9</a:t>
                      </a:r>
                    </a:p>
                  </a:txBody>
                  <a:tcPr marL="4585" marR="108000" marT="4585" marB="4585" anchor="ctr" horzOverflow="overflow">
                    <a:lnL w="6350">
                      <a:noFill/>
                      <a:prstDash val="dot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defTabSz="914400"/>
                      <a:r>
                        <a:rPr lang="pt-BR" sz="1300" b="1" noProof="0" dirty="0" smtClean="0">
                          <a:latin typeface="+mn-lt"/>
                          <a:ea typeface="+mn-ea"/>
                          <a:cs typeface="+mn-cs"/>
                        </a:rPr>
                        <a:t>RURAL</a:t>
                      </a:r>
                      <a:endParaRPr lang="pt-BR" sz="1300" b="1" noProof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latin typeface="+mn-lt"/>
                          <a:ea typeface="+mn-ea"/>
                          <a:cs typeface="+mn-cs"/>
                        </a:rPr>
                        <a:t>1,0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latin typeface="+mn-lt"/>
                          <a:ea typeface="+mn-ea"/>
                          <a:cs typeface="+mn-cs"/>
                        </a:rPr>
                        <a:t>2,1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latin typeface="+mn-lt"/>
                          <a:ea typeface="+mn-ea"/>
                          <a:cs typeface="+mn-cs"/>
                        </a:rPr>
                        <a:t>3,4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5,1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7,0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9,3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11,8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14,5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17,5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20,7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6350">
                      <a:noFill/>
                      <a:prstDash val="dot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92,4</a:t>
                      </a:r>
                    </a:p>
                  </a:txBody>
                  <a:tcPr marL="4585" marR="108000" marT="4585" marB="4585" anchor="ctr" horzOverflow="overflow">
                    <a:lnL w="6350">
                      <a:noFill/>
                      <a:prstDash val="dot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defTabSz="914400"/>
                      <a:r>
                        <a:rPr lang="pt-BR" sz="1300" b="1" noProof="0" dirty="0" smtClean="0">
                          <a:latin typeface="+mn-lt"/>
                          <a:ea typeface="+mn-ea"/>
                          <a:cs typeface="+mn-cs"/>
                        </a:rPr>
                        <a:t>Aposentadoria por Idade</a:t>
                      </a:r>
                      <a:endParaRPr lang="pt-BR" sz="1300" b="1" noProof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0,9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1,8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2,9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4,1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5,4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6,8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8,4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10,1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12,0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13,9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6350">
                      <a:noFill/>
                      <a:prstDash val="dot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66,4</a:t>
                      </a:r>
                    </a:p>
                  </a:txBody>
                  <a:tcPr marL="4585" marR="108000" marT="4585" marB="4585" anchor="ctr" horzOverflow="overflow">
                    <a:lnL w="6350">
                      <a:noFill/>
                      <a:prstDash val="dot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defTabSz="914400"/>
                      <a:r>
                        <a:rPr lang="pt-BR" sz="1300" b="1" noProof="0" dirty="0" smtClean="0">
                          <a:latin typeface="+mn-lt"/>
                          <a:ea typeface="+mn-ea"/>
                          <a:cs typeface="+mn-cs"/>
                        </a:rPr>
                        <a:t>Pensão por Morte</a:t>
                      </a:r>
                      <a:endParaRPr lang="pt-BR" sz="1300" b="1" noProof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0,1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0,3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0,5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1,0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1,6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2,4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3,4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4,4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5,6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6,8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6350">
                      <a:noFill/>
                      <a:prstDash val="dot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26,1</a:t>
                      </a:r>
                    </a:p>
                  </a:txBody>
                  <a:tcPr marL="4585" marR="108000" marT="4585" marB="4585" anchor="ctr" horzOverflow="overflow">
                    <a:lnL w="6350">
                      <a:noFill/>
                      <a:prstDash val="dot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defTabSz="914400"/>
                      <a:r>
                        <a:rPr lang="pt-BR" sz="1300" b="1" noProof="0" dirty="0" smtClean="0">
                          <a:latin typeface="+mn-lt"/>
                          <a:ea typeface="+mn-ea"/>
                          <a:cs typeface="+mn-cs"/>
                        </a:rPr>
                        <a:t>URBANO</a:t>
                      </a:r>
                      <a:endParaRPr lang="pt-BR" sz="1300" b="1" noProof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7,9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22,4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latin typeface="+mn-lt"/>
                          <a:ea typeface="+mn-ea"/>
                          <a:cs typeface="+mn-cs"/>
                        </a:rPr>
                        <a:t>32,7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latin typeface="+mn-lt"/>
                          <a:ea typeface="+mn-ea"/>
                          <a:cs typeface="+mn-cs"/>
                        </a:rPr>
                        <a:t>44,9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latin typeface="+mn-lt"/>
                          <a:ea typeface="+mn-ea"/>
                          <a:cs typeface="+mn-cs"/>
                        </a:rPr>
                        <a:t>61,4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latin typeface="+mn-lt"/>
                          <a:ea typeface="+mn-ea"/>
                          <a:cs typeface="+mn-cs"/>
                        </a:rPr>
                        <a:t>78,3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95,4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114,5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134,0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152,4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6350">
                      <a:noFill/>
                      <a:prstDash val="dot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743,9</a:t>
                      </a:r>
                    </a:p>
                  </a:txBody>
                  <a:tcPr marL="4585" marR="108000" marT="4585" marB="4585" anchor="ctr" horzOverflow="overflow">
                    <a:lnL w="6350">
                      <a:noFill/>
                      <a:prstDash val="dot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defTabSz="914400"/>
                      <a:r>
                        <a:rPr lang="pt-BR" sz="1300" b="1" noProof="0" dirty="0" smtClean="0">
                          <a:latin typeface="+mn-lt"/>
                          <a:ea typeface="+mn-ea"/>
                          <a:cs typeface="+mn-cs"/>
                        </a:rPr>
                        <a:t>Aposentadoria por Idade</a:t>
                      </a:r>
                      <a:endParaRPr lang="pt-BR" sz="1300" b="1" noProof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1,8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4,2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6,9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9,8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11,6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13,3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15,1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18,6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22,3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24,4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6350">
                      <a:noFill/>
                      <a:prstDash val="dot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128,0</a:t>
                      </a:r>
                    </a:p>
                  </a:txBody>
                  <a:tcPr marL="4585" marR="108000" marT="4585" marB="4585" anchor="ctr" horzOverflow="overflow">
                    <a:lnL w="6350">
                      <a:noFill/>
                      <a:prstDash val="dot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2315">
                <a:tc>
                  <a:txBody>
                    <a:bodyPr/>
                    <a:lstStyle/>
                    <a:p>
                      <a:pPr defTabSz="914400"/>
                      <a:r>
                        <a:rPr lang="pt-BR" sz="1300" b="1" noProof="0" dirty="0" smtClean="0">
                          <a:latin typeface="+mn-lt"/>
                          <a:ea typeface="+mn-ea"/>
                          <a:cs typeface="+mn-cs"/>
                        </a:rPr>
                        <a:t>Aposentadoria por Tempo de Contribuição</a:t>
                      </a:r>
                      <a:endParaRPr lang="pt-BR" sz="1300" b="1" noProof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4,2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12,6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16,9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22,5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33,6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45,1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56,5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68,4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80,4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92,7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6350">
                      <a:noFill/>
                      <a:prstDash val="dot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432,9</a:t>
                      </a:r>
                    </a:p>
                  </a:txBody>
                  <a:tcPr marL="4585" marR="108000" marT="4585" marB="4585" anchor="ctr" horzOverflow="overflow">
                    <a:lnL w="6350">
                      <a:noFill/>
                      <a:prstDash val="dot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defTabSz="914400"/>
                      <a:r>
                        <a:rPr lang="pt-BR" sz="1300" b="1" noProof="0" dirty="0" smtClean="0">
                          <a:latin typeface="+mn-lt"/>
                          <a:ea typeface="+mn-ea"/>
                          <a:cs typeface="+mn-cs"/>
                        </a:rPr>
                        <a:t>Tempo de Contribuição</a:t>
                      </a:r>
                      <a:endParaRPr lang="pt-BR" sz="1300" b="1" noProof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3,5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10,6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13,5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17,7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27,4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37,5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47,5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57,9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68,4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79,3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6350">
                      <a:noFill/>
                      <a:prstDash val="dot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363,4</a:t>
                      </a:r>
                    </a:p>
                  </a:txBody>
                  <a:tcPr marL="4585" marR="108000" marT="4585" marB="4585" anchor="ctr" horzOverflow="overflow">
                    <a:lnL w="6350">
                      <a:noFill/>
                      <a:prstDash val="dot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defTabSz="914400"/>
                      <a:r>
                        <a:rPr lang="pt-BR" sz="1300" b="1" noProof="0" dirty="0" smtClean="0">
                          <a:latin typeface="+mn-lt"/>
                          <a:ea typeface="+mn-ea"/>
                          <a:cs typeface="+mn-cs"/>
                        </a:rPr>
                        <a:t>Professor</a:t>
                      </a:r>
                      <a:endParaRPr lang="pt-BR" sz="1300" b="1" noProof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0,1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0,4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0,6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0,8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1,1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1,3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1,6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1,8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2,2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6350">
                      <a:noFill/>
                      <a:prstDash val="dot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12,0</a:t>
                      </a:r>
                    </a:p>
                  </a:txBody>
                  <a:tcPr marL="4585" marR="108000" marT="4585" marB="4585" anchor="ctr" horzOverflow="overflow">
                    <a:lnL w="6350">
                      <a:noFill/>
                      <a:prstDash val="dot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defTabSz="914400"/>
                      <a:r>
                        <a:rPr lang="pt-BR" sz="1300" b="1" noProof="0" dirty="0" smtClean="0">
                          <a:latin typeface="+mn-lt"/>
                          <a:ea typeface="+mn-ea"/>
                          <a:cs typeface="+mn-cs"/>
                        </a:rPr>
                        <a:t>Especial</a:t>
                      </a:r>
                      <a:endParaRPr lang="pt-BR" sz="1300" b="1" noProof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0,5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1,6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2,8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3,9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5,1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6,3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7,5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8,7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9,9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11,2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6350">
                      <a:noFill/>
                      <a:prstDash val="dot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57,6</a:t>
                      </a:r>
                    </a:p>
                  </a:txBody>
                  <a:tcPr marL="4585" marR="108000" marT="4585" marB="4585" anchor="ctr" horzOverflow="overflow">
                    <a:lnL w="6350">
                      <a:noFill/>
                      <a:prstDash val="dot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defTabSz="914400"/>
                      <a:r>
                        <a:rPr lang="pt-BR" sz="1300" b="1" noProof="0" dirty="0" smtClean="0">
                          <a:latin typeface="+mn-lt"/>
                          <a:ea typeface="+mn-ea"/>
                          <a:cs typeface="+mn-cs"/>
                        </a:rPr>
                        <a:t>Aposentadoria por Invalidez</a:t>
                      </a:r>
                      <a:endParaRPr lang="pt-BR" sz="1300" b="1" noProof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0,9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2,4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4,0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5,5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7,1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8,7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10,3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11,9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13,5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15,2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6350">
                      <a:noFill/>
                      <a:prstDash val="dot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79,4</a:t>
                      </a:r>
                    </a:p>
                  </a:txBody>
                  <a:tcPr marL="4585" marR="108000" marT="4585" marB="4585" anchor="ctr" horzOverflow="overflow">
                    <a:lnL w="6350">
                      <a:noFill/>
                      <a:prstDash val="dot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defTabSz="914400"/>
                      <a:r>
                        <a:rPr lang="pt-BR" sz="1300" b="1" noProof="0" dirty="0" smtClean="0">
                          <a:latin typeface="+mn-lt"/>
                          <a:ea typeface="+mn-ea"/>
                          <a:cs typeface="+mn-cs"/>
                        </a:rPr>
                        <a:t>Pensão por Morte</a:t>
                      </a:r>
                      <a:endParaRPr lang="pt-BR" sz="1300" b="1" noProof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1,0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3,1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5,1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7,4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9,7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12,1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14,5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17,0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19,6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22,2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6350">
                      <a:noFill/>
                      <a:prstDash val="dot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111,7</a:t>
                      </a:r>
                    </a:p>
                  </a:txBody>
                  <a:tcPr marL="4585" marR="108000" marT="4585" marB="4585" anchor="ctr" horzOverflow="overflow">
                    <a:lnL w="6350">
                      <a:noFill/>
                      <a:prstDash val="dot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defTabSz="914400"/>
                      <a:r>
                        <a:rPr lang="pt-BR" sz="1300" b="1" noProof="0" dirty="0" smtClean="0">
                          <a:latin typeface="+mn-lt"/>
                          <a:ea typeface="+mn-ea"/>
                          <a:cs typeface="+mn-cs"/>
                        </a:rPr>
                        <a:t>Outros</a:t>
                      </a:r>
                      <a:endParaRPr lang="pt-BR" sz="1300" b="1" noProof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0,1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-0,1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-0,3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-0,5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-0,8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-1,0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latin typeface="+mn-lt"/>
                          <a:ea typeface="+mn-ea"/>
                          <a:cs typeface="+mn-cs"/>
                        </a:rPr>
                        <a:t>-1,5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-1,8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latin typeface="+mn-lt"/>
                          <a:ea typeface="+mn-ea"/>
                          <a:cs typeface="+mn-cs"/>
                        </a:rPr>
                        <a:t>-2,2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6350">
                      <a:noFill/>
                      <a:prstDash val="dot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-8,2</a:t>
                      </a:r>
                    </a:p>
                  </a:txBody>
                  <a:tcPr marL="4585" marR="108000" marT="4585" marB="4585" anchor="ctr" horzOverflow="overflow">
                    <a:lnL w="6350">
                      <a:noFill/>
                      <a:prstDash val="dot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38988">
                <a:tc>
                  <a:txBody>
                    <a:bodyPr/>
                    <a:lstStyle/>
                    <a:p>
                      <a:pPr defTabSz="914400"/>
                      <a:r>
                        <a:rPr lang="pt-BR" sz="1300" b="1" noProof="0" dirty="0" smtClean="0">
                          <a:latin typeface="+mn-lt"/>
                          <a:ea typeface="+mn-ea"/>
                          <a:cs typeface="+mn-cs"/>
                        </a:rPr>
                        <a:t>Novas Alíquotas de Contribuição</a:t>
                      </a:r>
                      <a:endParaRPr lang="pt-BR" sz="1300" b="1" noProof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-2,5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-2,6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latin typeface="+mn-lt"/>
                          <a:ea typeface="+mn-ea"/>
                          <a:cs typeface="+mn-cs"/>
                        </a:rPr>
                        <a:t>-2,7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-2,7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-2,8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latin typeface="+mn-lt"/>
                          <a:ea typeface="+mn-ea"/>
                          <a:cs typeface="+mn-cs"/>
                        </a:rPr>
                        <a:t>-2,9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latin typeface="+mn-lt"/>
                          <a:ea typeface="+mn-ea"/>
                          <a:cs typeface="+mn-cs"/>
                        </a:rPr>
                        <a:t>-2,9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latin typeface="+mn-lt"/>
                          <a:ea typeface="+mn-ea"/>
                          <a:cs typeface="+mn-cs"/>
                        </a:rPr>
                        <a:t>-3,0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latin typeface="+mn-lt"/>
                          <a:ea typeface="+mn-ea"/>
                          <a:cs typeface="+mn-cs"/>
                        </a:rPr>
                        <a:t>-3,1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-3,2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6350">
                      <a:noFill/>
                      <a:prstDash val="dot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-28,4</a:t>
                      </a:r>
                    </a:p>
                  </a:txBody>
                  <a:tcPr marL="4585" marR="108000" marT="4585" marB="4585" anchor="ctr" horzOverflow="overflow">
                    <a:lnL w="6350">
                      <a:noFill/>
                      <a:prstDash val="dot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44288">
                <a:tc>
                  <a:txBody>
                    <a:bodyPr/>
                    <a:lstStyle/>
                    <a:p>
                      <a:pPr defTabSz="914400"/>
                      <a:r>
                        <a:rPr lang="pt-BR" sz="1300" b="1" noProof="0" dirty="0" smtClean="0">
                          <a:latin typeface="+mn-lt"/>
                          <a:ea typeface="+mn-ea"/>
                          <a:cs typeface="+mn-cs"/>
                        </a:rPr>
                        <a:t>RPPS União (Total)</a:t>
                      </a:r>
                      <a:endParaRPr lang="pt-BR" sz="1300" b="1" noProof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10,0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14,0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17,4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20,6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24,1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26,4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latin typeface="+mn-lt"/>
                          <a:ea typeface="+mn-ea"/>
                          <a:cs typeface="+mn-cs"/>
                        </a:rPr>
                        <a:t>27,7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latin typeface="+mn-lt"/>
                          <a:ea typeface="+mn-ea"/>
                          <a:cs typeface="+mn-cs"/>
                        </a:rPr>
                        <a:t>28,3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latin typeface="+mn-lt"/>
                          <a:ea typeface="+mn-ea"/>
                          <a:cs typeface="+mn-cs"/>
                        </a:rPr>
                        <a:t>28,3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27,7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6350">
                      <a:noFill/>
                      <a:prstDash val="dot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224,5</a:t>
                      </a:r>
                    </a:p>
                  </a:txBody>
                  <a:tcPr marL="4585" marR="108000" marT="4585" marB="4585" anchor="ctr" horzOverflow="overflow">
                    <a:lnL w="6350">
                      <a:noFill/>
                      <a:prstDash val="dot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defTabSz="914400"/>
                      <a:r>
                        <a:rPr lang="pt-BR" sz="1300" b="1" noProof="0" dirty="0" smtClean="0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Redução de Despesa</a:t>
                      </a:r>
                      <a:endParaRPr lang="pt-BR" sz="1300" b="1" noProof="0" dirty="0">
                        <a:solidFill>
                          <a:srgbClr val="BF8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5,5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8,6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11,4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14,0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16,8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18,6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19,8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20,3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20,4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20,0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6350">
                      <a:noFill/>
                      <a:prstDash val="dot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155,4</a:t>
                      </a:r>
                    </a:p>
                  </a:txBody>
                  <a:tcPr marL="4585" marR="108000" marT="4585" marB="4585" anchor="ctr" horzOverflow="overflow">
                    <a:lnL w="6350">
                      <a:noFill/>
                      <a:prstDash val="dot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defTabSz="914400"/>
                      <a:r>
                        <a:rPr lang="pt-BR" sz="1300" b="1" noProof="0" dirty="0" smtClean="0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Aumento da Receita</a:t>
                      </a:r>
                      <a:endParaRPr lang="pt-BR" sz="1300" b="1" noProof="0" dirty="0">
                        <a:solidFill>
                          <a:srgbClr val="BF8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1,0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2,8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3,6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4,5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5,1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5,5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5,7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5,7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dirty="0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5,6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6350">
                      <a:noFill/>
                      <a:prstDash val="dot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solidFill>
                            <a:srgbClr val="BF8F00"/>
                          </a:solidFill>
                          <a:latin typeface="+mn-lt"/>
                          <a:ea typeface="+mn-ea"/>
                          <a:cs typeface="+mn-cs"/>
                        </a:rPr>
                        <a:t>41,4</a:t>
                      </a:r>
                    </a:p>
                  </a:txBody>
                  <a:tcPr marL="4585" marR="108000" marT="4585" marB="4585" anchor="ctr" horzOverflow="overflow">
                    <a:lnL w="6350">
                      <a:noFill/>
                      <a:prstDash val="dot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Off val="4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338988">
                <a:tc>
                  <a:txBody>
                    <a:bodyPr/>
                    <a:lstStyle/>
                    <a:p>
                      <a:pPr defTabSz="914400"/>
                      <a:r>
                        <a:rPr lang="pt-BR" sz="1300" b="1" noProof="0" dirty="0" smtClean="0">
                          <a:latin typeface="+mn-lt"/>
                          <a:ea typeface="+mn-ea"/>
                          <a:cs typeface="+mn-cs"/>
                        </a:rPr>
                        <a:t>Novas Alíquotas de Contribuição</a:t>
                      </a:r>
                      <a:endParaRPr lang="pt-BR" sz="1300" b="1" noProof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3,5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3,4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3,2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3,0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2,8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2,6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latin typeface="+mn-lt"/>
                          <a:ea typeface="+mn-ea"/>
                          <a:cs typeface="+mn-cs"/>
                        </a:rPr>
                        <a:t>2,4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latin typeface="+mn-lt"/>
                          <a:ea typeface="+mn-ea"/>
                          <a:cs typeface="+mn-cs"/>
                        </a:rPr>
                        <a:t>2,3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latin typeface="+mn-lt"/>
                          <a:ea typeface="+mn-ea"/>
                          <a:cs typeface="+mn-cs"/>
                        </a:rPr>
                        <a:t>2,2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latin typeface="+mn-lt"/>
                          <a:ea typeface="+mn-ea"/>
                          <a:cs typeface="+mn-cs"/>
                        </a:rPr>
                        <a:t>2,1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6350">
                      <a:noFill/>
                      <a:prstDash val="dot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latin typeface="+mn-lt"/>
                          <a:ea typeface="+mn-ea"/>
                          <a:cs typeface="+mn-cs"/>
                        </a:rPr>
                        <a:t>27,7</a:t>
                      </a:r>
                    </a:p>
                  </a:txBody>
                  <a:tcPr marL="4585" marR="108000" marT="4585" marB="4585" anchor="ctr" horzOverflow="overflow">
                    <a:lnL w="6350">
                      <a:noFill/>
                      <a:prstDash val="dot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C7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44288">
                <a:tc>
                  <a:txBody>
                    <a:bodyPr/>
                    <a:lstStyle/>
                    <a:p>
                      <a:pPr defTabSz="914400"/>
                      <a:r>
                        <a:rPr lang="pt-BR" sz="1300" b="1" noProof="0" dirty="0" smtClean="0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BPC/Loas Idoso</a:t>
                      </a:r>
                      <a:endParaRPr lang="pt-BR" sz="1300" b="1" noProof="0" dirty="0">
                        <a:solidFill>
                          <a:schemeClr val="accent3">
                            <a:lumOff val="44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-0,7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-0,2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0,4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1,2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3,3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4,7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6,3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7,9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9,8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6350">
                      <a:noFill/>
                      <a:prstDash val="dot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34,8</a:t>
                      </a:r>
                    </a:p>
                  </a:txBody>
                  <a:tcPr marL="4585" marR="108000" marT="4585" marB="4585" anchor="ctr" horzOverflow="overflow">
                    <a:lnL w="6350">
                      <a:noFill/>
                      <a:prstDash val="dot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  <a:prstDash val="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55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44288">
                <a:tc>
                  <a:txBody>
                    <a:bodyPr/>
                    <a:lstStyle/>
                    <a:p>
                      <a:pPr defTabSz="914400"/>
                      <a:r>
                        <a:rPr lang="pt-BR" sz="1300" b="1" noProof="0" dirty="0" smtClean="0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Focalização do abono salarial</a:t>
                      </a:r>
                      <a:endParaRPr lang="pt-BR" sz="1300" b="1" noProof="0" dirty="0">
                        <a:solidFill>
                          <a:schemeClr val="accent3">
                            <a:lumOff val="44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3C17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3C17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8,3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3C17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16,9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3C17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17,7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3C17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18,5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3C17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19,5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3C17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3C17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21,5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3C17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22,7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3C17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23,9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6350">
                      <a:noFill/>
                      <a:prstDash val="dot"/>
                    </a:lnR>
                    <a:lnT w="6350">
                      <a:noFill/>
                      <a:prstDash val="dot"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3C17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dirty="0">
                          <a:solidFill>
                            <a:schemeClr val="accent3">
                              <a:lumOff val="44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169,4</a:t>
                      </a:r>
                    </a:p>
                  </a:txBody>
                  <a:tcPr marL="4585" marR="108000" marT="4585" marB="4585" anchor="ctr" horzOverflow="overflow">
                    <a:lnL w="6350">
                      <a:noFill/>
                      <a:prstDash val="dot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  <a:prstDash val="dot"/>
                    </a:lnT>
                    <a:lnB w="635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3C17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279912">
                <a:tc>
                  <a:txBody>
                    <a:bodyPr/>
                    <a:lstStyle/>
                    <a:p>
                      <a:pPr defTabSz="914400"/>
                      <a:r>
                        <a:rPr lang="pt-BR" sz="1300" b="1" i="1" noProof="0" dirty="0" smtClean="0"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endParaRPr lang="pt-BR" sz="1300" b="1" i="1" noProof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85" marR="4585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i="1">
                          <a:latin typeface="+mn-lt"/>
                          <a:ea typeface="+mn-ea"/>
                          <a:cs typeface="+mn-cs"/>
                        </a:rPr>
                        <a:t>15,8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i="1">
                          <a:latin typeface="+mn-lt"/>
                          <a:ea typeface="+mn-ea"/>
                          <a:cs typeface="+mn-cs"/>
                        </a:rPr>
                        <a:t>44,0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i="1">
                          <a:latin typeface="+mn-lt"/>
                          <a:ea typeface="+mn-ea"/>
                          <a:cs typeface="+mn-cs"/>
                        </a:rPr>
                        <a:t>68,2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i="1" dirty="0">
                          <a:latin typeface="+mn-lt"/>
                          <a:ea typeface="+mn-ea"/>
                          <a:cs typeface="+mn-cs"/>
                        </a:rPr>
                        <a:t>86,8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i="1">
                          <a:latin typeface="+mn-lt"/>
                          <a:ea typeface="+mn-ea"/>
                          <a:cs typeface="+mn-cs"/>
                        </a:rPr>
                        <a:t>110,2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i="1">
                          <a:latin typeface="+mn-lt"/>
                          <a:ea typeface="+mn-ea"/>
                          <a:cs typeface="+mn-cs"/>
                        </a:rPr>
                        <a:t>133,8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i="1">
                          <a:latin typeface="+mn-lt"/>
                          <a:ea typeface="+mn-ea"/>
                          <a:cs typeface="+mn-cs"/>
                        </a:rPr>
                        <a:t>157,2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i="1">
                          <a:latin typeface="+mn-lt"/>
                          <a:ea typeface="+mn-ea"/>
                          <a:cs typeface="+mn-cs"/>
                        </a:rPr>
                        <a:t>182,1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i="1">
                          <a:latin typeface="+mn-lt"/>
                          <a:ea typeface="+mn-ea"/>
                          <a:cs typeface="+mn-cs"/>
                        </a:rPr>
                        <a:t>207,3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i="1" dirty="0">
                          <a:latin typeface="+mn-lt"/>
                          <a:ea typeface="+mn-ea"/>
                          <a:cs typeface="+mn-cs"/>
                        </a:rPr>
                        <a:t>231,3</a:t>
                      </a:r>
                    </a:p>
                  </a:txBody>
                  <a:tcPr marL="4585" marR="180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/>
                      <a:r>
                        <a:rPr sz="1300" b="1" i="1" dirty="0">
                          <a:latin typeface="+mn-lt"/>
                          <a:ea typeface="+mn-ea"/>
                          <a:cs typeface="+mn-cs"/>
                        </a:rPr>
                        <a:t>1.236,5</a:t>
                      </a:r>
                    </a:p>
                  </a:txBody>
                  <a:tcPr marL="4585" marR="108000" marT="4585" marB="4585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>
                      <a:noFill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BB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</a:tbl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997F30A0-342C-4E54-92AD-2E18091A06A7}"/>
              </a:ext>
            </a:extLst>
          </p:cNvPr>
          <p:cNvSpPr txBox="1"/>
          <p:nvPr/>
        </p:nvSpPr>
        <p:spPr>
          <a:xfrm>
            <a:off x="1727431" y="6196482"/>
            <a:ext cx="8568952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Todos os dados, </a:t>
            </a:r>
            <a:r>
              <a:rPr lang="pt-BR" dirty="0" smtClean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modelos, metodologias e </a:t>
            </a:r>
            <a:r>
              <a:rPr kumimoji="0" lang="pt-BR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respostas </a:t>
            </a:r>
            <a:r>
              <a:rPr lang="pt-BR" dirty="0">
                <a:latin typeface="+mj-lt"/>
                <a:ea typeface="+mj-ea"/>
                <a:cs typeface="+mj-cs"/>
                <a:sym typeface="Calibri"/>
              </a:rPr>
              <a:t>a</a:t>
            </a:r>
            <a:r>
              <a:rPr kumimoji="0" lang="pt-B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requerimentos de informação </a:t>
            </a:r>
            <a:r>
              <a:rPr kumimoji="0" lang="pt-BR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estão </a:t>
            </a:r>
            <a:r>
              <a:rPr kumimoji="0" lang="pt-B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disponíveis em </a:t>
            </a:r>
            <a:r>
              <a:rPr kumimoji="0" lang="pt-BR" sz="18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  <a:hlinkClick r:id="rId2"/>
              </a:rPr>
              <a:t>www.previdencia.gov.br</a:t>
            </a:r>
            <a:r>
              <a:rPr kumimoji="0" lang="pt-BR" sz="18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kumimoji="0" lang="pt-BR" sz="1800" b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(Transparência Nova Previdência)</a:t>
            </a:r>
          </a:p>
        </p:txBody>
      </p:sp>
    </p:spTree>
    <p:extLst>
      <p:ext uri="{BB962C8B-B14F-4D97-AF65-F5344CB8AC3E}">
        <p14:creationId xmlns:p14="http://schemas.microsoft.com/office/powerpoint/2010/main" val="169987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19936" cy="383332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6672"/>
            <a:ext cx="5519936" cy="11811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9936" y="0"/>
            <a:ext cx="6672064" cy="6858000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92" y="1751112"/>
            <a:ext cx="3528392" cy="5106888"/>
          </a:xfrm>
          <a:prstGeom prst="rect">
            <a:avLst/>
          </a:prstGeom>
        </p:spPr>
      </p:pic>
      <p:sp>
        <p:nvSpPr>
          <p:cNvPr id="14" name="Elipse 13"/>
          <p:cNvSpPr/>
          <p:nvPr/>
        </p:nvSpPr>
        <p:spPr>
          <a:xfrm>
            <a:off x="911424" y="2996952"/>
            <a:ext cx="2520280" cy="576064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5" name="Seta para a direita 14"/>
          <p:cNvSpPr/>
          <p:nvPr/>
        </p:nvSpPr>
        <p:spPr>
          <a:xfrm>
            <a:off x="4907090" y="4509120"/>
            <a:ext cx="936104" cy="50405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Seta para a direita 15"/>
          <p:cNvSpPr/>
          <p:nvPr/>
        </p:nvSpPr>
        <p:spPr>
          <a:xfrm>
            <a:off x="4737144" y="2412268"/>
            <a:ext cx="936104" cy="50405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 para a direita 16"/>
          <p:cNvSpPr/>
          <p:nvPr/>
        </p:nvSpPr>
        <p:spPr>
          <a:xfrm rot="10800000">
            <a:off x="8472264" y="1067222"/>
            <a:ext cx="1296144" cy="50405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477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-96688" y="1252"/>
            <a:ext cx="99371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/>
            <a:r>
              <a:rPr lang="pt-BR" sz="26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Impactos </a:t>
            </a:r>
            <a:r>
              <a:rPr lang="pt-BR" sz="26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da Nova </a:t>
            </a:r>
            <a:r>
              <a:rPr lang="pt-BR" sz="26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Previdência - Estados - Servidores Civis</a:t>
            </a:r>
            <a:endParaRPr lang="pt-BR" sz="26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692696"/>
            <a:ext cx="8856984" cy="6151733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9838910" y="3260730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u="sng" dirty="0" smtClean="0"/>
              <a:t>Nota</a:t>
            </a:r>
            <a:r>
              <a:rPr lang="pt-BR" sz="1200" dirty="0" smtClean="0"/>
              <a:t>: Simulação realizada pela SPREV, a partir de uma “avaliação atuarial padrão”. Impacto efetivo deve ser calculado em cada Estado.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384393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298CC5B4-55DE-4B06-A1F2-50594368575E}"/>
              </a:ext>
            </a:extLst>
          </p:cNvPr>
          <p:cNvSpPr/>
          <p:nvPr/>
        </p:nvSpPr>
        <p:spPr>
          <a:xfrm>
            <a:off x="191344" y="0"/>
            <a:ext cx="79552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 smtClean="0">
                <a:solidFill>
                  <a:srgbClr val="FFFFFF"/>
                </a:solidFill>
                <a:sym typeface="Calibri" panose="020F0502020204030204" pitchFamily="34" charset="0"/>
              </a:rPr>
              <a:t>Municípios: grande número de aposentadorias na próxima década</a:t>
            </a:r>
            <a:endParaRPr lang="pt-BR" sz="3200" b="1" dirty="0">
              <a:solidFill>
                <a:srgbClr val="FFFFFF"/>
              </a:solidFill>
              <a:sym typeface="Calibri" panose="020F0502020204030204" pitchFamily="34" charset="0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lc="http://schemas.openxmlformats.org/drawingml/2006/lockedCanvas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id="{5B92EDFB-CC91-4F38-AB70-1D4637AD8CCA}"/>
              </a:ext>
            </a:extLst>
          </p:cNvPr>
          <p:cNvGraphicFramePr/>
          <p:nvPr>
            <p:extLst/>
          </p:nvPr>
        </p:nvGraphicFramePr>
        <p:xfrm>
          <a:off x="407368" y="1340768"/>
          <a:ext cx="11377264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0969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7D34DA12-802A-4AD2-BFB5-E189F3758EA8}"/>
              </a:ext>
            </a:extLst>
          </p:cNvPr>
          <p:cNvSpPr/>
          <p:nvPr/>
        </p:nvSpPr>
        <p:spPr>
          <a:xfrm>
            <a:off x="119336" y="188640"/>
            <a:ext cx="828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Municípios: forte predomínio de mulheres</a:t>
            </a:r>
            <a:endParaRPr lang="pt-BR" sz="32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lc="http://schemas.openxmlformats.org/drawingml/2006/lockedCanvas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id="{00000000-0008-0000-0100-000002000000}"/>
              </a:ext>
            </a:extLst>
          </p:cNvPr>
          <p:cNvGraphicFramePr/>
          <p:nvPr>
            <p:extLst/>
          </p:nvPr>
        </p:nvGraphicFramePr>
        <p:xfrm>
          <a:off x="1991544" y="1732331"/>
          <a:ext cx="8784976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CaixaDeTexto 1"/>
          <p:cNvSpPr txBox="1"/>
          <p:nvPr/>
        </p:nvSpPr>
        <p:spPr>
          <a:xfrm>
            <a:off x="2927648" y="1339044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Pirâmide etária servidores municipais ativos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00298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0"/>
            <a:ext cx="121919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algn="ctr"/>
            <a:r>
              <a:rPr lang="pt-BR" sz="2500" b="1" dirty="0" smtClean="0">
                <a:solidFill>
                  <a:srgbClr val="000000"/>
                </a:solidFill>
                <a:latin typeface="Gisha" panose="020B0502040204020203" pitchFamily="34" charset="-79"/>
                <a:cs typeface="Gisha" panose="020B0502040204020203" pitchFamily="34" charset="-79"/>
                <a:sym typeface="Calibri" panose="020F0502020204030204" pitchFamily="34" charset="0"/>
              </a:rPr>
              <a:t>IMPACTOS DA APROVAÇÃO DA PEC 06/2019 - MUNICÍPIOS</a:t>
            </a:r>
            <a:endParaRPr lang="pt-BR" sz="2500" b="1" dirty="0">
              <a:solidFill>
                <a:srgbClr val="000000"/>
              </a:solidFill>
              <a:latin typeface="Gisha" panose="020B0502040204020203" pitchFamily="34" charset="-79"/>
              <a:cs typeface="Gisha" panose="020B0502040204020203" pitchFamily="34" charset="-79"/>
              <a:sym typeface="Calibri" panose="020F05020202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79375" y="548680"/>
            <a:ext cx="11233249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rgbClr val="000000"/>
                </a:solidFill>
                <a:latin typeface="Calibri"/>
                <a:sym typeface="Calibri" panose="020F0502020204030204" pitchFamily="34" charset="0"/>
              </a:rPr>
              <a:t>Simulação realizada pela SPREV, a </a:t>
            </a:r>
            <a:r>
              <a:rPr lang="pt-BR" sz="2400" dirty="0">
                <a:solidFill>
                  <a:srgbClr val="000000"/>
                </a:solidFill>
                <a:latin typeface="Calibri"/>
                <a:sym typeface="Calibri" panose="020F0502020204030204" pitchFamily="34" charset="0"/>
              </a:rPr>
              <a:t>partir de amostra de 106 RPPS municipais:</a:t>
            </a:r>
          </a:p>
          <a:p>
            <a:pPr marL="357188" indent="-357188" algn="just">
              <a:spcBef>
                <a:spcPts val="300"/>
              </a:spcBef>
              <a:spcAft>
                <a:spcPts val="300"/>
              </a:spcAft>
              <a:buFont typeface="+mj-lt"/>
              <a:buAutoNum type="alphaLcParenR"/>
            </a:pPr>
            <a:r>
              <a:rPr lang="pt-BR" sz="2400" dirty="0" smtClean="0">
                <a:solidFill>
                  <a:srgbClr val="000000"/>
                </a:solidFill>
                <a:latin typeface="Calibri"/>
                <a:sym typeface="Calibri" panose="020F0502020204030204" pitchFamily="34" charset="0"/>
              </a:rPr>
              <a:t>Ganho no resultado </a:t>
            </a:r>
            <a:r>
              <a:rPr lang="pt-BR" sz="2400" dirty="0">
                <a:solidFill>
                  <a:srgbClr val="000000"/>
                </a:solidFill>
                <a:latin typeface="Calibri"/>
                <a:sym typeface="Calibri" panose="020F0502020204030204" pitchFamily="34" charset="0"/>
              </a:rPr>
              <a:t>financeiro (despesas com benefícios a conceder </a:t>
            </a:r>
            <a:r>
              <a:rPr lang="pt-BR" sz="2400" dirty="0" smtClean="0">
                <a:solidFill>
                  <a:srgbClr val="000000"/>
                </a:solidFill>
                <a:latin typeface="Calibri"/>
                <a:sym typeface="Calibri" panose="020F0502020204030204" pitchFamily="34" charset="0"/>
              </a:rPr>
              <a:t>- </a:t>
            </a:r>
            <a:r>
              <a:rPr lang="pt-BR" sz="2400" dirty="0">
                <a:solidFill>
                  <a:srgbClr val="000000"/>
                </a:solidFill>
                <a:latin typeface="Calibri"/>
                <a:sym typeface="Calibri" panose="020F0502020204030204" pitchFamily="34" charset="0"/>
              </a:rPr>
              <a:t>receitas com contribuições) </a:t>
            </a:r>
            <a:r>
              <a:rPr lang="pt-BR" sz="2400" dirty="0" smtClean="0">
                <a:solidFill>
                  <a:srgbClr val="000000"/>
                </a:solidFill>
                <a:latin typeface="Calibri"/>
                <a:sym typeface="Calibri" panose="020F0502020204030204" pitchFamily="34" charset="0"/>
              </a:rPr>
              <a:t>de </a:t>
            </a:r>
            <a:r>
              <a:rPr lang="pt-BR" sz="2400" dirty="0">
                <a:solidFill>
                  <a:srgbClr val="000000"/>
                </a:solidFill>
                <a:latin typeface="Calibri"/>
                <a:sym typeface="Calibri" panose="020F0502020204030204" pitchFamily="34" charset="0"/>
              </a:rPr>
              <a:t>R$ 86,7 bilhões nos próximos 10 anos</a:t>
            </a:r>
            <a:r>
              <a:rPr lang="pt-BR" sz="2400" dirty="0" smtClean="0">
                <a:solidFill>
                  <a:srgbClr val="000000"/>
                </a:solidFill>
                <a:latin typeface="Calibri"/>
                <a:sym typeface="Calibri" panose="020F0502020204030204" pitchFamily="34" charset="0"/>
              </a:rPr>
              <a:t>.</a:t>
            </a:r>
          </a:p>
          <a:p>
            <a:pPr marL="357188" indent="-357188" algn="just">
              <a:spcBef>
                <a:spcPts val="300"/>
              </a:spcBef>
              <a:spcAft>
                <a:spcPts val="300"/>
              </a:spcAft>
              <a:buFont typeface="+mj-lt"/>
              <a:buAutoNum type="alphaLcParenR"/>
            </a:pPr>
            <a:r>
              <a:rPr lang="pt-BR" sz="2400" dirty="0" smtClean="0">
                <a:solidFill>
                  <a:srgbClr val="000000"/>
                </a:solidFill>
                <a:latin typeface="Calibri"/>
                <a:sym typeface="Calibri" panose="020F0502020204030204" pitchFamily="34" charset="0"/>
              </a:rPr>
              <a:t>Ganho no deficit atuarial de R$ 124,4 bilhões (em média 30%).</a:t>
            </a:r>
            <a:endParaRPr lang="pt-BR" sz="2400" dirty="0">
              <a:solidFill>
                <a:srgbClr val="000000"/>
              </a:solidFill>
              <a:latin typeface="Calibri"/>
              <a:sym typeface="Calibri" panose="020F0502020204030204" pitchFamily="34" charset="0"/>
            </a:endParaRPr>
          </a:p>
          <a:p>
            <a:pPr marL="179388" indent="-179388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rgbClr val="000000"/>
                </a:solidFill>
                <a:latin typeface="Calibri"/>
                <a:sym typeface="Calibri" panose="020F0502020204030204" pitchFamily="34" charset="0"/>
              </a:rPr>
              <a:t>Extrapolando esses resultados para todos os RPPS municipais:</a:t>
            </a:r>
          </a:p>
          <a:p>
            <a:pPr marL="357188" indent="-357188" algn="just">
              <a:spcBef>
                <a:spcPts val="300"/>
              </a:spcBef>
              <a:spcAft>
                <a:spcPts val="300"/>
              </a:spcAft>
              <a:buFont typeface="+mj-lt"/>
              <a:buAutoNum type="alphaLcParenR"/>
            </a:pPr>
            <a:r>
              <a:rPr lang="pt-BR" sz="2400" dirty="0" smtClean="0">
                <a:solidFill>
                  <a:srgbClr val="000000"/>
                </a:solidFill>
                <a:latin typeface="Calibri"/>
                <a:sym typeface="Calibri" panose="020F0502020204030204" pitchFamily="34" charset="0"/>
              </a:rPr>
              <a:t>Ganho de R$ 170,4 bilhões no resultado financeiro de 10 anos.</a:t>
            </a:r>
            <a:endParaRPr lang="pt-BR" sz="2400" dirty="0">
              <a:solidFill>
                <a:srgbClr val="000000"/>
              </a:solidFill>
              <a:latin typeface="Calibri"/>
              <a:sym typeface="Calibri" panose="020F0502020204030204" pitchFamily="34" charset="0"/>
            </a:endParaRPr>
          </a:p>
          <a:p>
            <a:pPr marL="357188" indent="-357188" algn="just">
              <a:spcBef>
                <a:spcPts val="300"/>
              </a:spcBef>
              <a:spcAft>
                <a:spcPts val="300"/>
              </a:spcAft>
              <a:buFont typeface="+mj-lt"/>
              <a:buAutoNum type="alphaLcParenR"/>
            </a:pPr>
            <a:r>
              <a:rPr lang="pt-BR" sz="2400" dirty="0" smtClean="0">
                <a:solidFill>
                  <a:srgbClr val="000000"/>
                </a:solidFill>
                <a:latin typeface="Calibri"/>
                <a:sym typeface="Calibri" panose="020F0502020204030204" pitchFamily="34" charset="0"/>
              </a:rPr>
              <a:t>Redução no deficit atuarial de R$ 356,4 bilhões, conforme detalhado abaixo:</a:t>
            </a:r>
            <a:endParaRPr lang="pt-BR" sz="2400" dirty="0">
              <a:solidFill>
                <a:srgbClr val="000000"/>
              </a:solidFill>
              <a:latin typeface="Calibri"/>
              <a:sym typeface="Calibri" panose="020F0502020204030204" pitchFamily="34" charset="0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/>
          </p:nvPr>
        </p:nvGraphicFramePr>
        <p:xfrm>
          <a:off x="479375" y="3682683"/>
          <a:ext cx="11233248" cy="3025140"/>
        </p:xfrm>
        <a:graphic>
          <a:graphicData uri="http://schemas.openxmlformats.org/drawingml/2006/table">
            <a:tbl>
              <a:tblPr/>
              <a:tblGrid>
                <a:gridCol w="3496442"/>
                <a:gridCol w="897911"/>
                <a:gridCol w="2669854"/>
                <a:gridCol w="1617318"/>
                <a:gridCol w="583008"/>
                <a:gridCol w="1968715"/>
              </a:tblGrid>
              <a:tr h="10191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PORTE DO MUNICÍPIO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Nº RPPS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RESULTADO DEFICITÁRIO</a:t>
                      </a:r>
                      <a:br>
                        <a:rPr lang="pt-BR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pt-BR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CONSIDERANDO SITUAÇÃO ATUAL</a:t>
                      </a:r>
                      <a:r>
                        <a:rPr lang="pt-BR" sz="18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pt-BR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REDUÇÃO RESULTADO ATUARIAL</a:t>
                      </a:r>
                      <a:r>
                        <a:rPr lang="pt-BR" sz="18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pt-BR" sz="11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NOVO RESULTADO ATUARIAL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Capitais</a:t>
                      </a:r>
                    </a:p>
                  </a:txBody>
                  <a:tcPr marL="72000" marR="36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-491.505.394.943,33 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115.497.849.829,78 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-376.007.545.113,55 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Municípios com 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mais de 400 mil 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habitantes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36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-178.289.342.163,83 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84.815.794.072,89 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-93.473.548.090,94 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Municípios 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100 e 400 mil 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habitantes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36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173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-189.125.601.931,63 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105.183.391.065,39 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-83.942.210.866,24 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Municípios 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50 e 100 mil 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habitantes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36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195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-58.506.281.561,11 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22.614.062.489,23 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-35.892.219.071,88 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Municípios 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10 e 50 mil 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habitantes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36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952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-98.645.019.086,04 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23.410.641.656,85 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-75.234.377.429,19 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Municípios com 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até 10 mil 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habitantes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36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721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-16.783.889.237,93 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4.880.428.517,88 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-11.903.460.720,05 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2000" marR="36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2096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-1.032.855.528.923,86 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356.402.167.632,01 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-676.453.361.291,85 </a:t>
                      </a:r>
                    </a:p>
                  </a:txBody>
                  <a:tcPr marL="9525" marR="108000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90500">
                <a:tc gridSpan="6"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Conforme 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reportado no Demonstrativo de Resultados da Avaliação Atuarial (DRAA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), para avaliação de 2018 (AEPS 2017).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90500">
                <a:tc gridSpan="4"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Simulação</a:t>
                      </a:r>
                      <a:r>
                        <a:rPr lang="pt-BR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considerando 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metodologias e premissas utilizadas na avaliação atuarial 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  <a:r>
                        <a:rPr lang="pt-BR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RPPS 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 União.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75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407368" y="3140968"/>
            <a:ext cx="114349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algn="r"/>
            <a:r>
              <a:rPr lang="pt-BR" sz="60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Novas regras </a:t>
            </a:r>
            <a:r>
              <a:rPr lang="pt-BR" sz="60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d</a:t>
            </a:r>
            <a:r>
              <a:rPr lang="pt-BR" sz="60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os RPPS</a:t>
            </a:r>
          </a:p>
          <a:p>
            <a:pPr marL="360363" algn="r"/>
            <a:r>
              <a:rPr lang="pt-BR" sz="60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Visão Geral</a:t>
            </a:r>
            <a:endParaRPr lang="pt-BR" sz="60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1386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0" y="0"/>
            <a:ext cx="12023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50" b="1" dirty="0" smtClean="0">
                <a:solidFill>
                  <a:schemeClr val="tx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REGRAS GERAIS DOS RPPS: GOVERNANÇA E SUPERVISÃO</a:t>
            </a:r>
            <a:endParaRPr lang="pt-BR" sz="2750" b="1" dirty="0">
              <a:solidFill>
                <a:schemeClr val="tx1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F793ECA1-E25F-2745-A6C0-F8DF81E99EA1}"/>
              </a:ext>
            </a:extLst>
          </p:cNvPr>
          <p:cNvSpPr txBox="1"/>
          <p:nvPr/>
        </p:nvSpPr>
        <p:spPr>
          <a:xfrm>
            <a:off x="142999" y="836712"/>
            <a:ext cx="117373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dirty="0" smtClean="0">
                <a:latin typeface="+mn-lt"/>
              </a:rPr>
              <a:t>Lei de Responsabilidade Previdenciária: estabelecerá princípios que reforçarão a governança e supervisão dos RPPS, protegendo os recursos previdenciários e criando mecanismos de responsabilização dos gestores, dirigentes e prestados de serviços.</a:t>
            </a:r>
          </a:p>
          <a:p>
            <a:pPr marL="268288" indent="-268288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dirty="0">
                <a:latin typeface="+mn-lt"/>
              </a:rPr>
              <a:t>Efetiva implantação da unidade gestora única do RPPS, alcançando todos os poderes, órgãos e entidades.</a:t>
            </a:r>
          </a:p>
          <a:p>
            <a:pPr marL="268288" indent="-268288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dirty="0" smtClean="0">
                <a:latin typeface="+mn-lt"/>
              </a:rPr>
              <a:t>Necessidade de que política de gestão de pessoal tenha alinhamento com impactos no equilíbrio financeiro e atuarial do RPPS.</a:t>
            </a:r>
          </a:p>
          <a:p>
            <a:pPr marL="268288" indent="-268288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dirty="0" smtClean="0">
                <a:latin typeface="+mn-lt"/>
              </a:rPr>
              <a:t>Mecanismos de equacionamento do deficit atuarial.</a:t>
            </a:r>
          </a:p>
          <a:p>
            <a:pPr marL="268288" indent="-268288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dirty="0" smtClean="0">
                <a:latin typeface="+mn-lt"/>
              </a:rPr>
              <a:t>Sistema integrado de dados de todos os regimes de previdência e assistência.</a:t>
            </a:r>
          </a:p>
        </p:txBody>
      </p:sp>
    </p:spTree>
    <p:extLst>
      <p:ext uri="{BB962C8B-B14F-4D97-AF65-F5344CB8AC3E}">
        <p14:creationId xmlns:p14="http://schemas.microsoft.com/office/powerpoint/2010/main" val="263690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0" y="12177"/>
            <a:ext cx="7320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663"/>
            <a:r>
              <a:rPr lang="pt-BR" sz="2800" b="1" dirty="0" smtClean="0">
                <a:solidFill>
                  <a:schemeClr val="tx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FINANCIAMENTO DO RPPS</a:t>
            </a:r>
            <a:endParaRPr lang="pt-BR" sz="2800" b="1" dirty="0">
              <a:solidFill>
                <a:schemeClr val="tx1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F793ECA1-E25F-2745-A6C0-F8DF81E99EA1}"/>
              </a:ext>
            </a:extLst>
          </p:cNvPr>
          <p:cNvSpPr txBox="1"/>
          <p:nvPr/>
        </p:nvSpPr>
        <p:spPr>
          <a:xfrm>
            <a:off x="263352" y="452237"/>
            <a:ext cx="11665296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2800" dirty="0" smtClean="0">
                <a:latin typeface="+mn-lt"/>
              </a:rPr>
              <a:t>Altera modelo de cobrança das contribuições devidas pelos segurados dos RPPS, que passam a adotar alíquotas progressivas.</a:t>
            </a:r>
          </a:p>
          <a:p>
            <a:pPr marL="268288" indent="-268288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2800" dirty="0">
                <a:latin typeface="+mn-lt"/>
              </a:rPr>
              <a:t>Possibilidade de instituição de </a:t>
            </a:r>
            <a:r>
              <a:rPr lang="pt-BR" sz="2800" dirty="0" smtClean="0">
                <a:latin typeface="+mn-lt"/>
              </a:rPr>
              <a:t>contribuições </a:t>
            </a:r>
            <a:r>
              <a:rPr lang="pt-BR" sz="2800" dirty="0">
                <a:latin typeface="+mn-lt"/>
              </a:rPr>
              <a:t>extraordinárias para amortização do deficit atuarial, </a:t>
            </a:r>
            <a:r>
              <a:rPr lang="pt-BR" sz="2800" dirty="0" smtClean="0">
                <a:latin typeface="+mn-lt"/>
              </a:rPr>
              <a:t>moduladas conforme: condição </a:t>
            </a:r>
            <a:r>
              <a:rPr lang="pt-BR" sz="2800" dirty="0">
                <a:latin typeface="+mn-lt"/>
              </a:rPr>
              <a:t>de servidor público ativo, aposentado ou pensionista</a:t>
            </a:r>
            <a:r>
              <a:rPr lang="pt-BR" sz="2800" dirty="0" smtClean="0">
                <a:latin typeface="+mn-lt"/>
              </a:rPr>
              <a:t>; histórico contributivo; regra </a:t>
            </a:r>
            <a:r>
              <a:rPr lang="pt-BR" sz="2800" dirty="0">
                <a:latin typeface="+mn-lt"/>
              </a:rPr>
              <a:t>de cálculo do benefício de aposentadoria ou de pensão implementado; </a:t>
            </a:r>
            <a:r>
              <a:rPr lang="pt-BR" sz="2800" dirty="0" smtClean="0">
                <a:latin typeface="+mn-lt"/>
              </a:rPr>
              <a:t>valor </a:t>
            </a:r>
            <a:r>
              <a:rPr lang="pt-BR" sz="2800" dirty="0">
                <a:latin typeface="+mn-lt"/>
              </a:rPr>
              <a:t>da base de contribuição ou do benefício </a:t>
            </a:r>
            <a:r>
              <a:rPr lang="pt-BR" sz="2800" dirty="0" smtClean="0">
                <a:latin typeface="+mn-lt"/>
              </a:rPr>
              <a:t>recebido.</a:t>
            </a:r>
            <a:endParaRPr lang="pt-BR" sz="2800" dirty="0">
              <a:latin typeface="+mn-lt"/>
            </a:endParaRPr>
          </a:p>
          <a:p>
            <a:pPr marL="268288" indent="-268288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2800" dirty="0" smtClean="0">
                <a:latin typeface="+mn-lt"/>
              </a:rPr>
              <a:t>Contribuição dos servidores da União alterada, com alíquotas progressivas nominais de 7,5% a 22% (efetiva de 16,8% para remuneração no teto).</a:t>
            </a:r>
          </a:p>
          <a:p>
            <a:pPr marL="268288" indent="-268288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2800" dirty="0" smtClean="0">
                <a:latin typeface="+mn-lt"/>
              </a:rPr>
              <a:t>Estados/DF e Municípios passam automaticamente para alíquota de 14%, podendo alterá-las no prazo de 180 dias.</a:t>
            </a:r>
          </a:p>
          <a:p>
            <a:pPr marL="268288" indent="-268288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2800" dirty="0" smtClean="0">
                <a:latin typeface="+mn-lt"/>
              </a:rPr>
              <a:t>Possibilidade de limite de isenção/imunidade da contribuição extraordinária dos aposentados e pensionistas do RPPS ser reduzido do teto do RGPS para um salário-mínimo.</a:t>
            </a:r>
          </a:p>
        </p:txBody>
      </p:sp>
    </p:spTree>
    <p:extLst>
      <p:ext uri="{BB962C8B-B14F-4D97-AF65-F5344CB8AC3E}">
        <p14:creationId xmlns:p14="http://schemas.microsoft.com/office/powerpoint/2010/main" val="218280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0" y="476672"/>
            <a:ext cx="9192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Alíquotas ordinárias do RPPS da União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7" name="Espaço Reservado para Conteúdo 3">
            <a:extLst>
              <a:ext uri="{FF2B5EF4-FFF2-40B4-BE49-F238E27FC236}">
                <a16:creationId xmlns:a16="http://schemas.microsoft.com/office/drawing/2014/main" xmlns="" id="{5474355F-AF1B-4F52-B1BC-EBA3401B17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6516618"/>
              </p:ext>
            </p:extLst>
          </p:nvPr>
        </p:nvGraphicFramePr>
        <p:xfrm>
          <a:off x="1991544" y="1268760"/>
          <a:ext cx="7776865" cy="4710194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3110347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  <a:gridCol w="2333259">
                  <a:extLst>
                    <a:ext uri="{9D8B030D-6E8A-4147-A177-3AD203B41FA5}">
                      <a16:colId xmlns:a16="http://schemas.microsoft.com/office/drawing/2014/main" xmlns="" val="2251244685"/>
                    </a:ext>
                  </a:extLst>
                </a:gridCol>
                <a:gridCol w="2333259"/>
              </a:tblGrid>
              <a:tr h="406671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RPPS da União</a:t>
                      </a:r>
                      <a:endParaRPr lang="pt-BR" sz="2000" b="1" kern="1200" baseline="30000" dirty="0">
                        <a:solidFill>
                          <a:srgbClr val="0070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1" kern="1200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1" kern="1200" baseline="30000" dirty="0">
                        <a:solidFill>
                          <a:srgbClr val="0070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xmlns="" val="1391727351"/>
                  </a:ext>
                </a:extLst>
              </a:tr>
              <a:tr h="4786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Faixa Salarial (R$)</a:t>
                      </a:r>
                      <a:endParaRPr kumimoji="0" lang="pt-BR" sz="20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Alíquota </a:t>
                      </a:r>
                      <a:r>
                        <a:rPr kumimoji="0" lang="pt-BR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Efetiva </a:t>
                      </a:r>
                      <a:endParaRPr kumimoji="0" lang="pt-BR" sz="20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Alíquota Progressiva</a:t>
                      </a:r>
                      <a:endParaRPr kumimoji="0" lang="pt-BR" sz="2000" b="1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4740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Até 1 Salário </a:t>
                      </a:r>
                      <a:r>
                        <a:rPr kumimoji="0" lang="pt-B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Mínimo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7,5%</a:t>
                      </a:r>
                      <a:endParaRPr lang="pt-BR" sz="2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7,5%</a:t>
                      </a:r>
                      <a:endParaRPr lang="pt-BR" sz="2000" b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xmlns="" val="2603498770"/>
                  </a:ext>
                </a:extLst>
              </a:tr>
              <a:tr h="4786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998,01 a 2.000,00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 smtClean="0"/>
                        <a:t>7,5% a 8,25%</a:t>
                      </a:r>
                      <a:endParaRPr lang="pt-BR" sz="2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9,0%</a:t>
                      </a:r>
                      <a:endParaRPr lang="pt-BR" sz="2000" b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xmlns="" val="3459952210"/>
                  </a:ext>
                </a:extLst>
              </a:tr>
              <a:tr h="4786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2.000,01 a 3.000,00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 smtClean="0"/>
                        <a:t>8,25% a 9,5%</a:t>
                      </a:r>
                      <a:endParaRPr lang="pt-BR" sz="2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12,0%</a:t>
                      </a:r>
                      <a:endParaRPr lang="pt-BR" sz="2000" b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xmlns="" val="347534674"/>
                  </a:ext>
                </a:extLst>
              </a:tr>
              <a:tr h="4786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3.000,01 a 5.839,45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 smtClean="0"/>
                        <a:t>9,5% a 11,68%</a:t>
                      </a:r>
                      <a:endParaRPr lang="pt-BR" sz="2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14,0%</a:t>
                      </a:r>
                      <a:endParaRPr lang="pt-BR" sz="2000" b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xmlns="" val="4127919378"/>
                  </a:ext>
                </a:extLst>
              </a:tr>
              <a:tr h="4786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5.839,46 a 10.000,00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11,68% a 12,86%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14,5%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extLst>
                  <a:ext uri="{0D108BD9-81ED-4DB2-BD59-A6C34878D82A}">
                    <a16:rowId xmlns:a16="http://schemas.microsoft.com/office/drawing/2014/main" xmlns="" val="1712583232"/>
                  </a:ext>
                </a:extLst>
              </a:tr>
              <a:tr h="4786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10.000,01 a 20.000,00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12,86% a 14,68%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16,5%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extLst>
                  <a:ext uri="{0D108BD9-81ED-4DB2-BD59-A6C34878D82A}">
                    <a16:rowId xmlns:a16="http://schemas.microsoft.com/office/drawing/2014/main" xmlns="" val="2736834599"/>
                  </a:ext>
                </a:extLst>
              </a:tr>
              <a:tr h="4786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20.000,01 a 39.000,00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14,68% a 16,79%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19,0%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extLst>
                  <a:ext uri="{0D108BD9-81ED-4DB2-BD59-A6C34878D82A}">
                    <a16:rowId xmlns:a16="http://schemas.microsoft.com/office/drawing/2014/main" xmlns="" val="3037365679"/>
                  </a:ext>
                </a:extLst>
              </a:tr>
              <a:tr h="4786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Acima de 39.000,00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+ de </a:t>
                      </a:r>
                      <a:r>
                        <a:rPr kumimoji="0" lang="pt-B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16,79%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22,0%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extLst>
                  <a:ext uri="{0D108BD9-81ED-4DB2-BD59-A6C34878D82A}">
                    <a16:rowId xmlns:a16="http://schemas.microsoft.com/office/drawing/2014/main" xmlns="" val="600082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40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xmlns="" id="{5474355F-AF1B-4F52-B1BC-EBA3401B177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411924" y="1772816"/>
          <a:ext cx="5400600" cy="4608515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030969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  <a:gridCol w="1853461">
                  <a:extLst>
                    <a:ext uri="{9D8B030D-6E8A-4147-A177-3AD203B41FA5}">
                      <a16:colId xmlns:a16="http://schemas.microsoft.com/office/drawing/2014/main" xmlns="" val="2251244685"/>
                    </a:ext>
                  </a:extLst>
                </a:gridCol>
                <a:gridCol w="1516170">
                  <a:extLst>
                    <a:ext uri="{9D8B030D-6E8A-4147-A177-3AD203B41FA5}">
                      <a16:colId xmlns:a16="http://schemas.microsoft.com/office/drawing/2014/main" xmlns="" val="1648333137"/>
                    </a:ext>
                  </a:extLst>
                </a:gridCol>
              </a:tblGrid>
              <a:tr h="6091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 smtClean="0"/>
                        <a:t>Faixas salariais</a:t>
                      </a:r>
                      <a:endParaRPr lang="pt-BR" sz="2000" b="1" kern="1200" baseline="30000" dirty="0">
                        <a:solidFill>
                          <a:srgbClr val="0070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/>
                        <a:t>Alíquota </a:t>
                      </a:r>
                      <a:r>
                        <a:rPr lang="pt-BR" sz="2000" kern="1200" dirty="0" smtClean="0"/>
                        <a:t>Efetiva</a:t>
                      </a:r>
                      <a:endParaRPr lang="pt-BR" sz="2000" b="1" kern="1200" baseline="30000" dirty="0">
                        <a:solidFill>
                          <a:srgbClr val="0070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/>
                        <a:t>Contribuição</a:t>
                      </a:r>
                      <a:endParaRPr lang="pt-BR" sz="2000" b="1" kern="1200" baseline="30000" dirty="0">
                        <a:solidFill>
                          <a:srgbClr val="0070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xmlns="" val="1391727351"/>
                  </a:ext>
                </a:extLst>
              </a:tr>
              <a:tr h="614977">
                <a:tc>
                  <a:txBody>
                    <a:bodyPr/>
                    <a:lstStyle/>
                    <a:p>
                      <a:pPr algn="ctr"/>
                      <a:r>
                        <a:rPr lang="pt-BR" sz="2000" b="1" kern="1200" dirty="0"/>
                        <a:t>R$30 mil</a:t>
                      </a:r>
                      <a:endParaRPr lang="pt-BR" sz="2000" b="1" kern="1200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 horzOverflow="overflow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16,12%</a:t>
                      </a:r>
                      <a:endParaRPr kumimoji="0" lang="pt-B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anchor="ctr" horzOverflow="overflow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kern="1200" dirty="0"/>
                        <a:t>R</a:t>
                      </a:r>
                      <a:r>
                        <a:rPr lang="pt-BR" sz="2000" b="1" kern="1200" dirty="0" smtClean="0"/>
                        <a:t>$ 4.835,83</a:t>
                      </a:r>
                      <a:endParaRPr lang="pt-BR" sz="2000" b="1" kern="1200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03498770"/>
                  </a:ext>
                </a:extLst>
              </a:tr>
              <a:tr h="4834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 smtClean="0"/>
                        <a:t>R$10.000,00</a:t>
                      </a:r>
                      <a:endParaRPr lang="pt-BR" sz="2000" b="0" kern="1200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19%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/>
                        <a:t>R</a:t>
                      </a:r>
                      <a:r>
                        <a:rPr lang="pt-BR" sz="2000" kern="1200" dirty="0" smtClean="0"/>
                        <a:t>$ 1.900,00</a:t>
                      </a:r>
                      <a:endParaRPr lang="pt-BR" sz="2000" b="0" kern="1200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xmlns="" val="3459952210"/>
                  </a:ext>
                </a:extLst>
              </a:tr>
              <a:tr h="4834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/>
                        <a:t>R</a:t>
                      </a:r>
                      <a:r>
                        <a:rPr lang="pt-BR" sz="2000" kern="1200" dirty="0" smtClean="0"/>
                        <a:t>$ 10.000,00</a:t>
                      </a:r>
                      <a:endParaRPr lang="pt-BR" sz="2000" b="0" kern="1200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16,5%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/>
                        <a:t>R</a:t>
                      </a:r>
                      <a:r>
                        <a:rPr lang="pt-BR" sz="2000" kern="1200" dirty="0" smtClean="0"/>
                        <a:t>$ 1.650,00</a:t>
                      </a:r>
                      <a:endParaRPr lang="pt-BR" sz="2000" b="0" kern="1200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xmlns="" val="347534674"/>
                  </a:ext>
                </a:extLst>
              </a:tr>
              <a:tr h="4834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/>
                        <a:t>R</a:t>
                      </a:r>
                      <a:r>
                        <a:rPr lang="pt-BR" sz="2000" kern="1200" dirty="0" smtClean="0"/>
                        <a:t>$ 4.160,55</a:t>
                      </a:r>
                      <a:endParaRPr lang="pt-BR" sz="2000" b="0" kern="1200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14,5%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/>
                        <a:t>R</a:t>
                      </a:r>
                      <a:r>
                        <a:rPr lang="pt-BR" sz="2000" kern="1200" dirty="0" smtClean="0"/>
                        <a:t>$ 603,28</a:t>
                      </a:r>
                      <a:endParaRPr lang="pt-BR" sz="2000" b="0" kern="1200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xmlns="" val="4127919378"/>
                  </a:ext>
                </a:extLst>
              </a:tr>
              <a:tr h="4834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 smtClean="0"/>
                        <a:t>R$ 2.839,45 </a:t>
                      </a:r>
                      <a:endParaRPr lang="pt-BR" sz="2000" b="0" kern="1200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14%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/>
                        <a:t>R</a:t>
                      </a:r>
                      <a:r>
                        <a:rPr lang="pt-BR" sz="2000" kern="1200" dirty="0" smtClean="0"/>
                        <a:t>$ 397,52</a:t>
                      </a:r>
                      <a:endParaRPr lang="pt-BR" sz="2000" b="0" kern="1200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xmlns="" val="1712583232"/>
                  </a:ext>
                </a:extLst>
              </a:tr>
              <a:tr h="4834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/>
                        <a:t>R</a:t>
                      </a:r>
                      <a:r>
                        <a:rPr lang="pt-BR" sz="2000" kern="1200" dirty="0" smtClean="0"/>
                        <a:t>$ 1.000,00</a:t>
                      </a:r>
                      <a:endParaRPr lang="pt-BR" sz="2000" b="0" kern="1200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12%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 smtClean="0"/>
                        <a:t>R$ 120,00</a:t>
                      </a:r>
                      <a:endParaRPr lang="pt-BR" sz="2000" b="0" kern="1200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xmlns="" val="2736834599"/>
                  </a:ext>
                </a:extLst>
              </a:tr>
              <a:tr h="4834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 smtClean="0"/>
                        <a:t>R$ 1.002,00</a:t>
                      </a:r>
                      <a:endParaRPr lang="pt-BR" sz="2000" b="0" kern="1200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9%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 smtClean="0"/>
                        <a:t>R$ 90,18</a:t>
                      </a:r>
                      <a:endParaRPr lang="pt-BR" sz="2000" b="0" kern="1200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xmlns="" val="3037365679"/>
                  </a:ext>
                </a:extLst>
              </a:tr>
              <a:tr h="4834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/>
                        <a:t>R</a:t>
                      </a:r>
                      <a:r>
                        <a:rPr lang="pt-BR" sz="2000" kern="1200" dirty="0" smtClean="0"/>
                        <a:t>$ 998,00</a:t>
                      </a:r>
                      <a:endParaRPr lang="pt-BR" sz="2000" b="0" kern="1200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7,5%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 smtClean="0"/>
                        <a:t>R$ 74,85</a:t>
                      </a:r>
                      <a:endParaRPr lang="pt-BR" sz="2000" b="0" kern="1200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xmlns="" val="600082768"/>
                  </a:ext>
                </a:extLst>
              </a:tr>
            </a:tbl>
          </a:graphicData>
        </a:graphic>
      </p:graphicFrame>
      <p:cxnSp>
        <p:nvCxnSpPr>
          <p:cNvPr id="5" name="Conector de Seta Reta 28">
            <a:extLst>
              <a:ext uri="{FF2B5EF4-FFF2-40B4-BE49-F238E27FC236}">
                <a16:creationId xmlns:a16="http://schemas.microsoft.com/office/drawing/2014/main" xmlns="" id="{A0E2CF86-6A04-A74E-AEAA-C99CDBA8D1F9}"/>
              </a:ext>
            </a:extLst>
          </p:cNvPr>
          <p:cNvCxnSpPr>
            <a:cxnSpLocks/>
          </p:cNvCxnSpPr>
          <p:nvPr/>
        </p:nvCxnSpPr>
        <p:spPr>
          <a:xfrm flipV="1">
            <a:off x="9048328" y="3356992"/>
            <a:ext cx="0" cy="2755438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Espaço Reservado para Conteúdo 3">
            <a:extLst>
              <a:ext uri="{FF2B5EF4-FFF2-40B4-BE49-F238E27FC236}">
                <a16:creationId xmlns:a16="http://schemas.microsoft.com/office/drawing/2014/main" xmlns="" id="{4367D701-6999-43A8-8E04-E2B52439F99F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91344" y="2279477"/>
          <a:ext cx="4320480" cy="157182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46288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  <a:gridCol w="1307228">
                  <a:extLst>
                    <a:ext uri="{9D8B030D-6E8A-4147-A177-3AD203B41FA5}">
                      <a16:colId xmlns:a16="http://schemas.microsoft.com/office/drawing/2014/main" xmlns="" val="2251244685"/>
                    </a:ext>
                  </a:extLst>
                </a:gridCol>
                <a:gridCol w="1566964">
                  <a:extLst>
                    <a:ext uri="{9D8B030D-6E8A-4147-A177-3AD203B41FA5}">
                      <a16:colId xmlns:a16="http://schemas.microsoft.com/office/drawing/2014/main" xmlns="" val="4194062419"/>
                    </a:ext>
                  </a:extLst>
                </a:gridCol>
              </a:tblGrid>
              <a:tr h="50701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kern="1200" baseline="30000" dirty="0" smtClean="0">
                          <a:solidFill>
                            <a:srgbClr val="00703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Alíquota vigente</a:t>
                      </a:r>
                      <a:endParaRPr lang="pt-BR" sz="2000" b="1" kern="1200" baseline="30000" dirty="0">
                        <a:solidFill>
                          <a:srgbClr val="0070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1" kern="1200" baseline="30000" dirty="0">
                        <a:solidFill>
                          <a:srgbClr val="0070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000" b="1" kern="1200" baseline="30000" dirty="0">
                        <a:solidFill>
                          <a:srgbClr val="0070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</a:tr>
              <a:tr h="5070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/>
                        <a:t>Salário</a:t>
                      </a:r>
                      <a:endParaRPr lang="pt-BR" sz="2000" b="1" kern="1200" baseline="30000" dirty="0">
                        <a:solidFill>
                          <a:srgbClr val="0070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/>
                        <a:t>Alíquota </a:t>
                      </a:r>
                      <a:endParaRPr lang="pt-BR" sz="2000" b="1" kern="1200" baseline="30000" dirty="0">
                        <a:solidFill>
                          <a:srgbClr val="0070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/>
                        <a:t>Contribuição</a:t>
                      </a:r>
                      <a:endParaRPr lang="pt-BR" sz="2000" b="1" kern="1200" baseline="30000" dirty="0">
                        <a:solidFill>
                          <a:srgbClr val="00703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557795">
                <a:tc>
                  <a:txBody>
                    <a:bodyPr/>
                    <a:lstStyle/>
                    <a:p>
                      <a:pPr algn="ctr"/>
                      <a:r>
                        <a:rPr lang="pt-BR" sz="2000" kern="1200" dirty="0"/>
                        <a:t>R$ 30 mil</a:t>
                      </a:r>
                      <a:endParaRPr lang="pt-BR" sz="2000" b="1" kern="1200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/>
                        <a:t>11%</a:t>
                      </a:r>
                      <a:endParaRPr lang="pt-BR" sz="2000" b="1" kern="1200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lvl="0" indent="0" algn="ctr" defTabSz="7132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kern="1200" dirty="0"/>
                        <a:t>R$ 3.300</a:t>
                      </a:r>
                      <a:endParaRPr lang="pt-BR" sz="2000" b="1" kern="1200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xmlns="" val="2603498770"/>
                  </a:ext>
                </a:extLst>
              </a:tr>
            </a:tbl>
          </a:graphicData>
        </a:graphic>
      </p:graphicFrame>
      <p:sp>
        <p:nvSpPr>
          <p:cNvPr id="2" name="Elipse 1"/>
          <p:cNvSpPr/>
          <p:nvPr/>
        </p:nvSpPr>
        <p:spPr>
          <a:xfrm>
            <a:off x="7727505" y="2492896"/>
            <a:ext cx="1224136" cy="403699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0" y="548680"/>
            <a:ext cx="9912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Alíquotas ordinárias do RPPS da União - Exemplo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3" name="CaixaDeTexto 2"/>
          <p:cNvSpPr txBox="1"/>
          <p:nvPr/>
        </p:nvSpPr>
        <p:spPr>
          <a:xfrm rot="16200000">
            <a:off x="7284713" y="4489404"/>
            <a:ext cx="30963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 smtClean="0">
                <a:solidFill>
                  <a:srgbClr val="FF0000"/>
                </a:solidFill>
              </a:rPr>
              <a:t>Alíquotas Progressivas</a:t>
            </a:r>
            <a:endParaRPr lang="pt-BR" sz="2200" b="1" baseline="30000" dirty="0">
              <a:solidFill>
                <a:srgbClr val="FF0000"/>
              </a:solidFill>
            </a:endParaRPr>
          </a:p>
        </p:txBody>
      </p:sp>
      <p:sp>
        <p:nvSpPr>
          <p:cNvPr id="6" name="Seta para baixo 5"/>
          <p:cNvSpPr/>
          <p:nvPr/>
        </p:nvSpPr>
        <p:spPr>
          <a:xfrm>
            <a:off x="8231561" y="2228709"/>
            <a:ext cx="216024" cy="332089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497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0" y="539884"/>
            <a:ext cx="10128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663"/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Alíquotas dos RPPS dos Estados, DF e Municípios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F793ECA1-E25F-2745-A6C0-F8DF81E99EA1}"/>
              </a:ext>
            </a:extLst>
          </p:cNvPr>
          <p:cNvSpPr txBox="1"/>
          <p:nvPr/>
        </p:nvSpPr>
        <p:spPr>
          <a:xfrm>
            <a:off x="479376" y="1188288"/>
            <a:ext cx="110172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 smtClean="0">
                <a:latin typeface="+mn-lt"/>
              </a:rPr>
              <a:t>A alíquota de 14% (ordinária) prevista para União, </a:t>
            </a:r>
            <a:r>
              <a:rPr lang="pt-BR" sz="2800" b="1" u="sng" dirty="0" smtClean="0">
                <a:latin typeface="+mn-lt"/>
              </a:rPr>
              <a:t>aplica-se imediatamente aos demais entes federativos</a:t>
            </a:r>
            <a:r>
              <a:rPr lang="pt-BR" sz="2800" dirty="0" smtClean="0">
                <a:latin typeface="+mn-lt"/>
              </a:rPr>
              <a:t>, que terão o prazo de 180 dias para modificarem suas alíquotas.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155340" y="3005331"/>
            <a:ext cx="11809312" cy="33141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 de cantos arredondados 11"/>
          <p:cNvSpPr/>
          <p:nvPr/>
        </p:nvSpPr>
        <p:spPr>
          <a:xfrm>
            <a:off x="299356" y="2541469"/>
            <a:ext cx="1944216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299356" y="2573283"/>
            <a:ext cx="194421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Texto da PEC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64523" y="3077339"/>
            <a:ext cx="1180931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+mn-lt"/>
              </a:rPr>
              <a:t>Art. 15. Aplica-se imediatamente, em caráter provisório, aos servidores </a:t>
            </a:r>
            <a:r>
              <a:rPr lang="pt-BR" sz="2000" dirty="0" smtClean="0">
                <a:latin typeface="+mn-lt"/>
              </a:rPr>
              <a:t>dos Estados</a:t>
            </a:r>
            <a:r>
              <a:rPr lang="pt-BR" sz="2000" dirty="0">
                <a:latin typeface="+mn-lt"/>
              </a:rPr>
              <a:t>, do Distrito Federal e dos Municípios a alíquota estabelecida no caput do art. </a:t>
            </a:r>
            <a:r>
              <a:rPr lang="pt-BR" sz="2000" dirty="0" smtClean="0">
                <a:latin typeface="+mn-lt"/>
              </a:rPr>
              <a:t>14 para </a:t>
            </a:r>
            <a:r>
              <a:rPr lang="pt-BR" sz="2000" dirty="0">
                <a:latin typeface="+mn-lt"/>
              </a:rPr>
              <a:t>a União para contribuição ao respectivo regime próprio de previdência social</a:t>
            </a:r>
            <a:r>
              <a:rPr lang="pt-BR" sz="2000" dirty="0" smtClean="0">
                <a:latin typeface="+mn-lt"/>
              </a:rPr>
              <a:t>. </a:t>
            </a:r>
          </a:p>
          <a:p>
            <a:pPr algn="just"/>
            <a:r>
              <a:rPr lang="pt-BR" sz="2000" dirty="0" smtClean="0">
                <a:latin typeface="+mn-lt"/>
              </a:rPr>
              <a:t>§ 1º Os Estados, o Distrito Federal e os Municípios terão cento e oitenta dias de </a:t>
            </a:r>
            <a:r>
              <a:rPr lang="pt-BR" sz="2000" dirty="0">
                <a:latin typeface="+mn-lt"/>
              </a:rPr>
              <a:t>prazo para, observado o disposto no inciso III do § 1º-A do art. 149, adequar as </a:t>
            </a:r>
            <a:r>
              <a:rPr lang="pt-BR" sz="2000" dirty="0" smtClean="0">
                <a:latin typeface="+mn-lt"/>
              </a:rPr>
              <a:t>alíquotas de </a:t>
            </a:r>
            <a:r>
              <a:rPr lang="pt-BR" sz="2000" dirty="0">
                <a:latin typeface="+mn-lt"/>
              </a:rPr>
              <a:t>contribuição devida por seus servidores ao respectivo regime próprio de </a:t>
            </a:r>
            <a:r>
              <a:rPr lang="pt-BR" sz="2000" dirty="0" smtClean="0">
                <a:latin typeface="+mn-lt"/>
              </a:rPr>
              <a:t>previdência social</a:t>
            </a:r>
            <a:r>
              <a:rPr lang="pt-BR" sz="2000" dirty="0">
                <a:latin typeface="+mn-lt"/>
              </a:rPr>
              <a:t>, podendo adotar o escalonamento e a progressividade de apuração das </a:t>
            </a:r>
            <a:r>
              <a:rPr lang="pt-BR" sz="2000" dirty="0" smtClean="0">
                <a:latin typeface="+mn-lt"/>
              </a:rPr>
              <a:t>alíquotas previstas </a:t>
            </a:r>
            <a:r>
              <a:rPr lang="pt-BR" sz="2000" dirty="0">
                <a:latin typeface="+mn-lt"/>
              </a:rPr>
              <a:t>no art. 14.</a:t>
            </a:r>
          </a:p>
          <a:p>
            <a:pPr algn="just"/>
            <a:r>
              <a:rPr lang="pt-BR" sz="2000" dirty="0">
                <a:latin typeface="+mn-lt"/>
              </a:rPr>
              <a:t>§ 2º Decorrido o prazo estabelecido no parágrafo anterior sem a </a:t>
            </a:r>
            <a:r>
              <a:rPr lang="pt-BR" sz="2000" dirty="0" smtClean="0">
                <a:latin typeface="+mn-lt"/>
              </a:rPr>
              <a:t>adequação das </a:t>
            </a:r>
            <a:r>
              <a:rPr lang="pt-BR" sz="2000" dirty="0">
                <a:latin typeface="+mn-lt"/>
              </a:rPr>
              <a:t>alíquotas pelos Estados, pelo Distrito Federal ou pelos Municípios, a </a:t>
            </a:r>
            <a:r>
              <a:rPr lang="pt-BR" sz="2000" dirty="0" smtClean="0">
                <a:latin typeface="+mn-lt"/>
              </a:rPr>
              <a:t>alíquota estabelecida </a:t>
            </a:r>
            <a:r>
              <a:rPr lang="pt-BR" sz="2000" dirty="0">
                <a:latin typeface="+mn-lt"/>
              </a:rPr>
              <a:t>no caput do art. 14 será definitivamente aplicada aos respectivos servidores</a:t>
            </a:r>
            <a:r>
              <a:rPr lang="pt-BR" sz="2000" dirty="0" smtClean="0">
                <a:latin typeface="+mn-lt"/>
              </a:rPr>
              <a:t>. </a:t>
            </a:r>
            <a:endParaRPr lang="pt-BR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4875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663"/>
            <a:r>
              <a:rPr lang="pt-BR" sz="2800" b="1" dirty="0" smtClean="0">
                <a:solidFill>
                  <a:schemeClr val="tx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REGRAS DE BENEFÍCIOS</a:t>
            </a:r>
            <a:endParaRPr lang="pt-BR" sz="2800" b="1" dirty="0">
              <a:solidFill>
                <a:schemeClr val="tx1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F793ECA1-E25F-2745-A6C0-F8DF81E99EA1}"/>
              </a:ext>
            </a:extLst>
          </p:cNvPr>
          <p:cNvSpPr txBox="1"/>
          <p:nvPr/>
        </p:nvSpPr>
        <p:spPr>
          <a:xfrm>
            <a:off x="263352" y="908720"/>
            <a:ext cx="1137726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dirty="0" smtClean="0">
                <a:latin typeface="+mn-lt"/>
              </a:rPr>
              <a:t>Regras de concessão, cálculo e reajustamento dos benefícios passarão a ser disciplinadas por lei complementar.</a:t>
            </a:r>
          </a:p>
          <a:p>
            <a:pPr marL="268288" indent="-268288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dirty="0" smtClean="0">
                <a:latin typeface="+mn-lt"/>
              </a:rPr>
              <a:t>Exigência de critérios mais rigorosos para aposentadoria dos servidores: aumento nas idades, em especial para aqueles que possuem direito a integralidade/paridade.</a:t>
            </a:r>
          </a:p>
          <a:p>
            <a:pPr marL="268288" indent="-268288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dirty="0" smtClean="0">
                <a:latin typeface="+mn-lt"/>
              </a:rPr>
              <a:t>Idades mínimas para aposentadorias especiais.</a:t>
            </a:r>
          </a:p>
          <a:p>
            <a:pPr marL="268288" indent="-268288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dirty="0" smtClean="0">
                <a:latin typeface="+mn-lt"/>
              </a:rPr>
              <a:t>Regras mais rigorosas para pensão por morte e acumulação de benefícios.</a:t>
            </a:r>
          </a:p>
          <a:p>
            <a:pPr marL="268288" indent="-268288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dirty="0" smtClean="0">
                <a:latin typeface="+mn-lt"/>
              </a:rPr>
              <a:t>Obrigatoriedade de instituição do regime de previdência complementar por todos os entes, em dois anos, limitando benefícios dos novos servidores no RPPS ao teto do RGPS.</a:t>
            </a:r>
          </a:p>
        </p:txBody>
      </p:sp>
    </p:spTree>
    <p:extLst>
      <p:ext uri="{BB962C8B-B14F-4D97-AF65-F5344CB8AC3E}">
        <p14:creationId xmlns:p14="http://schemas.microsoft.com/office/powerpoint/2010/main" val="226644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0" y="0"/>
            <a:ext cx="12192000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663"/>
            <a:r>
              <a:rPr lang="pt-BR" sz="3050" b="1" dirty="0" smtClean="0">
                <a:solidFill>
                  <a:schemeClr val="tx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OUTRAS MEDIDAS RELEVANTES</a:t>
            </a:r>
            <a:endParaRPr lang="pt-BR" sz="3050" b="1" dirty="0">
              <a:solidFill>
                <a:schemeClr val="tx1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F793ECA1-E25F-2745-A6C0-F8DF81E99EA1}"/>
              </a:ext>
            </a:extLst>
          </p:cNvPr>
          <p:cNvSpPr txBox="1"/>
          <p:nvPr/>
        </p:nvSpPr>
        <p:spPr>
          <a:xfrm>
            <a:off x="263352" y="764704"/>
            <a:ext cx="11665296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2800" dirty="0" smtClean="0">
                <a:latin typeface="+mn-lt"/>
              </a:rPr>
              <a:t>Veda recebimento de proventos de aposentadoria do RGPS decorrente de cargo, emprego ou função pública com remuneração de cargo, emprego ou função pública.</a:t>
            </a:r>
          </a:p>
          <a:p>
            <a:pPr marL="268288" indent="-268288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2800" dirty="0" smtClean="0">
                <a:latin typeface="+mn-lt"/>
              </a:rPr>
              <a:t>Readaptação funcional como instrumento para evitar aposentadoria por incapacidade permanente.</a:t>
            </a:r>
            <a:endParaRPr lang="pt-BR" sz="2800" dirty="0">
              <a:latin typeface="+mn-lt"/>
            </a:endParaRPr>
          </a:p>
          <a:p>
            <a:pPr marL="268288" indent="-268288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2800" dirty="0" smtClean="0">
                <a:latin typeface="+mn-lt"/>
              </a:rPr>
              <a:t>Abono de permanência pode ter valor alterado e ser condicionado ao cumprimento de critérios estabelecidos pelo ente federativo.</a:t>
            </a:r>
          </a:p>
          <a:p>
            <a:pPr marL="268288" indent="-268288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2800" dirty="0" smtClean="0">
                <a:latin typeface="+mn-lt"/>
              </a:rPr>
              <a:t>Limitação de incorporações e remuneração variável:</a:t>
            </a:r>
          </a:p>
          <a:p>
            <a:pPr marL="268288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2800" dirty="0">
                <a:latin typeface="+mn-lt"/>
              </a:rPr>
              <a:t> </a:t>
            </a:r>
            <a:r>
              <a:rPr lang="pt-BR" sz="2800" dirty="0" smtClean="0">
                <a:latin typeface="+mn-lt"/>
              </a:rPr>
              <a:t>variações de carga horária e vantagens pecuniárias permanentes variáveis deverão observar média dos últimos 10 anos;</a:t>
            </a:r>
          </a:p>
          <a:p>
            <a:pPr marL="268288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2800" dirty="0">
                <a:latin typeface="+mn-lt"/>
              </a:rPr>
              <a:t> </a:t>
            </a:r>
            <a:r>
              <a:rPr lang="pt-BR" sz="2800" dirty="0" smtClean="0">
                <a:latin typeface="+mn-lt"/>
              </a:rPr>
              <a:t>incorporação de parcelas temporárias, cargo em comissão ou função de confiança, se prevista em lei do ente, limitada na proporção de 1/30.</a:t>
            </a:r>
          </a:p>
        </p:txBody>
      </p:sp>
    </p:spTree>
    <p:extLst>
      <p:ext uri="{BB962C8B-B14F-4D97-AF65-F5344CB8AC3E}">
        <p14:creationId xmlns:p14="http://schemas.microsoft.com/office/powerpoint/2010/main" val="220608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3573016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algn="r"/>
            <a:r>
              <a:rPr lang="pt-BR" sz="50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Disposições Transitórias/Permanentes</a:t>
            </a:r>
            <a:endParaRPr lang="pt-BR" sz="50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9646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847748" y="1661076"/>
          <a:ext cx="1582008" cy="294341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2008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559305"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>
                          <a:latin typeface="+mn-lt"/>
                          <a:cs typeface="Calibri"/>
                        </a:rPr>
                        <a:t>Tempo de</a:t>
                      </a:r>
                    </a:p>
                    <a:p>
                      <a:pPr algn="ctr"/>
                      <a:r>
                        <a:rPr lang="pt-BR" sz="13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Contribuição</a:t>
                      </a: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2384112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graphicFrame>
        <p:nvGraphicFramePr>
          <p:cNvPr id="15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884269" y="1661077"/>
          <a:ext cx="1182296" cy="294341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822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9305"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>
                          <a:latin typeface="+mn-lt"/>
                          <a:cs typeface="Calibri"/>
                        </a:rPr>
                        <a:t>Idade</a:t>
                      </a:r>
                      <a:br>
                        <a:rPr lang="pt-BR" sz="1300" kern="1200" dirty="0">
                          <a:latin typeface="+mn-lt"/>
                          <a:cs typeface="Calibri"/>
                        </a:rPr>
                      </a:br>
                      <a:r>
                        <a:rPr lang="pt-BR" sz="1300" kern="1200" dirty="0">
                          <a:latin typeface="+mn-lt"/>
                          <a:cs typeface="Calibri"/>
                        </a:rPr>
                        <a:t>Mínima</a:t>
                      </a: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1192056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  <a:tr h="1192056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0" y="692696"/>
            <a:ext cx="891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Aposentadoria dos </a:t>
            </a:r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servidores </a:t>
            </a:r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em </a:t>
            </a:r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geral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pic>
        <p:nvPicPr>
          <p:cNvPr id="4" name="Imagem 4">
            <a:extLst>
              <a:ext uri="{FF2B5EF4-FFF2-40B4-BE49-F238E27FC236}">
                <a16:creationId xmlns:a16="http://schemas.microsoft.com/office/drawing/2014/main" xmlns="" id="{559C3A90-9141-534A-9063-1CDB5A1E9C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1" t="7935" r="82816" b="72751"/>
          <a:stretch/>
        </p:blipFill>
        <p:spPr>
          <a:xfrm>
            <a:off x="2163939" y="2296592"/>
            <a:ext cx="622956" cy="680639"/>
          </a:xfrm>
          <a:prstGeom prst="rect">
            <a:avLst/>
          </a:prstGeom>
        </p:spPr>
      </p:pic>
      <p:pic>
        <p:nvPicPr>
          <p:cNvPr id="6" name="Imagem 6">
            <a:extLst>
              <a:ext uri="{FF2B5EF4-FFF2-40B4-BE49-F238E27FC236}">
                <a16:creationId xmlns:a16="http://schemas.microsoft.com/office/drawing/2014/main" xmlns="" id="{CCFF6E31-4AAE-114D-96E5-95AD01DC00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5" t="6298" r="2290" b="72915"/>
          <a:stretch/>
        </p:blipFill>
        <p:spPr>
          <a:xfrm>
            <a:off x="2037348" y="3450543"/>
            <a:ext cx="761028" cy="68063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4C311C60-E29B-D841-B42C-56D3E6F029BD}"/>
              </a:ext>
            </a:extLst>
          </p:cNvPr>
          <p:cNvSpPr txBox="1"/>
          <p:nvPr/>
        </p:nvSpPr>
        <p:spPr>
          <a:xfrm>
            <a:off x="1884269" y="2901951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400" b="1" dirty="0">
                <a:latin typeface="+mn-lt"/>
              </a:rPr>
              <a:t>62 anos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87381392-1B38-2E43-A8EF-586339D55C9C}"/>
              </a:ext>
            </a:extLst>
          </p:cNvPr>
          <p:cNvSpPr txBox="1"/>
          <p:nvPr/>
        </p:nvSpPr>
        <p:spPr>
          <a:xfrm>
            <a:off x="1872495" y="4110553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400" b="1" dirty="0">
                <a:latin typeface="+mn-lt"/>
              </a:rPr>
              <a:t>65 anos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xmlns="" id="{0AFC67DE-AEB5-4542-9FB5-3116A0872C81}"/>
              </a:ext>
            </a:extLst>
          </p:cNvPr>
          <p:cNvSpPr txBox="1"/>
          <p:nvPr/>
        </p:nvSpPr>
        <p:spPr>
          <a:xfrm>
            <a:off x="3853520" y="2901951"/>
            <a:ext cx="1576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latin typeface="+mn-lt"/>
              </a:rPr>
              <a:t>25 </a:t>
            </a:r>
            <a:r>
              <a:rPr lang="pt-BR" sz="2800" b="1" dirty="0" smtClean="0">
                <a:latin typeface="+mn-lt"/>
              </a:rPr>
              <a:t>anos</a:t>
            </a:r>
            <a:endParaRPr lang="pt-BR" sz="2800" b="1" dirty="0">
              <a:latin typeface="+mn-lt"/>
            </a:endParaRPr>
          </a:p>
        </p:txBody>
      </p:sp>
      <p:sp>
        <p:nvSpPr>
          <p:cNvPr id="13" name="Plus 3"/>
          <p:cNvSpPr/>
          <p:nvPr/>
        </p:nvSpPr>
        <p:spPr>
          <a:xfrm>
            <a:off x="3333955" y="3160678"/>
            <a:ext cx="246402" cy="246402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Plus 3"/>
          <p:cNvSpPr/>
          <p:nvPr/>
        </p:nvSpPr>
        <p:spPr>
          <a:xfrm>
            <a:off x="5582831" y="3160678"/>
            <a:ext cx="246402" cy="246402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2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023992" y="1628801"/>
          <a:ext cx="1582008" cy="294341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2008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559305"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>
                          <a:latin typeface="+mn-lt"/>
                          <a:cs typeface="Calibri"/>
                        </a:rPr>
                        <a:t>Tempo de</a:t>
                      </a:r>
                    </a:p>
                    <a:p>
                      <a:pPr algn="ctr"/>
                      <a:r>
                        <a:rPr lang="pt-BR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Serviço Público</a:t>
                      </a:r>
                      <a:endParaRPr lang="pt-BR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2384112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graphicFrame>
        <p:nvGraphicFramePr>
          <p:cNvPr id="23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8200236" y="1628800"/>
          <a:ext cx="1582008" cy="294341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2008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559305"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 smtClean="0">
                          <a:latin typeface="+mn-lt"/>
                          <a:cs typeface="Calibri"/>
                        </a:rPr>
                        <a:t>Tempo</a:t>
                      </a:r>
                      <a:r>
                        <a:rPr lang="pt-BR" sz="1300" kern="1200" baseline="0" dirty="0" smtClean="0">
                          <a:latin typeface="+mn-lt"/>
                          <a:cs typeface="Calibri"/>
                        </a:rPr>
                        <a:t> no Cargo Efetivo</a:t>
                      </a:r>
                      <a:endParaRPr lang="pt-BR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2384112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sp>
        <p:nvSpPr>
          <p:cNvPr id="25" name="CaixaDeTexto 24">
            <a:extLst>
              <a:ext uri="{FF2B5EF4-FFF2-40B4-BE49-F238E27FC236}">
                <a16:creationId xmlns:a16="http://schemas.microsoft.com/office/drawing/2014/main" xmlns="" id="{0AFC67DE-AEB5-4542-9FB5-3116A0872C81}"/>
              </a:ext>
            </a:extLst>
          </p:cNvPr>
          <p:cNvSpPr txBox="1"/>
          <p:nvPr/>
        </p:nvSpPr>
        <p:spPr>
          <a:xfrm>
            <a:off x="6005341" y="2929936"/>
            <a:ext cx="1576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+mn-lt"/>
              </a:rPr>
              <a:t>10 anos</a:t>
            </a:r>
            <a:endParaRPr lang="pt-BR" sz="2800" b="1" dirty="0">
              <a:latin typeface="+mn-lt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xmlns="" id="{0AFC67DE-AEB5-4542-9FB5-3116A0872C81}"/>
              </a:ext>
            </a:extLst>
          </p:cNvPr>
          <p:cNvSpPr txBox="1"/>
          <p:nvPr/>
        </p:nvSpPr>
        <p:spPr>
          <a:xfrm>
            <a:off x="8210964" y="2900453"/>
            <a:ext cx="1576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+mn-lt"/>
              </a:rPr>
              <a:t>5 anos</a:t>
            </a:r>
            <a:endParaRPr lang="pt-BR" sz="2800" b="1" dirty="0">
              <a:latin typeface="+mn-lt"/>
            </a:endParaRPr>
          </a:p>
        </p:txBody>
      </p:sp>
      <p:sp>
        <p:nvSpPr>
          <p:cNvPr id="27" name="Plus 3"/>
          <p:cNvSpPr/>
          <p:nvPr/>
        </p:nvSpPr>
        <p:spPr>
          <a:xfrm>
            <a:off x="7788925" y="3117214"/>
            <a:ext cx="246402" cy="246402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tângulo 16"/>
          <p:cNvSpPr/>
          <p:nvPr/>
        </p:nvSpPr>
        <p:spPr>
          <a:xfrm>
            <a:off x="191344" y="4948964"/>
            <a:ext cx="11809312" cy="17924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de cantos arredondados 19"/>
          <p:cNvSpPr/>
          <p:nvPr/>
        </p:nvSpPr>
        <p:spPr>
          <a:xfrm>
            <a:off x="299356" y="4653136"/>
            <a:ext cx="1944216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299356" y="4653136"/>
            <a:ext cx="194421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Texto da PEC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4" name="Retângulo 23"/>
          <p:cNvSpPr/>
          <p:nvPr/>
        </p:nvSpPr>
        <p:spPr>
          <a:xfrm>
            <a:off x="174948" y="5085184"/>
            <a:ext cx="118093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+mn-lt"/>
              </a:rPr>
              <a:t>§ 3º Os servidores públicos abrangidos por regime próprio de </a:t>
            </a:r>
            <a:r>
              <a:rPr lang="pt-BR" sz="2000" dirty="0" smtClean="0">
                <a:latin typeface="+mn-lt"/>
              </a:rPr>
              <a:t>previdência social </a:t>
            </a:r>
            <a:r>
              <a:rPr lang="pt-BR" sz="2000" dirty="0">
                <a:latin typeface="+mn-lt"/>
              </a:rPr>
              <a:t>serão aposentados:</a:t>
            </a:r>
          </a:p>
          <a:p>
            <a:pPr algn="just"/>
            <a:r>
              <a:rPr lang="pt-BR" sz="2000" dirty="0">
                <a:latin typeface="+mn-lt"/>
              </a:rPr>
              <a:t>I - voluntariamente, observados, cumulativamente, os seguintes requisitos:</a:t>
            </a:r>
          </a:p>
          <a:p>
            <a:pPr algn="just"/>
            <a:r>
              <a:rPr lang="pt-BR" sz="2000" dirty="0">
                <a:latin typeface="+mn-lt"/>
              </a:rPr>
              <a:t>a) sessenta e dois anos de idade, se mulher, e sessenta e cinco anos de idade</a:t>
            </a:r>
            <a:r>
              <a:rPr lang="pt-BR" sz="2000" dirty="0" smtClean="0">
                <a:latin typeface="+mn-lt"/>
              </a:rPr>
              <a:t>, se </a:t>
            </a:r>
            <a:r>
              <a:rPr lang="pt-BR" sz="2000" dirty="0">
                <a:latin typeface="+mn-lt"/>
              </a:rPr>
              <a:t>homem; e</a:t>
            </a:r>
          </a:p>
          <a:p>
            <a:pPr algn="just"/>
            <a:r>
              <a:rPr lang="pt-BR" sz="2000" dirty="0">
                <a:latin typeface="+mn-lt"/>
              </a:rPr>
              <a:t>b) vinte e cinco anos de contribuição, desde que cumprido o tempo </a:t>
            </a:r>
            <a:r>
              <a:rPr lang="pt-BR" sz="2000" dirty="0" smtClean="0">
                <a:latin typeface="+mn-lt"/>
              </a:rPr>
              <a:t>mínimo de </a:t>
            </a:r>
            <a:r>
              <a:rPr lang="pt-BR" sz="2000" dirty="0">
                <a:latin typeface="+mn-lt"/>
              </a:rPr>
              <a:t>dez anos de efetivo exercício no serviço público e de cinco anos no cargo efetivo em </a:t>
            </a:r>
            <a:r>
              <a:rPr lang="pt-BR" sz="2000" dirty="0" smtClean="0">
                <a:latin typeface="+mn-lt"/>
              </a:rPr>
              <a:t>que for </a:t>
            </a:r>
            <a:r>
              <a:rPr lang="pt-BR" sz="2000" dirty="0">
                <a:latin typeface="+mn-lt"/>
              </a:rPr>
              <a:t>concedida a aposentadoria;</a:t>
            </a:r>
          </a:p>
        </p:txBody>
      </p:sp>
    </p:spTree>
    <p:extLst>
      <p:ext uri="{BB962C8B-B14F-4D97-AF65-F5344CB8AC3E}">
        <p14:creationId xmlns:p14="http://schemas.microsoft.com/office/powerpoint/2010/main" val="207378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-1" y="692696"/>
            <a:ext cx="96233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Outras aposentadorias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F890D58-4C0B-F74C-BF8F-4941B79AAAB8}"/>
              </a:ext>
            </a:extLst>
          </p:cNvPr>
          <p:cNvSpPr txBox="1"/>
          <p:nvPr/>
        </p:nvSpPr>
        <p:spPr>
          <a:xfrm>
            <a:off x="1127448" y="1700808"/>
            <a:ext cx="101210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>
                <a:latin typeface="+mn-lt"/>
              </a:rPr>
              <a:t>Por </a:t>
            </a:r>
            <a:r>
              <a:rPr lang="pt-BR" sz="2800" b="1" dirty="0">
                <a:latin typeface="+mn-lt"/>
              </a:rPr>
              <a:t>incapacidade permanente para o trabalho</a:t>
            </a:r>
            <a:r>
              <a:rPr lang="pt-BR" sz="2800" dirty="0">
                <a:latin typeface="+mn-lt"/>
              </a:rPr>
              <a:t>, desde que insuscetível de </a:t>
            </a:r>
            <a:r>
              <a:rPr lang="pt-BR" sz="2800" dirty="0" smtClean="0">
                <a:latin typeface="+mn-lt"/>
              </a:rPr>
              <a:t>readaptação, e compulsoriamente </a:t>
            </a:r>
            <a:r>
              <a:rPr lang="pt-BR" sz="2800" b="1" dirty="0">
                <a:latin typeface="+mn-lt"/>
              </a:rPr>
              <a:t>aos 75 anos de idade</a:t>
            </a:r>
            <a:r>
              <a:rPr lang="pt-BR" sz="2800" dirty="0">
                <a:latin typeface="+mn-lt"/>
              </a:rPr>
              <a:t>. </a:t>
            </a:r>
          </a:p>
          <a:p>
            <a:pPr algn="just"/>
            <a:r>
              <a:rPr lang="pt-BR" sz="3600" dirty="0">
                <a:latin typeface="+mn-lt"/>
              </a:rPr>
              <a:t> </a:t>
            </a:r>
          </a:p>
        </p:txBody>
      </p:sp>
      <p:sp>
        <p:nvSpPr>
          <p:cNvPr id="4" name="Retângulo 3"/>
          <p:cNvSpPr/>
          <p:nvPr/>
        </p:nvSpPr>
        <p:spPr>
          <a:xfrm>
            <a:off x="191344" y="4666156"/>
            <a:ext cx="11809312" cy="20752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de cantos arredondados 4"/>
          <p:cNvSpPr/>
          <p:nvPr/>
        </p:nvSpPr>
        <p:spPr>
          <a:xfrm>
            <a:off x="299356" y="4370328"/>
            <a:ext cx="1944216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299356" y="4370328"/>
            <a:ext cx="194421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Texto da PEC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74948" y="4802376"/>
            <a:ext cx="118093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+mn-lt"/>
              </a:rPr>
              <a:t>§ 3º Os servidores públicos abrangidos por regime próprio de </a:t>
            </a:r>
            <a:r>
              <a:rPr lang="pt-BR" sz="2000" dirty="0" smtClean="0">
                <a:latin typeface="+mn-lt"/>
              </a:rPr>
              <a:t>previdência social </a:t>
            </a:r>
            <a:r>
              <a:rPr lang="pt-BR" sz="2000" dirty="0">
                <a:latin typeface="+mn-lt"/>
              </a:rPr>
              <a:t>serão aposentados:</a:t>
            </a:r>
          </a:p>
          <a:p>
            <a:pPr algn="just"/>
            <a:r>
              <a:rPr lang="pt-BR" sz="2000" dirty="0" smtClean="0">
                <a:latin typeface="+mn-lt"/>
              </a:rPr>
              <a:t>..........................................................................</a:t>
            </a:r>
          </a:p>
          <a:p>
            <a:pPr algn="just"/>
            <a:r>
              <a:rPr lang="pt-BR" sz="2000" dirty="0" smtClean="0">
                <a:latin typeface="+mn-lt"/>
              </a:rPr>
              <a:t>II </a:t>
            </a:r>
            <a:r>
              <a:rPr lang="pt-BR" sz="2000" dirty="0">
                <a:latin typeface="+mn-lt"/>
              </a:rPr>
              <a:t>- por incapacidade permanente para o trabalho, no cargo em que </a:t>
            </a:r>
            <a:r>
              <a:rPr lang="pt-BR" sz="2000" dirty="0" smtClean="0">
                <a:latin typeface="+mn-lt"/>
              </a:rPr>
              <a:t>estiver investido</a:t>
            </a:r>
            <a:r>
              <a:rPr lang="pt-BR" sz="2000" dirty="0">
                <a:latin typeface="+mn-lt"/>
              </a:rPr>
              <a:t>, quando insuscetível de readaptação, hipótese em que será obrigatória a </a:t>
            </a:r>
            <a:r>
              <a:rPr lang="pt-BR" sz="2000" dirty="0" smtClean="0">
                <a:latin typeface="+mn-lt"/>
              </a:rPr>
              <a:t>realização de </a:t>
            </a:r>
            <a:r>
              <a:rPr lang="pt-BR" sz="2000" dirty="0">
                <a:latin typeface="+mn-lt"/>
              </a:rPr>
              <a:t>avaliações periódicas para verificação da continuidade das condições que ensejaram </a:t>
            </a:r>
            <a:r>
              <a:rPr lang="pt-BR" sz="2000" dirty="0" smtClean="0">
                <a:latin typeface="+mn-lt"/>
              </a:rPr>
              <a:t>a concessão </a:t>
            </a:r>
            <a:r>
              <a:rPr lang="pt-BR" sz="2000" dirty="0">
                <a:latin typeface="+mn-lt"/>
              </a:rPr>
              <a:t>da aposentadoria; ou</a:t>
            </a:r>
          </a:p>
          <a:p>
            <a:pPr algn="just"/>
            <a:r>
              <a:rPr lang="pt-BR" sz="2000" dirty="0">
                <a:latin typeface="+mn-lt"/>
              </a:rPr>
              <a:t>III - compulsoriamente, aos setenta e cinco anos de idade.</a:t>
            </a:r>
          </a:p>
        </p:txBody>
      </p:sp>
    </p:spTree>
    <p:extLst>
      <p:ext uri="{BB962C8B-B14F-4D97-AF65-F5344CB8AC3E}">
        <p14:creationId xmlns:p14="http://schemas.microsoft.com/office/powerpoint/2010/main" val="247878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847748" y="1445052"/>
          <a:ext cx="1582008" cy="29920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2008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1389057"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>
                          <a:latin typeface="+mn-lt"/>
                          <a:cs typeface="Calibri"/>
                        </a:rPr>
                        <a:t>Tempo de</a:t>
                      </a:r>
                    </a:p>
                    <a:p>
                      <a:pPr algn="ctr"/>
                      <a:r>
                        <a:rPr lang="pt-BR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Contribuição exclusivo como Professor (educação</a:t>
                      </a:r>
                      <a:r>
                        <a:rPr lang="pt-BR" sz="13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 infantil, ensino fundamental e médio)</a:t>
                      </a:r>
                      <a:endParaRPr lang="pt-BR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1522085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graphicFrame>
        <p:nvGraphicFramePr>
          <p:cNvPr id="15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884269" y="1445053"/>
          <a:ext cx="1182296" cy="294341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822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9305"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>
                          <a:latin typeface="+mn-lt"/>
                          <a:cs typeface="Calibri"/>
                        </a:rPr>
                        <a:t>Idade</a:t>
                      </a:r>
                      <a:br>
                        <a:rPr lang="pt-BR" sz="1300" kern="1200" dirty="0">
                          <a:latin typeface="+mn-lt"/>
                          <a:cs typeface="Calibri"/>
                        </a:rPr>
                      </a:br>
                      <a:r>
                        <a:rPr lang="pt-BR" sz="1300" kern="1200" dirty="0">
                          <a:latin typeface="+mn-lt"/>
                          <a:cs typeface="Calibri"/>
                        </a:rPr>
                        <a:t>Mínima</a:t>
                      </a: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1192056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  <a:tr h="1192056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0" y="692696"/>
            <a:ext cx="891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Aposentadoria dos </a:t>
            </a:r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professores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pic>
        <p:nvPicPr>
          <p:cNvPr id="4" name="Imagem 4">
            <a:extLst>
              <a:ext uri="{FF2B5EF4-FFF2-40B4-BE49-F238E27FC236}">
                <a16:creationId xmlns:a16="http://schemas.microsoft.com/office/drawing/2014/main" xmlns="" id="{559C3A90-9141-534A-9063-1CDB5A1E9C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1" t="7935" r="82816" b="72751"/>
          <a:stretch/>
        </p:blipFill>
        <p:spPr>
          <a:xfrm>
            <a:off x="2163939" y="2080568"/>
            <a:ext cx="622956" cy="68063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4C311C60-E29B-D841-B42C-56D3E6F029BD}"/>
              </a:ext>
            </a:extLst>
          </p:cNvPr>
          <p:cNvSpPr txBox="1"/>
          <p:nvPr/>
        </p:nvSpPr>
        <p:spPr>
          <a:xfrm>
            <a:off x="1884269" y="2685927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400" b="1" dirty="0" smtClean="0">
                <a:latin typeface="+mn-lt"/>
              </a:rPr>
              <a:t>60 </a:t>
            </a:r>
            <a:r>
              <a:rPr lang="pt-BR" sz="2400" b="1" dirty="0">
                <a:latin typeface="+mn-lt"/>
              </a:rPr>
              <a:t>anos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87381392-1B38-2E43-A8EF-586339D55C9C}"/>
              </a:ext>
            </a:extLst>
          </p:cNvPr>
          <p:cNvSpPr txBox="1"/>
          <p:nvPr/>
        </p:nvSpPr>
        <p:spPr>
          <a:xfrm>
            <a:off x="1872495" y="3894529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400" b="1" dirty="0" smtClean="0">
                <a:latin typeface="+mn-lt"/>
              </a:rPr>
              <a:t>60 </a:t>
            </a:r>
            <a:r>
              <a:rPr lang="pt-BR" sz="2400" b="1" dirty="0">
                <a:latin typeface="+mn-lt"/>
              </a:rPr>
              <a:t>anos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xmlns="" id="{0AFC67DE-AEB5-4542-9FB5-3116A0872C81}"/>
              </a:ext>
            </a:extLst>
          </p:cNvPr>
          <p:cNvSpPr txBox="1"/>
          <p:nvPr/>
        </p:nvSpPr>
        <p:spPr>
          <a:xfrm>
            <a:off x="3876684" y="3207649"/>
            <a:ext cx="1576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+mn-lt"/>
              </a:rPr>
              <a:t>30 anos</a:t>
            </a:r>
            <a:endParaRPr lang="pt-BR" sz="2800" b="1" dirty="0">
              <a:latin typeface="+mn-lt"/>
            </a:endParaRPr>
          </a:p>
        </p:txBody>
      </p:sp>
      <p:sp>
        <p:nvSpPr>
          <p:cNvPr id="13" name="Plus 3"/>
          <p:cNvSpPr/>
          <p:nvPr/>
        </p:nvSpPr>
        <p:spPr>
          <a:xfrm>
            <a:off x="3333955" y="2944654"/>
            <a:ext cx="246402" cy="246402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Plus 3"/>
          <p:cNvSpPr/>
          <p:nvPr/>
        </p:nvSpPr>
        <p:spPr>
          <a:xfrm>
            <a:off x="5659747" y="3405563"/>
            <a:ext cx="246402" cy="246402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2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023992" y="1412778"/>
          <a:ext cx="1582008" cy="302432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2008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574680"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>
                          <a:latin typeface="+mn-lt"/>
                          <a:cs typeface="Calibri"/>
                        </a:rPr>
                        <a:t>Tempo de</a:t>
                      </a:r>
                    </a:p>
                    <a:p>
                      <a:pPr algn="ctr"/>
                      <a:r>
                        <a:rPr lang="pt-BR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Serviço Público</a:t>
                      </a:r>
                      <a:endParaRPr lang="pt-BR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2449648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graphicFrame>
        <p:nvGraphicFramePr>
          <p:cNvPr id="23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8200236" y="1412776"/>
          <a:ext cx="1582008" cy="302432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2008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574679"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 smtClean="0">
                          <a:latin typeface="+mn-lt"/>
                          <a:cs typeface="Calibri"/>
                        </a:rPr>
                        <a:t>Tempo</a:t>
                      </a:r>
                      <a:r>
                        <a:rPr lang="pt-BR" sz="1300" kern="1200" baseline="0" dirty="0" smtClean="0">
                          <a:latin typeface="+mn-lt"/>
                          <a:cs typeface="Calibri"/>
                        </a:rPr>
                        <a:t> no Cargo Efetivo</a:t>
                      </a:r>
                      <a:endParaRPr lang="pt-BR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2449650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sp>
        <p:nvSpPr>
          <p:cNvPr id="25" name="CaixaDeTexto 24">
            <a:extLst>
              <a:ext uri="{FF2B5EF4-FFF2-40B4-BE49-F238E27FC236}">
                <a16:creationId xmlns:a16="http://schemas.microsoft.com/office/drawing/2014/main" xmlns="" id="{0AFC67DE-AEB5-4542-9FB5-3116A0872C81}"/>
              </a:ext>
            </a:extLst>
          </p:cNvPr>
          <p:cNvSpPr txBox="1"/>
          <p:nvPr/>
        </p:nvSpPr>
        <p:spPr>
          <a:xfrm>
            <a:off x="6022431" y="3247289"/>
            <a:ext cx="1576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+mn-lt"/>
              </a:rPr>
              <a:t>10 anos</a:t>
            </a:r>
            <a:endParaRPr lang="pt-BR" sz="2800" b="1" dirty="0">
              <a:latin typeface="+mn-lt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xmlns="" id="{0AFC67DE-AEB5-4542-9FB5-3116A0872C81}"/>
              </a:ext>
            </a:extLst>
          </p:cNvPr>
          <p:cNvSpPr txBox="1"/>
          <p:nvPr/>
        </p:nvSpPr>
        <p:spPr>
          <a:xfrm>
            <a:off x="8206008" y="3216556"/>
            <a:ext cx="1576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+mn-lt"/>
              </a:rPr>
              <a:t>5 anos</a:t>
            </a:r>
            <a:endParaRPr lang="pt-BR" sz="2800" b="1" dirty="0">
              <a:latin typeface="+mn-lt"/>
            </a:endParaRPr>
          </a:p>
        </p:txBody>
      </p:sp>
      <p:sp>
        <p:nvSpPr>
          <p:cNvPr id="27" name="Plus 3"/>
          <p:cNvSpPr/>
          <p:nvPr/>
        </p:nvSpPr>
        <p:spPr>
          <a:xfrm>
            <a:off x="7791794" y="3396547"/>
            <a:ext cx="246402" cy="246402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Imagem 4">
            <a:extLst>
              <a:ext uri="{FF2B5EF4-FFF2-40B4-BE49-F238E27FC236}">
                <a16:creationId xmlns:a16="http://schemas.microsoft.com/office/drawing/2014/main" xmlns="" id="{559C3A90-9141-534A-9063-1CDB5A1E9C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68" t="7080" r="18755" b="72489"/>
          <a:stretch/>
        </p:blipFill>
        <p:spPr>
          <a:xfrm>
            <a:off x="2172458" y="2084637"/>
            <a:ext cx="641060" cy="720034"/>
          </a:xfrm>
          <a:prstGeom prst="rect">
            <a:avLst/>
          </a:prstGeom>
        </p:spPr>
      </p:pic>
      <p:pic>
        <p:nvPicPr>
          <p:cNvPr id="20" name="Imagem 6">
            <a:extLst>
              <a:ext uri="{FF2B5EF4-FFF2-40B4-BE49-F238E27FC236}">
                <a16:creationId xmlns:a16="http://schemas.microsoft.com/office/drawing/2014/main" xmlns="" id="{CCFF6E31-4AAE-114D-96E5-95AD01DC00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58" t="34823" r="49339" b="44390"/>
          <a:stretch/>
        </p:blipFill>
        <p:spPr>
          <a:xfrm>
            <a:off x="2120591" y="3266091"/>
            <a:ext cx="744794" cy="680639"/>
          </a:xfrm>
          <a:prstGeom prst="rect">
            <a:avLst/>
          </a:prstGeom>
        </p:spPr>
      </p:pic>
      <p:sp>
        <p:nvSpPr>
          <p:cNvPr id="21" name="Retângulo 20"/>
          <p:cNvSpPr/>
          <p:nvPr/>
        </p:nvSpPr>
        <p:spPr>
          <a:xfrm>
            <a:off x="191344" y="5092980"/>
            <a:ext cx="11809312" cy="1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Retângulo de cantos arredondados 23"/>
          <p:cNvSpPr/>
          <p:nvPr/>
        </p:nvSpPr>
        <p:spPr>
          <a:xfrm>
            <a:off x="299356" y="4797152"/>
            <a:ext cx="1944216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299356" y="4797152"/>
            <a:ext cx="194421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Texto da PEC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9" name="Retângulo 28"/>
          <p:cNvSpPr/>
          <p:nvPr/>
        </p:nvSpPr>
        <p:spPr>
          <a:xfrm>
            <a:off x="174948" y="5229200"/>
            <a:ext cx="118093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 smtClean="0">
                <a:latin typeface="+mn-lt"/>
              </a:rPr>
              <a:t>I </a:t>
            </a:r>
            <a:r>
              <a:rPr lang="pt-BR" sz="2000" dirty="0">
                <a:latin typeface="+mn-lt"/>
              </a:rPr>
              <a:t>- o titular do cargo de professor, aos sessenta anos de idade, trinta anos </a:t>
            </a:r>
            <a:r>
              <a:rPr lang="pt-BR" sz="2000" dirty="0" smtClean="0">
                <a:latin typeface="+mn-lt"/>
              </a:rPr>
              <a:t>de contribuição </a:t>
            </a:r>
            <a:r>
              <a:rPr lang="pt-BR" sz="2000" dirty="0">
                <a:latin typeface="+mn-lt"/>
              </a:rPr>
              <a:t>exclusivamente em efetivo exercício das funções de magistério na </a:t>
            </a:r>
            <a:r>
              <a:rPr lang="pt-BR" sz="2000" dirty="0" smtClean="0">
                <a:latin typeface="+mn-lt"/>
              </a:rPr>
              <a:t>educação infantil </a:t>
            </a:r>
            <a:r>
              <a:rPr lang="pt-BR" sz="2000" dirty="0">
                <a:latin typeface="+mn-lt"/>
              </a:rPr>
              <a:t>e no ensino fundamental e médio, dez anos de efetivo exercício de serviço público </a:t>
            </a:r>
            <a:r>
              <a:rPr lang="pt-BR" sz="2000" dirty="0" smtClean="0">
                <a:latin typeface="+mn-lt"/>
              </a:rPr>
              <a:t>e cinco </a:t>
            </a:r>
            <a:r>
              <a:rPr lang="pt-BR" sz="2000" dirty="0">
                <a:latin typeface="+mn-lt"/>
              </a:rPr>
              <a:t>anos no cargo efetivo em que for concedida a aposentadoria, para ambos os sexos;</a:t>
            </a:r>
          </a:p>
        </p:txBody>
      </p:sp>
    </p:spTree>
    <p:extLst>
      <p:ext uri="{BB962C8B-B14F-4D97-AF65-F5344CB8AC3E}">
        <p14:creationId xmlns:p14="http://schemas.microsoft.com/office/powerpoint/2010/main" val="355208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-274784" y="-110826"/>
            <a:ext cx="97930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Aposentadoria dos </a:t>
            </a:r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policiais </a:t>
            </a:r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e </a:t>
            </a:r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agentes penitenciários e socioeducativos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F7499650-0EC6-D04B-8B4C-554F2E7CDE09}"/>
              </a:ext>
            </a:extLst>
          </p:cNvPr>
          <p:cNvSpPr txBox="1"/>
          <p:nvPr/>
        </p:nvSpPr>
        <p:spPr>
          <a:xfrm>
            <a:off x="7772280" y="932636"/>
            <a:ext cx="46805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400" b="1" u="sng" dirty="0">
                <a:latin typeface="+mn-lt"/>
              </a:rPr>
              <a:t>Aplica-se </a:t>
            </a:r>
            <a:r>
              <a:rPr lang="pt-BR" sz="2400" b="1" u="sng" dirty="0" smtClean="0">
                <a:latin typeface="+mn-lt"/>
              </a:rPr>
              <a:t>aos</a:t>
            </a:r>
            <a:r>
              <a:rPr lang="pt-BR" sz="2400" dirty="0" smtClean="0">
                <a:latin typeface="+mn-lt"/>
              </a:rPr>
              <a:t>: </a:t>
            </a:r>
            <a:endParaRPr lang="pt-BR" sz="2400" dirty="0">
              <a:latin typeface="+mn-l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+mn-lt"/>
              </a:rPr>
              <a:t>Policiais Federais;</a:t>
            </a:r>
            <a:endParaRPr lang="pt-BR" sz="2400" dirty="0">
              <a:latin typeface="+mn-l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+mn-lt"/>
              </a:rPr>
              <a:t>Policiais Rodoviários Federais;</a:t>
            </a:r>
            <a:endParaRPr lang="pt-BR" sz="2400" dirty="0">
              <a:latin typeface="+mn-l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+mn-lt"/>
              </a:rPr>
              <a:t>Policiais Ferroviários Federais;</a:t>
            </a:r>
            <a:endParaRPr lang="pt-BR" sz="2400" dirty="0">
              <a:latin typeface="+mn-l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+mn-lt"/>
              </a:rPr>
              <a:t>Policiais Civis;</a:t>
            </a:r>
          </a:p>
        </p:txBody>
      </p:sp>
      <p:graphicFrame>
        <p:nvGraphicFramePr>
          <p:cNvPr id="13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886677" y="1013003"/>
          <a:ext cx="1582008" cy="294341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2008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559305"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>
                          <a:latin typeface="+mn-lt"/>
                          <a:cs typeface="Calibri"/>
                        </a:rPr>
                        <a:t>Tempo de</a:t>
                      </a:r>
                    </a:p>
                    <a:p>
                      <a:pPr algn="ctr"/>
                      <a:r>
                        <a:rPr lang="pt-BR" sz="13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Contribuição</a:t>
                      </a: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2384112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graphicFrame>
        <p:nvGraphicFramePr>
          <p:cNvPr id="14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23198" y="1013004"/>
          <a:ext cx="1182296" cy="294341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822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9305"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>
                          <a:latin typeface="+mn-lt"/>
                          <a:cs typeface="Calibri"/>
                        </a:rPr>
                        <a:t>Idade</a:t>
                      </a:r>
                      <a:br>
                        <a:rPr lang="pt-BR" sz="1300" kern="1200" dirty="0">
                          <a:latin typeface="+mn-lt"/>
                          <a:cs typeface="Calibri"/>
                        </a:rPr>
                      </a:br>
                      <a:r>
                        <a:rPr lang="pt-BR" sz="1300" kern="1200" dirty="0">
                          <a:latin typeface="+mn-lt"/>
                          <a:cs typeface="Calibri"/>
                        </a:rPr>
                        <a:t>Mínima</a:t>
                      </a: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1192056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  <a:tr h="1192056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17" name="Imagem 6">
            <a:extLst>
              <a:ext uri="{FF2B5EF4-FFF2-40B4-BE49-F238E27FC236}">
                <a16:creationId xmlns:a16="http://schemas.microsoft.com/office/drawing/2014/main" xmlns="" id="{CCFF6E31-4AAE-114D-96E5-95AD01DC00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5" t="6298" r="2290" b="72915"/>
          <a:stretch/>
        </p:blipFill>
        <p:spPr>
          <a:xfrm>
            <a:off x="1076277" y="2802470"/>
            <a:ext cx="761028" cy="680639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4C311C60-E29B-D841-B42C-56D3E6F029BD}"/>
              </a:ext>
            </a:extLst>
          </p:cNvPr>
          <p:cNvSpPr txBox="1"/>
          <p:nvPr/>
        </p:nvSpPr>
        <p:spPr>
          <a:xfrm>
            <a:off x="923198" y="2253878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400" b="1" dirty="0" smtClean="0">
                <a:latin typeface="+mn-lt"/>
              </a:rPr>
              <a:t>55 </a:t>
            </a:r>
            <a:r>
              <a:rPr lang="pt-BR" sz="2400" b="1" dirty="0">
                <a:latin typeface="+mn-lt"/>
              </a:rPr>
              <a:t>anos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xmlns="" id="{87381392-1B38-2E43-A8EF-586339D55C9C}"/>
              </a:ext>
            </a:extLst>
          </p:cNvPr>
          <p:cNvSpPr txBox="1"/>
          <p:nvPr/>
        </p:nvSpPr>
        <p:spPr>
          <a:xfrm>
            <a:off x="911424" y="346248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400" b="1" dirty="0" smtClean="0">
                <a:latin typeface="+mn-lt"/>
              </a:rPr>
              <a:t>55 </a:t>
            </a:r>
            <a:r>
              <a:rPr lang="pt-BR" sz="2400" b="1" dirty="0">
                <a:latin typeface="+mn-lt"/>
              </a:rPr>
              <a:t>anos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0AFC67DE-AEB5-4542-9FB5-3116A0872C81}"/>
              </a:ext>
            </a:extLst>
          </p:cNvPr>
          <p:cNvSpPr txBox="1"/>
          <p:nvPr/>
        </p:nvSpPr>
        <p:spPr>
          <a:xfrm>
            <a:off x="2892449" y="2253878"/>
            <a:ext cx="1576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+mn-lt"/>
              </a:rPr>
              <a:t>30 anos</a:t>
            </a:r>
            <a:endParaRPr lang="pt-BR" sz="2800" b="1" dirty="0">
              <a:latin typeface="+mn-lt"/>
            </a:endParaRPr>
          </a:p>
        </p:txBody>
      </p:sp>
      <p:sp>
        <p:nvSpPr>
          <p:cNvPr id="22" name="Plus 3"/>
          <p:cNvSpPr/>
          <p:nvPr/>
        </p:nvSpPr>
        <p:spPr>
          <a:xfrm>
            <a:off x="2372884" y="2512605"/>
            <a:ext cx="246402" cy="246402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Plus 3"/>
          <p:cNvSpPr/>
          <p:nvPr/>
        </p:nvSpPr>
        <p:spPr>
          <a:xfrm>
            <a:off x="4621760" y="2512605"/>
            <a:ext cx="246402" cy="246402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4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062921" y="980728"/>
          <a:ext cx="1582008" cy="296956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2008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651336"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>
                          <a:latin typeface="+mn-lt"/>
                          <a:cs typeface="Calibri"/>
                        </a:rPr>
                        <a:t>Tempo de</a:t>
                      </a:r>
                    </a:p>
                    <a:p>
                      <a:pPr algn="ctr"/>
                      <a:r>
                        <a:rPr lang="pt-BR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Serviço Policial/Agente</a:t>
                      </a:r>
                      <a:endParaRPr lang="pt-BR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2292081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sp>
        <p:nvSpPr>
          <p:cNvPr id="26" name="CaixaDeTexto 25">
            <a:extLst>
              <a:ext uri="{FF2B5EF4-FFF2-40B4-BE49-F238E27FC236}">
                <a16:creationId xmlns:a16="http://schemas.microsoft.com/office/drawing/2014/main" xmlns="" id="{0AFC67DE-AEB5-4542-9FB5-3116A0872C81}"/>
              </a:ext>
            </a:extLst>
          </p:cNvPr>
          <p:cNvSpPr txBox="1"/>
          <p:nvPr/>
        </p:nvSpPr>
        <p:spPr>
          <a:xfrm>
            <a:off x="5044270" y="2281863"/>
            <a:ext cx="1576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+mn-lt"/>
              </a:rPr>
              <a:t>25 anos</a:t>
            </a:r>
            <a:endParaRPr lang="pt-BR" sz="2800" b="1" dirty="0">
              <a:latin typeface="+mn-lt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xmlns="" id="{F7499650-0EC6-D04B-8B4C-554F2E7CDE09}"/>
              </a:ext>
            </a:extLst>
          </p:cNvPr>
          <p:cNvSpPr txBox="1"/>
          <p:nvPr/>
        </p:nvSpPr>
        <p:spPr>
          <a:xfrm>
            <a:off x="7747857" y="2771245"/>
            <a:ext cx="46805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+mn-lt"/>
              </a:rPr>
              <a:t>Policiais Legislativos Federais;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+mn-lt"/>
              </a:rPr>
              <a:t>Agentes Penitenciários; 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+mn-lt"/>
              </a:rPr>
              <a:t>Agentes Socioeducativos.</a:t>
            </a:r>
            <a:endParaRPr lang="pt-BR" sz="2400" dirty="0">
              <a:latin typeface="+mn-lt"/>
            </a:endParaRPr>
          </a:p>
        </p:txBody>
      </p:sp>
      <p:pic>
        <p:nvPicPr>
          <p:cNvPr id="30" name="Imagem 4">
            <a:extLst>
              <a:ext uri="{FF2B5EF4-FFF2-40B4-BE49-F238E27FC236}">
                <a16:creationId xmlns:a16="http://schemas.microsoft.com/office/drawing/2014/main" xmlns="" id="{559C3A90-9141-534A-9063-1CDB5A1E9C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3" t="62988" r="51250" b="13634"/>
          <a:stretch/>
        </p:blipFill>
        <p:spPr>
          <a:xfrm>
            <a:off x="1307447" y="1599044"/>
            <a:ext cx="606172" cy="823880"/>
          </a:xfrm>
          <a:prstGeom prst="rect">
            <a:avLst/>
          </a:prstGeom>
        </p:spPr>
      </p:pic>
      <p:pic>
        <p:nvPicPr>
          <p:cNvPr id="31" name="Imagem 6">
            <a:extLst>
              <a:ext uri="{FF2B5EF4-FFF2-40B4-BE49-F238E27FC236}">
                <a16:creationId xmlns:a16="http://schemas.microsoft.com/office/drawing/2014/main" xmlns="" id="{CCFF6E31-4AAE-114D-96E5-95AD01DC00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25" t="62490" r="2008" b="13499"/>
          <a:stretch/>
        </p:blipFill>
        <p:spPr>
          <a:xfrm>
            <a:off x="1117259" y="2771245"/>
            <a:ext cx="761028" cy="795460"/>
          </a:xfrm>
          <a:prstGeom prst="rect">
            <a:avLst/>
          </a:prstGeom>
        </p:spPr>
      </p:pic>
      <p:sp>
        <p:nvSpPr>
          <p:cNvPr id="20" name="Retângulo 19"/>
          <p:cNvSpPr/>
          <p:nvPr/>
        </p:nvSpPr>
        <p:spPr>
          <a:xfrm>
            <a:off x="191344" y="4444908"/>
            <a:ext cx="11809312" cy="2376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5" name="Retângulo de cantos arredondados 24"/>
          <p:cNvSpPr/>
          <p:nvPr/>
        </p:nvSpPr>
        <p:spPr>
          <a:xfrm>
            <a:off x="299356" y="4149080"/>
            <a:ext cx="1944216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299356" y="4149080"/>
            <a:ext cx="194421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Texto da PEC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174948" y="4581128"/>
            <a:ext cx="118093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+mn-lt"/>
              </a:rPr>
              <a:t>II - o policial dos órgãos a que se referem o inciso IV do caput do art. 51, </a:t>
            </a:r>
            <a:r>
              <a:rPr lang="pt-BR" sz="2000" dirty="0" smtClean="0">
                <a:latin typeface="+mn-lt"/>
              </a:rPr>
              <a:t>o inciso </a:t>
            </a:r>
            <a:r>
              <a:rPr lang="pt-BR" sz="2000" dirty="0">
                <a:latin typeface="+mn-lt"/>
              </a:rPr>
              <a:t>XIII do caput do art. 52 e os incisos I a IV do caput do art. 144 da Constituição, </a:t>
            </a:r>
            <a:r>
              <a:rPr lang="pt-BR" sz="2000" dirty="0" smtClean="0">
                <a:latin typeface="+mn-lt"/>
              </a:rPr>
              <a:t>aos cinquenta </a:t>
            </a:r>
            <a:r>
              <a:rPr lang="pt-BR" sz="2000" dirty="0">
                <a:latin typeface="+mn-lt"/>
              </a:rPr>
              <a:t>e cinco anos de idade, trinta anos de contribuição e vinte e cinco anos de </a:t>
            </a:r>
            <a:r>
              <a:rPr lang="pt-BR" sz="2000" dirty="0" smtClean="0">
                <a:latin typeface="+mn-lt"/>
              </a:rPr>
              <a:t>efetivo exercício </a:t>
            </a:r>
            <a:r>
              <a:rPr lang="pt-BR" sz="2000" dirty="0">
                <a:latin typeface="+mn-lt"/>
              </a:rPr>
              <a:t>em cargo de natureza estritamente policial, para ambos os sexos;</a:t>
            </a:r>
          </a:p>
          <a:p>
            <a:pPr algn="just"/>
            <a:r>
              <a:rPr lang="pt-BR" sz="2000" dirty="0">
                <a:latin typeface="+mn-lt"/>
              </a:rPr>
              <a:t>III - o agente penitenciário ou socioeducativo, aos cinquenta e cinco anos </a:t>
            </a:r>
            <a:r>
              <a:rPr lang="pt-BR" sz="2000" dirty="0" smtClean="0">
                <a:latin typeface="+mn-lt"/>
              </a:rPr>
              <a:t>de idade</a:t>
            </a:r>
            <a:r>
              <a:rPr lang="pt-BR" sz="2000" dirty="0">
                <a:latin typeface="+mn-lt"/>
              </a:rPr>
              <a:t>, trinta anos de efetiva contribuição e vinte e cinco anos de efetivo </a:t>
            </a:r>
            <a:r>
              <a:rPr lang="pt-BR" sz="2000" dirty="0" smtClean="0">
                <a:latin typeface="+mn-lt"/>
              </a:rPr>
              <a:t>exercício exclusivamente </a:t>
            </a:r>
            <a:r>
              <a:rPr lang="pt-BR" sz="2000" dirty="0">
                <a:latin typeface="+mn-lt"/>
              </a:rPr>
              <a:t>em cargo dessa natureza, para ambos os sexos;</a:t>
            </a:r>
          </a:p>
        </p:txBody>
      </p:sp>
      <p:cxnSp>
        <p:nvCxnSpPr>
          <p:cNvPr id="4" name="Conector reto 3"/>
          <p:cNvCxnSpPr/>
          <p:nvPr/>
        </p:nvCxnSpPr>
        <p:spPr>
          <a:xfrm>
            <a:off x="7176120" y="1013003"/>
            <a:ext cx="0" cy="2911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758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975760" y="1277670"/>
          <a:ext cx="1582008" cy="294341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2008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559305"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>
                          <a:latin typeface="+mn-lt"/>
                          <a:cs typeface="Calibri"/>
                        </a:rPr>
                        <a:t>Tempo de</a:t>
                      </a:r>
                    </a:p>
                    <a:p>
                      <a:pPr algn="ctr"/>
                      <a:r>
                        <a:rPr lang="pt-BR" sz="13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Contribuição</a:t>
                      </a: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2384112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graphicFrame>
        <p:nvGraphicFramePr>
          <p:cNvPr id="15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012281" y="1277671"/>
          <a:ext cx="1182296" cy="294341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822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9305"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>
                          <a:latin typeface="+mn-lt"/>
                          <a:cs typeface="Calibri"/>
                        </a:rPr>
                        <a:t>Idade</a:t>
                      </a:r>
                      <a:br>
                        <a:rPr lang="pt-BR" sz="1300" kern="1200" dirty="0">
                          <a:latin typeface="+mn-lt"/>
                          <a:cs typeface="Calibri"/>
                        </a:rPr>
                      </a:br>
                      <a:r>
                        <a:rPr lang="pt-BR" sz="1300" kern="1200" dirty="0">
                          <a:latin typeface="+mn-lt"/>
                          <a:cs typeface="Calibri"/>
                        </a:rPr>
                        <a:t>Mínima</a:t>
                      </a: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1192056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  <a:tr h="1192056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-240704" y="-108341"/>
            <a:ext cx="891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Aposentadoria dos </a:t>
            </a:r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servidores expostos à agentes químicos, físicos e biológicos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pic>
        <p:nvPicPr>
          <p:cNvPr id="4" name="Imagem 4">
            <a:extLst>
              <a:ext uri="{FF2B5EF4-FFF2-40B4-BE49-F238E27FC236}">
                <a16:creationId xmlns:a16="http://schemas.microsoft.com/office/drawing/2014/main" xmlns="" id="{559C3A90-9141-534A-9063-1CDB5A1E9C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1" t="7935" r="82816" b="72751"/>
          <a:stretch/>
        </p:blipFill>
        <p:spPr>
          <a:xfrm>
            <a:off x="2291951" y="1913186"/>
            <a:ext cx="622956" cy="68063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4C311C60-E29B-D841-B42C-56D3E6F029BD}"/>
              </a:ext>
            </a:extLst>
          </p:cNvPr>
          <p:cNvSpPr txBox="1"/>
          <p:nvPr/>
        </p:nvSpPr>
        <p:spPr>
          <a:xfrm>
            <a:off x="2012281" y="251854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400" b="1" dirty="0" smtClean="0">
                <a:latin typeface="+mn-lt"/>
              </a:rPr>
              <a:t>60 </a:t>
            </a:r>
            <a:r>
              <a:rPr lang="pt-BR" sz="2400" b="1" dirty="0">
                <a:latin typeface="+mn-lt"/>
              </a:rPr>
              <a:t>anos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87381392-1B38-2E43-A8EF-586339D55C9C}"/>
              </a:ext>
            </a:extLst>
          </p:cNvPr>
          <p:cNvSpPr txBox="1"/>
          <p:nvPr/>
        </p:nvSpPr>
        <p:spPr>
          <a:xfrm>
            <a:off x="2000507" y="3727147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400" b="1" dirty="0" smtClean="0">
                <a:latin typeface="+mn-lt"/>
              </a:rPr>
              <a:t>60 </a:t>
            </a:r>
            <a:r>
              <a:rPr lang="pt-BR" sz="2400" b="1" dirty="0">
                <a:latin typeface="+mn-lt"/>
              </a:rPr>
              <a:t>anos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xmlns="" id="{0AFC67DE-AEB5-4542-9FB5-3116A0872C81}"/>
              </a:ext>
            </a:extLst>
          </p:cNvPr>
          <p:cNvSpPr txBox="1"/>
          <p:nvPr/>
        </p:nvSpPr>
        <p:spPr>
          <a:xfrm>
            <a:off x="3981532" y="2518545"/>
            <a:ext cx="15762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latin typeface="+mn-lt"/>
              </a:rPr>
              <a:t>25 anos de efetiva exposição</a:t>
            </a:r>
            <a:endParaRPr lang="pt-BR" sz="2000" b="1" dirty="0">
              <a:latin typeface="+mn-lt"/>
            </a:endParaRPr>
          </a:p>
        </p:txBody>
      </p:sp>
      <p:sp>
        <p:nvSpPr>
          <p:cNvPr id="13" name="Plus 3"/>
          <p:cNvSpPr/>
          <p:nvPr/>
        </p:nvSpPr>
        <p:spPr>
          <a:xfrm>
            <a:off x="3461967" y="2777272"/>
            <a:ext cx="246402" cy="246402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Plus 3"/>
          <p:cNvSpPr/>
          <p:nvPr/>
        </p:nvSpPr>
        <p:spPr>
          <a:xfrm>
            <a:off x="5710843" y="2777272"/>
            <a:ext cx="246402" cy="246402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2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152004" y="1245395"/>
          <a:ext cx="1582008" cy="294341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2008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559305"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>
                          <a:latin typeface="+mn-lt"/>
                          <a:cs typeface="Calibri"/>
                        </a:rPr>
                        <a:t>Tempo de</a:t>
                      </a:r>
                    </a:p>
                    <a:p>
                      <a:pPr algn="ctr"/>
                      <a:r>
                        <a:rPr lang="pt-BR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Serviço Público</a:t>
                      </a:r>
                      <a:endParaRPr lang="pt-BR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2384112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graphicFrame>
        <p:nvGraphicFramePr>
          <p:cNvPr id="23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8328248" y="1245394"/>
          <a:ext cx="1582008" cy="294341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2008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559305"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 smtClean="0">
                          <a:latin typeface="+mn-lt"/>
                          <a:cs typeface="Calibri"/>
                        </a:rPr>
                        <a:t>Tempo</a:t>
                      </a:r>
                      <a:r>
                        <a:rPr lang="pt-BR" sz="1300" kern="1200" baseline="0" dirty="0" smtClean="0">
                          <a:latin typeface="+mn-lt"/>
                          <a:cs typeface="Calibri"/>
                        </a:rPr>
                        <a:t> no Cargo Efetivo</a:t>
                      </a:r>
                      <a:endParaRPr lang="pt-BR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2384112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sp>
        <p:nvSpPr>
          <p:cNvPr id="25" name="CaixaDeTexto 24">
            <a:extLst>
              <a:ext uri="{FF2B5EF4-FFF2-40B4-BE49-F238E27FC236}">
                <a16:creationId xmlns:a16="http://schemas.microsoft.com/office/drawing/2014/main" xmlns="" id="{0AFC67DE-AEB5-4542-9FB5-3116A0872C81}"/>
              </a:ext>
            </a:extLst>
          </p:cNvPr>
          <p:cNvSpPr txBox="1"/>
          <p:nvPr/>
        </p:nvSpPr>
        <p:spPr>
          <a:xfrm>
            <a:off x="6133353" y="2546530"/>
            <a:ext cx="1576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+mn-lt"/>
              </a:rPr>
              <a:t>10 anos</a:t>
            </a:r>
            <a:endParaRPr lang="pt-BR" sz="2800" b="1" dirty="0">
              <a:latin typeface="+mn-lt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xmlns="" id="{0AFC67DE-AEB5-4542-9FB5-3116A0872C81}"/>
              </a:ext>
            </a:extLst>
          </p:cNvPr>
          <p:cNvSpPr txBox="1"/>
          <p:nvPr/>
        </p:nvSpPr>
        <p:spPr>
          <a:xfrm>
            <a:off x="8338976" y="2517047"/>
            <a:ext cx="1576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+mn-lt"/>
              </a:rPr>
              <a:t>5 anos</a:t>
            </a:r>
            <a:endParaRPr lang="pt-BR" sz="2800" b="1" dirty="0">
              <a:latin typeface="+mn-lt"/>
            </a:endParaRPr>
          </a:p>
        </p:txBody>
      </p:sp>
      <p:sp>
        <p:nvSpPr>
          <p:cNvPr id="27" name="Plus 3"/>
          <p:cNvSpPr/>
          <p:nvPr/>
        </p:nvSpPr>
        <p:spPr>
          <a:xfrm>
            <a:off x="7916937" y="2733808"/>
            <a:ext cx="246402" cy="246402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Imagem 6">
            <a:extLst>
              <a:ext uri="{FF2B5EF4-FFF2-40B4-BE49-F238E27FC236}">
                <a16:creationId xmlns:a16="http://schemas.microsoft.com/office/drawing/2014/main" xmlns="" id="{CCFF6E31-4AAE-114D-96E5-95AD01DC00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5" t="6298" r="2290" b="72915"/>
          <a:stretch/>
        </p:blipFill>
        <p:spPr>
          <a:xfrm>
            <a:off x="2183868" y="3069750"/>
            <a:ext cx="761028" cy="680639"/>
          </a:xfrm>
          <a:prstGeom prst="rect">
            <a:avLst/>
          </a:prstGeom>
        </p:spPr>
      </p:pic>
      <p:sp>
        <p:nvSpPr>
          <p:cNvPr id="17" name="Retângulo 16"/>
          <p:cNvSpPr/>
          <p:nvPr/>
        </p:nvSpPr>
        <p:spPr>
          <a:xfrm>
            <a:off x="191344" y="4948964"/>
            <a:ext cx="11809312" cy="18369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de cantos arredondados 19"/>
          <p:cNvSpPr/>
          <p:nvPr/>
        </p:nvSpPr>
        <p:spPr>
          <a:xfrm>
            <a:off x="299356" y="4653136"/>
            <a:ext cx="1944216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299356" y="4653136"/>
            <a:ext cx="194421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Texto da PEC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174948" y="5085184"/>
            <a:ext cx="118093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+mn-lt"/>
              </a:rPr>
              <a:t>IV - o servidor público cujas atividades sejam exercidas com efetiva </a:t>
            </a:r>
            <a:r>
              <a:rPr lang="pt-BR" sz="2000" dirty="0" smtClean="0">
                <a:latin typeface="+mn-lt"/>
              </a:rPr>
              <a:t>exposição a </a:t>
            </a:r>
            <a:r>
              <a:rPr lang="pt-BR" sz="2000" dirty="0">
                <a:latin typeface="+mn-lt"/>
              </a:rPr>
              <a:t>agentes nocivos químicos, físicos e biológicos prejudiciais à saúde, ou associação </a:t>
            </a:r>
            <a:r>
              <a:rPr lang="pt-BR" sz="2000" dirty="0" smtClean="0">
                <a:latin typeface="+mn-lt"/>
              </a:rPr>
              <a:t>desses agentes</a:t>
            </a:r>
            <a:r>
              <a:rPr lang="pt-BR" sz="2000" dirty="0">
                <a:latin typeface="+mn-lt"/>
              </a:rPr>
              <a:t>, vedados a caracterização por categoria profissional ou ocupação e </a:t>
            </a:r>
            <a:r>
              <a:rPr lang="pt-BR" sz="2000" dirty="0" smtClean="0">
                <a:latin typeface="+mn-lt"/>
              </a:rPr>
              <a:t>o enquadramento </a:t>
            </a:r>
            <a:r>
              <a:rPr lang="pt-BR" sz="2000" dirty="0">
                <a:latin typeface="+mn-lt"/>
              </a:rPr>
              <a:t>por periculosidade, aos sessenta anos de idade, vinte e cinco anos </a:t>
            </a:r>
            <a:r>
              <a:rPr lang="pt-BR" sz="2000" dirty="0" smtClean="0">
                <a:latin typeface="+mn-lt"/>
              </a:rPr>
              <a:t>de efetiva </a:t>
            </a:r>
            <a:r>
              <a:rPr lang="pt-BR" sz="2000" dirty="0">
                <a:latin typeface="+mn-lt"/>
              </a:rPr>
              <a:t>exposição e contribuição, dez anos de efetivo exercício de serviço público e </a:t>
            </a:r>
            <a:r>
              <a:rPr lang="pt-BR" sz="2000" dirty="0" smtClean="0">
                <a:latin typeface="+mn-lt"/>
              </a:rPr>
              <a:t>cinco anos </a:t>
            </a:r>
            <a:r>
              <a:rPr lang="pt-BR" sz="2000" dirty="0">
                <a:latin typeface="+mn-lt"/>
              </a:rPr>
              <a:t>no cargo efetivo em que for concedida a aposentadoria; </a:t>
            </a:r>
          </a:p>
        </p:txBody>
      </p:sp>
    </p:spTree>
    <p:extLst>
      <p:ext uri="{BB962C8B-B14F-4D97-AF65-F5344CB8AC3E}">
        <p14:creationId xmlns:p14="http://schemas.microsoft.com/office/powerpoint/2010/main" val="403912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692696"/>
            <a:ext cx="891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Reajuste da idade mínima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F793ECA1-E25F-2745-A6C0-F8DF81E99EA1}"/>
              </a:ext>
            </a:extLst>
          </p:cNvPr>
          <p:cNvSpPr txBox="1"/>
          <p:nvPr/>
        </p:nvSpPr>
        <p:spPr>
          <a:xfrm>
            <a:off x="695400" y="1700808"/>
            <a:ext cx="110172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 smtClean="0">
                <a:latin typeface="+mn-lt"/>
              </a:rPr>
              <a:t>A partir de 1º de janeiro de 2024 as idades mínimas serão reajustadas a cada 4 anos, sempre que houver aumento na expectativa de sobrevida aos 65 anos, na proporção de 75%.</a:t>
            </a:r>
            <a:endParaRPr lang="pt-BR" sz="2800" i="1" dirty="0">
              <a:latin typeface="+mn-lt"/>
            </a:endParaRPr>
          </a:p>
        </p:txBody>
      </p:sp>
      <p:pic>
        <p:nvPicPr>
          <p:cNvPr id="20" name="Imagem 10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rcRect t="-23888" b="-23888"/>
          <a:stretch>
            <a:fillRect/>
          </a:stretch>
        </p:blipFill>
        <p:spPr>
          <a:xfrm>
            <a:off x="1505372" y="2708920"/>
            <a:ext cx="5904656" cy="4752528"/>
          </a:xfrm>
          <a:prstGeom prst="rect">
            <a:avLst/>
          </a:prstGeom>
        </p:spPr>
      </p:pic>
      <p:graphicFrame>
        <p:nvGraphicFramePr>
          <p:cNvPr id="2" name="Tabela 1"/>
          <p:cNvGraphicFramePr>
            <a:graphicFrameLocks noGrp="1"/>
          </p:cNvGraphicFramePr>
          <p:nvPr>
            <p:extLst/>
          </p:nvPr>
        </p:nvGraphicFramePr>
        <p:xfrm>
          <a:off x="8400256" y="4138245"/>
          <a:ext cx="2664297" cy="1419225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888099"/>
                <a:gridCol w="888099"/>
                <a:gridCol w="888099"/>
              </a:tblGrid>
              <a:tr h="1905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Projeções....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effectLst/>
                        </a:rPr>
                        <a:t>Homem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effectLst/>
                        </a:rPr>
                        <a:t>Mulher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2019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65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62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2060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67,1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64,1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2100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483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849584" y="1828930"/>
          <a:ext cx="4116000" cy="159091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72000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  <a:gridCol w="1372000"/>
                <a:gridCol w="1372000"/>
              </a:tblGrid>
              <a:tr h="410373">
                <a:tc gridSpan="3">
                  <a:txBody>
                    <a:bodyPr/>
                    <a:lstStyle/>
                    <a:p>
                      <a:pPr algn="ctr"/>
                      <a:r>
                        <a:rPr lang="pt-BR" sz="1300" kern="1200" dirty="0">
                          <a:latin typeface="+mn-lt"/>
                          <a:cs typeface="Calibri"/>
                        </a:rPr>
                        <a:t>Tempo </a:t>
                      </a:r>
                      <a:r>
                        <a:rPr lang="pt-BR" sz="1300" kern="1200" dirty="0" smtClean="0">
                          <a:latin typeface="+mn-lt"/>
                          <a:cs typeface="Calibri"/>
                        </a:rPr>
                        <a:t>de</a:t>
                      </a:r>
                      <a:r>
                        <a:rPr lang="pt-BR" sz="1300" kern="1200" baseline="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pt-BR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Contribuição</a:t>
                      </a:r>
                      <a:endParaRPr lang="pt-BR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1180543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0" y="692696"/>
            <a:ext cx="9782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Aposentadoria dos </a:t>
            </a:r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servidores com deficiência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xmlns="" id="{0AFC67DE-AEB5-4542-9FB5-3116A0872C81}"/>
              </a:ext>
            </a:extLst>
          </p:cNvPr>
          <p:cNvSpPr txBox="1"/>
          <p:nvPr/>
        </p:nvSpPr>
        <p:spPr>
          <a:xfrm>
            <a:off x="1688708" y="2349150"/>
            <a:ext cx="1576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+mn-lt"/>
              </a:rPr>
              <a:t>35 anos deficiência leve</a:t>
            </a:r>
            <a:endParaRPr lang="pt-BR" b="1" dirty="0">
              <a:latin typeface="+mn-lt"/>
            </a:endParaRPr>
          </a:p>
        </p:txBody>
      </p:sp>
      <p:sp>
        <p:nvSpPr>
          <p:cNvPr id="19" name="Plus 3"/>
          <p:cNvSpPr/>
          <p:nvPr/>
        </p:nvSpPr>
        <p:spPr>
          <a:xfrm>
            <a:off x="6194178" y="2564413"/>
            <a:ext cx="246402" cy="246402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2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607940" y="1828930"/>
          <a:ext cx="1582008" cy="174409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2008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296702"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>
                          <a:latin typeface="+mn-lt"/>
                          <a:cs typeface="Calibri"/>
                        </a:rPr>
                        <a:t>Tempo de</a:t>
                      </a:r>
                    </a:p>
                    <a:p>
                      <a:pPr algn="ctr"/>
                      <a:r>
                        <a:rPr lang="pt-BR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Serviço Público</a:t>
                      </a:r>
                      <a:endParaRPr lang="pt-BR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1264731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graphicFrame>
        <p:nvGraphicFramePr>
          <p:cNvPr id="23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8832304" y="1828931"/>
          <a:ext cx="1582008" cy="17440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2008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501475"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 smtClean="0">
                          <a:latin typeface="+mn-lt"/>
                          <a:cs typeface="Calibri"/>
                        </a:rPr>
                        <a:t>Tempo</a:t>
                      </a:r>
                      <a:r>
                        <a:rPr lang="pt-BR" sz="1300" kern="1200" baseline="0" dirty="0" smtClean="0">
                          <a:latin typeface="+mn-lt"/>
                          <a:cs typeface="Calibri"/>
                        </a:rPr>
                        <a:t> no Cargo Efetivo</a:t>
                      </a:r>
                      <a:endParaRPr lang="pt-BR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1242623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sp>
        <p:nvSpPr>
          <p:cNvPr id="25" name="CaixaDeTexto 24">
            <a:extLst>
              <a:ext uri="{FF2B5EF4-FFF2-40B4-BE49-F238E27FC236}">
                <a16:creationId xmlns:a16="http://schemas.microsoft.com/office/drawing/2014/main" xmlns="" id="{0AFC67DE-AEB5-4542-9FB5-3116A0872C81}"/>
              </a:ext>
            </a:extLst>
          </p:cNvPr>
          <p:cNvSpPr txBox="1"/>
          <p:nvPr/>
        </p:nvSpPr>
        <p:spPr>
          <a:xfrm>
            <a:off x="6613712" y="2624388"/>
            <a:ext cx="1576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+mn-lt"/>
              </a:rPr>
              <a:t>10 anos</a:t>
            </a:r>
            <a:endParaRPr lang="pt-BR" sz="2800" b="1" dirty="0">
              <a:latin typeface="+mn-lt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xmlns="" id="{0AFC67DE-AEB5-4542-9FB5-3116A0872C81}"/>
              </a:ext>
            </a:extLst>
          </p:cNvPr>
          <p:cNvSpPr txBox="1"/>
          <p:nvPr/>
        </p:nvSpPr>
        <p:spPr>
          <a:xfrm>
            <a:off x="8856580" y="2624388"/>
            <a:ext cx="1576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+mn-lt"/>
              </a:rPr>
              <a:t>5 anos</a:t>
            </a:r>
            <a:endParaRPr lang="pt-BR" sz="2800" b="1" dirty="0">
              <a:latin typeface="+mn-lt"/>
            </a:endParaRPr>
          </a:p>
        </p:txBody>
      </p:sp>
      <p:sp>
        <p:nvSpPr>
          <p:cNvPr id="27" name="Plus 3"/>
          <p:cNvSpPr/>
          <p:nvPr/>
        </p:nvSpPr>
        <p:spPr>
          <a:xfrm>
            <a:off x="8462082" y="2501187"/>
            <a:ext cx="246402" cy="246402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xmlns="" id="{0AFC67DE-AEB5-4542-9FB5-3116A0872C81}"/>
              </a:ext>
            </a:extLst>
          </p:cNvPr>
          <p:cNvSpPr txBox="1"/>
          <p:nvPr/>
        </p:nvSpPr>
        <p:spPr>
          <a:xfrm>
            <a:off x="3071062" y="2349150"/>
            <a:ext cx="1576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+mn-lt"/>
              </a:rPr>
              <a:t>25 anos deficiência moderada</a:t>
            </a:r>
            <a:endParaRPr lang="pt-BR" b="1" dirty="0">
              <a:latin typeface="+mn-lt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xmlns="" id="{0AFC67DE-AEB5-4542-9FB5-3116A0872C81}"/>
              </a:ext>
            </a:extLst>
          </p:cNvPr>
          <p:cNvSpPr txBox="1"/>
          <p:nvPr/>
        </p:nvSpPr>
        <p:spPr>
          <a:xfrm>
            <a:off x="4469283" y="2395598"/>
            <a:ext cx="1576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+mn-lt"/>
              </a:rPr>
              <a:t>20 anos deficiência grave</a:t>
            </a:r>
            <a:endParaRPr lang="pt-BR" b="1" dirty="0">
              <a:latin typeface="+mn-lt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191344" y="4588924"/>
            <a:ext cx="11809312" cy="21524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Retângulo de cantos arredondados 16"/>
          <p:cNvSpPr/>
          <p:nvPr/>
        </p:nvSpPr>
        <p:spPr>
          <a:xfrm>
            <a:off x="299356" y="4293096"/>
            <a:ext cx="1944216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299356" y="4293096"/>
            <a:ext cx="194421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Texto da PEC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0" name="Retângulo 29"/>
          <p:cNvSpPr/>
          <p:nvPr/>
        </p:nvSpPr>
        <p:spPr>
          <a:xfrm>
            <a:off x="174948" y="4725144"/>
            <a:ext cx="118093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+mn-lt"/>
              </a:rPr>
              <a:t>V - o servidor público com deficiência, previamente submetido à </a:t>
            </a:r>
            <a:r>
              <a:rPr lang="pt-BR" sz="2000" dirty="0" smtClean="0">
                <a:latin typeface="+mn-lt"/>
              </a:rPr>
              <a:t>avaliação biopsicossocial </a:t>
            </a:r>
            <a:r>
              <a:rPr lang="pt-BR" sz="2000" dirty="0">
                <a:latin typeface="+mn-lt"/>
              </a:rPr>
              <a:t>realizada por equipe multiprofissional e interdisciplinar, dez anos de </a:t>
            </a:r>
            <a:r>
              <a:rPr lang="pt-BR" sz="2000" dirty="0" smtClean="0">
                <a:latin typeface="+mn-lt"/>
              </a:rPr>
              <a:t>efetivo exercício </a:t>
            </a:r>
            <a:r>
              <a:rPr lang="pt-BR" sz="2000" dirty="0">
                <a:latin typeface="+mn-lt"/>
              </a:rPr>
              <a:t>no serviço público e cinco anos no cargo efetivo em que for concedida </a:t>
            </a:r>
            <a:r>
              <a:rPr lang="pt-BR" sz="2000" dirty="0" smtClean="0">
                <a:latin typeface="+mn-lt"/>
              </a:rPr>
              <a:t>a aposentadoria</a:t>
            </a:r>
            <a:r>
              <a:rPr lang="pt-BR" sz="2000" dirty="0">
                <a:latin typeface="+mn-lt"/>
              </a:rPr>
              <a:t>, e:</a:t>
            </a:r>
          </a:p>
          <a:p>
            <a:pPr algn="just"/>
            <a:r>
              <a:rPr lang="pt-BR" sz="2000" dirty="0">
                <a:latin typeface="+mn-lt"/>
              </a:rPr>
              <a:t>a) para a deficiência considerada leve, aos trinta e cinco anos de contribuição</a:t>
            </a:r>
            <a:r>
              <a:rPr lang="pt-BR" sz="2000" dirty="0" smtClean="0">
                <a:latin typeface="+mn-lt"/>
              </a:rPr>
              <a:t>; </a:t>
            </a:r>
            <a:endParaRPr lang="pt-BR" sz="2000" dirty="0">
              <a:latin typeface="+mn-lt"/>
            </a:endParaRPr>
          </a:p>
          <a:p>
            <a:pPr algn="just"/>
            <a:r>
              <a:rPr lang="pt-BR" sz="2000" dirty="0">
                <a:latin typeface="+mn-lt"/>
              </a:rPr>
              <a:t>b) para a deficiência considerada moderada, aos vinte e cinco anos </a:t>
            </a:r>
            <a:r>
              <a:rPr lang="pt-BR" sz="2000" dirty="0" smtClean="0">
                <a:latin typeface="+mn-lt"/>
              </a:rPr>
              <a:t>de contribuição</a:t>
            </a:r>
            <a:r>
              <a:rPr lang="pt-BR" sz="2000" dirty="0">
                <a:latin typeface="+mn-lt"/>
              </a:rPr>
              <a:t>; e</a:t>
            </a:r>
          </a:p>
          <a:p>
            <a:pPr algn="just"/>
            <a:r>
              <a:rPr lang="pt-BR" sz="2000" dirty="0">
                <a:latin typeface="+mn-lt"/>
              </a:rPr>
              <a:t>c) para a deficiência considerada grave, aos vinte anos de contribuição. </a:t>
            </a:r>
          </a:p>
        </p:txBody>
      </p:sp>
    </p:spTree>
    <p:extLst>
      <p:ext uri="{BB962C8B-B14F-4D97-AF65-F5344CB8AC3E}">
        <p14:creationId xmlns:p14="http://schemas.microsoft.com/office/powerpoint/2010/main" val="352175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-1" y="692696"/>
            <a:ext cx="96233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Regra de cálculo das aposentadorias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F890D58-4C0B-F74C-BF8F-4941B79AAAB8}"/>
              </a:ext>
            </a:extLst>
          </p:cNvPr>
          <p:cNvSpPr txBox="1"/>
          <p:nvPr/>
        </p:nvSpPr>
        <p:spPr>
          <a:xfrm>
            <a:off x="226142" y="1401096"/>
            <a:ext cx="117397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000" dirty="0">
                <a:latin typeface="+mn-lt"/>
              </a:rPr>
              <a:t>Corresponderão a </a:t>
            </a:r>
            <a:r>
              <a:rPr lang="pt-BR" sz="3000" b="1" dirty="0">
                <a:latin typeface="+mn-lt"/>
              </a:rPr>
              <a:t>60% da média </a:t>
            </a:r>
            <a:r>
              <a:rPr lang="pt-BR" sz="3000" dirty="0">
                <a:latin typeface="+mn-lt"/>
              </a:rPr>
              <a:t>de todas as remunerações </a:t>
            </a:r>
            <a:r>
              <a:rPr lang="pt-BR" sz="3000" b="1" dirty="0">
                <a:latin typeface="+mn-lt"/>
              </a:rPr>
              <a:t>acrescidos de 2% para cada ano que exceder 20 anos </a:t>
            </a:r>
            <a:r>
              <a:rPr lang="pt-BR" sz="3000" dirty="0">
                <a:latin typeface="+mn-lt"/>
              </a:rPr>
              <a:t>de contribuição.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4F890D58-4C0B-F74C-BF8F-4941B79AAAB8}"/>
              </a:ext>
            </a:extLst>
          </p:cNvPr>
          <p:cNvSpPr txBox="1"/>
          <p:nvPr/>
        </p:nvSpPr>
        <p:spPr>
          <a:xfrm>
            <a:off x="1" y="5717980"/>
            <a:ext cx="121732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 smtClean="0">
                <a:latin typeface="+mn-lt"/>
              </a:rPr>
              <a:t>Servidores com deficiência e os que se aposentarem por incapacidade permanente decorrente de acidente de trabalho, doença profissional ou do trabalho: proventos serão de 100% da média. </a:t>
            </a:r>
            <a:endParaRPr lang="pt-BR" sz="2200" dirty="0">
              <a:latin typeface="+mn-lt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xmlns="" id="{AA1B92AA-6E77-4E3B-AC24-A8D2EFF87057}"/>
              </a:ext>
            </a:extLst>
          </p:cNvPr>
          <p:cNvGraphicFramePr/>
          <p:nvPr>
            <p:extLst/>
          </p:nvPr>
        </p:nvGraphicFramePr>
        <p:xfrm>
          <a:off x="668903" y="2132856"/>
          <a:ext cx="10854193" cy="3589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9454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-1" y="692696"/>
            <a:ext cx="96233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Pensão por Morte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F890D58-4C0B-F74C-BF8F-4941B79AAAB8}"/>
              </a:ext>
            </a:extLst>
          </p:cNvPr>
          <p:cNvSpPr txBox="1"/>
          <p:nvPr/>
        </p:nvSpPr>
        <p:spPr>
          <a:xfrm>
            <a:off x="623392" y="1412776"/>
            <a:ext cx="1116124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 smtClean="0">
                <a:latin typeface="+mn-lt"/>
              </a:rPr>
              <a:t>Cota familiar de </a:t>
            </a:r>
            <a:r>
              <a:rPr lang="pt-BR" sz="2800" b="1" dirty="0" smtClean="0">
                <a:latin typeface="+mn-lt"/>
              </a:rPr>
              <a:t>50% mais 10% por dependente</a:t>
            </a:r>
            <a:r>
              <a:rPr lang="pt-BR" sz="2800" dirty="0" smtClean="0">
                <a:latin typeface="+mn-lt"/>
              </a:rPr>
              <a:t>, calculada sobre o </a:t>
            </a:r>
            <a:r>
              <a:rPr lang="pt-BR" sz="2800" b="1" dirty="0" smtClean="0">
                <a:latin typeface="+mn-lt"/>
              </a:rPr>
              <a:t>valor da aposentadoria</a:t>
            </a:r>
            <a:r>
              <a:rPr lang="pt-BR" sz="2800" dirty="0" smtClean="0">
                <a:latin typeface="+mn-lt"/>
              </a:rPr>
              <a:t> ou do valor que o servidor </a:t>
            </a:r>
            <a:r>
              <a:rPr lang="pt-BR" sz="2800" b="1" dirty="0" smtClean="0">
                <a:latin typeface="+mn-lt"/>
              </a:rPr>
              <a:t>teria direito na aposentadoria por incapacidade permanente</a:t>
            </a:r>
            <a:r>
              <a:rPr lang="pt-BR" sz="2800" dirty="0" smtClean="0">
                <a:latin typeface="+mn-lt"/>
              </a:rPr>
              <a:t>. </a:t>
            </a:r>
            <a:r>
              <a:rPr lang="pt-BR" sz="3600" dirty="0" smtClean="0">
                <a:latin typeface="+mn-lt"/>
              </a:rPr>
              <a:t> </a:t>
            </a:r>
            <a:endParaRPr lang="pt-BR" sz="3600" dirty="0">
              <a:latin typeface="+mn-lt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xmlns="" id="{2F0D2376-4507-4C33-807E-0AA7EDB99CAB}"/>
              </a:ext>
            </a:extLst>
          </p:cNvPr>
          <p:cNvGraphicFramePr/>
          <p:nvPr>
            <p:extLst/>
          </p:nvPr>
        </p:nvGraphicFramePr>
        <p:xfrm>
          <a:off x="263352" y="3021906"/>
          <a:ext cx="5040560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4F890D58-4C0B-F74C-BF8F-4941B79AAAB8}"/>
              </a:ext>
            </a:extLst>
          </p:cNvPr>
          <p:cNvSpPr txBox="1"/>
          <p:nvPr/>
        </p:nvSpPr>
        <p:spPr>
          <a:xfrm>
            <a:off x="5303912" y="3284984"/>
            <a:ext cx="64807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 smtClean="0">
                <a:latin typeface="+mn-lt"/>
              </a:rPr>
              <a:t>Não há reversão de cotas, exceto quando houver mais de 5 dependentes;</a:t>
            </a:r>
          </a:p>
          <a:p>
            <a:pPr algn="just"/>
            <a:endParaRPr lang="pt-BR" sz="2800" dirty="0">
              <a:latin typeface="+mn-lt"/>
            </a:endParaRPr>
          </a:p>
          <a:p>
            <a:pPr algn="just"/>
            <a:r>
              <a:rPr lang="pt-BR" sz="2800" dirty="0" smtClean="0">
                <a:latin typeface="+mn-lt"/>
              </a:rPr>
              <a:t>O tempo de duração, rol de dependentes e condições para enquadramento segue o RGPS.</a:t>
            </a:r>
            <a:endParaRPr lang="pt-BR" sz="3600" dirty="0">
              <a:latin typeface="+mn-lt"/>
            </a:endParaRPr>
          </a:p>
        </p:txBody>
      </p:sp>
      <p:cxnSp>
        <p:nvCxnSpPr>
          <p:cNvPr id="6" name="Conector de Seta Reta 8">
            <a:extLst>
              <a:ext uri="{FF2B5EF4-FFF2-40B4-BE49-F238E27FC236}">
                <a16:creationId xmlns:a16="http://schemas.microsoft.com/office/drawing/2014/main" xmlns="" id="{7DDD5BAE-BB44-134E-9684-0A831ECE6C7E}"/>
              </a:ext>
            </a:extLst>
          </p:cNvPr>
          <p:cNvCxnSpPr>
            <a:cxnSpLocks/>
          </p:cNvCxnSpPr>
          <p:nvPr/>
        </p:nvCxnSpPr>
        <p:spPr>
          <a:xfrm>
            <a:off x="5087888" y="3429000"/>
            <a:ext cx="0" cy="2326061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49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-1" y="692696"/>
            <a:ext cx="96233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Acumulação de benefícios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F890D58-4C0B-F74C-BF8F-4941B79AAAB8}"/>
              </a:ext>
            </a:extLst>
          </p:cNvPr>
          <p:cNvSpPr txBox="1"/>
          <p:nvPr/>
        </p:nvSpPr>
        <p:spPr>
          <a:xfrm>
            <a:off x="263352" y="1412776"/>
            <a:ext cx="115212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dirty="0" smtClean="0">
                <a:latin typeface="+mn-lt"/>
              </a:rPr>
              <a:t>Apenas </a:t>
            </a:r>
            <a:r>
              <a:rPr lang="pt-BR" sz="2800" b="1" dirty="0" smtClean="0">
                <a:latin typeface="+mn-lt"/>
              </a:rPr>
              <a:t>aposentadorias decorrentes de cargos acumuláveis </a:t>
            </a:r>
            <a:r>
              <a:rPr lang="pt-BR" sz="2800" dirty="0" smtClean="0">
                <a:latin typeface="+mn-lt"/>
              </a:rPr>
              <a:t>podem ser acumuladas.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b="1" dirty="0" smtClean="0">
                <a:latin typeface="+mn-lt"/>
              </a:rPr>
              <a:t>Veda acumulação de pensão deixada por cônjuge </a:t>
            </a:r>
            <a:r>
              <a:rPr lang="pt-BR" sz="2800" dirty="0" smtClean="0">
                <a:latin typeface="+mn-lt"/>
              </a:rPr>
              <a:t>e companheiro no RPPS.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dirty="0" smtClean="0">
                <a:latin typeface="+mn-lt"/>
              </a:rPr>
              <a:t>Na acumulação de mais de uma pensão ou de aposentadoria e pensão no RPPS, ou entre o RPPS e o RGPS ou entre RPPS e militares:</a:t>
            </a:r>
          </a:p>
          <a:p>
            <a:pPr marL="1371600" lvl="2" indent="-457200" algn="just">
              <a:buFont typeface="Wingdings" panose="05000000000000000000" pitchFamily="2" charset="2"/>
              <a:buChar char="§"/>
            </a:pPr>
            <a:r>
              <a:rPr lang="pt-BR" sz="2800" dirty="0" smtClean="0">
                <a:latin typeface="+mn-lt"/>
              </a:rPr>
              <a:t>é assegurado o </a:t>
            </a:r>
            <a:r>
              <a:rPr lang="pt-BR" sz="2800" b="1" dirty="0" smtClean="0">
                <a:latin typeface="+mn-lt"/>
              </a:rPr>
              <a:t>recebimento integral do beneficio mais vantajoso</a:t>
            </a:r>
            <a:r>
              <a:rPr lang="pt-BR" sz="2800" dirty="0" smtClean="0">
                <a:latin typeface="+mn-lt"/>
              </a:rPr>
              <a:t>;</a:t>
            </a:r>
          </a:p>
          <a:p>
            <a:pPr marL="1371600" lvl="2" indent="-457200" algn="just">
              <a:buFont typeface="Wingdings" panose="05000000000000000000" pitchFamily="2" charset="2"/>
              <a:buChar char="§"/>
            </a:pPr>
            <a:r>
              <a:rPr lang="pt-BR" sz="2800" dirty="0" smtClean="0">
                <a:latin typeface="+mn-lt"/>
              </a:rPr>
              <a:t>e uma parte dos demais benefícios:</a:t>
            </a:r>
            <a:endParaRPr lang="pt-BR" sz="3600" dirty="0">
              <a:latin typeface="+mn-lt"/>
            </a:endParaRPr>
          </a:p>
        </p:txBody>
      </p:sp>
      <p:pic>
        <p:nvPicPr>
          <p:cNvPr id="7" name="Picture 12" descr="Untitle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805" y="4454751"/>
            <a:ext cx="7631778" cy="240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4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>
            <p:extLst/>
          </p:nvPr>
        </p:nvGraphicFramePr>
        <p:xfrm>
          <a:off x="335360" y="908720"/>
          <a:ext cx="5040560" cy="277749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518302"/>
                <a:gridCol w="1431397"/>
                <a:gridCol w="659464"/>
                <a:gridCol w="1431397"/>
              </a:tblGrid>
              <a:tr h="24303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Aposentadoria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12.000,00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303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Pensão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8.000,00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76942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</a:t>
                      </a:r>
                      <a:endParaRPr lang="pt-BR" sz="16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pt-BR" sz="1600" u="none" strike="noStrike" dirty="0" smtClean="0">
                          <a:effectLst/>
                        </a:rPr>
                        <a:t> R</a:t>
                      </a:r>
                      <a:r>
                        <a:rPr lang="pt-BR" sz="1600" u="none" strike="noStrike" dirty="0">
                          <a:effectLst/>
                        </a:rPr>
                        <a:t>$                    -  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  998,00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effectLst/>
                        </a:rPr>
                        <a:t>80%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  798,40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303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    998,01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1.996,00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effectLst/>
                        </a:rPr>
                        <a:t>60%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  598,80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303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1.996,01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2.994,00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effectLst/>
                        </a:rPr>
                        <a:t>40%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  399,20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303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2.994,01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3.992,00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effectLst/>
                        </a:rPr>
                        <a:t>20%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  199,60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3039"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1.996,00 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3039"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3039"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u="none" strike="noStrike" dirty="0">
                          <a:effectLst/>
                        </a:rPr>
                        <a:t>Total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u="none" strike="noStrike" dirty="0">
                          <a:effectLst/>
                        </a:rPr>
                        <a:t> R$   13.996,00 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3039"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Antes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20.000,00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/>
          </p:nvPr>
        </p:nvGraphicFramePr>
        <p:xfrm>
          <a:off x="335360" y="3943985"/>
          <a:ext cx="5040560" cy="277749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518302"/>
                <a:gridCol w="1431397"/>
                <a:gridCol w="659464"/>
                <a:gridCol w="1431397"/>
              </a:tblGrid>
              <a:tr h="220887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Aposentadoria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8.000,00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20887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Pensão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3.500,00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424392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</a:t>
                      </a:r>
                      <a:endParaRPr lang="pt-BR" sz="16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pt-BR" sz="1600" u="none" strike="noStrike" dirty="0" smtClean="0">
                          <a:effectLst/>
                        </a:rPr>
                        <a:t> R</a:t>
                      </a:r>
                      <a:r>
                        <a:rPr lang="pt-BR" sz="1600" u="none" strike="noStrike" dirty="0">
                          <a:effectLst/>
                        </a:rPr>
                        <a:t>$                    -  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  998,00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effectLst/>
                        </a:rPr>
                        <a:t>80%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  798,40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20887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    998,01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1.996,00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effectLst/>
                        </a:rPr>
                        <a:t>60%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  598,80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20887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1.996,01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2.994,00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effectLst/>
                        </a:rPr>
                        <a:t>40%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  399,20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20887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2.994,01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3.500,00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effectLst/>
                        </a:rPr>
                        <a:t>20%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  101,20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20887"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1.897,60 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20887"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20887"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u="none" strike="noStrike" dirty="0">
                          <a:effectLst/>
                        </a:rPr>
                        <a:t>Total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u="none" strike="noStrike" dirty="0">
                          <a:effectLst/>
                        </a:rPr>
                        <a:t> R$     9.897,60 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20887"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Antes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11.500,00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/>
          </p:nvPr>
        </p:nvGraphicFramePr>
        <p:xfrm>
          <a:off x="5879976" y="908720"/>
          <a:ext cx="6169992" cy="3030855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858506"/>
                <a:gridCol w="1752128"/>
                <a:gridCol w="807230"/>
                <a:gridCol w="1752128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Aposentadoria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11.500,00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Pensão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12.500,00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Pensão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7.000,00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</a:t>
                      </a:r>
                      <a:endParaRPr lang="pt-BR" sz="16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pt-BR" sz="1600" u="none" strike="noStrike" dirty="0" smtClean="0">
                          <a:effectLst/>
                        </a:rPr>
                        <a:t> R</a:t>
                      </a:r>
                      <a:r>
                        <a:rPr lang="pt-BR" sz="1600" u="none" strike="noStrike" dirty="0">
                          <a:effectLst/>
                        </a:rPr>
                        <a:t>$                    -  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  998,00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effectLst/>
                        </a:rPr>
                        <a:t>80%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  798,40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    998,01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1.996,00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effectLst/>
                        </a:rPr>
                        <a:t>60%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  598,80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1.996,01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2.994,00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effectLst/>
                        </a:rPr>
                        <a:t>40%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  399,20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2.994,01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3.992,00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effectLst/>
                        </a:rPr>
                        <a:t>20%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    199,60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  1.996,00 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u="none" strike="noStrike" dirty="0">
                          <a:effectLst/>
                        </a:rPr>
                        <a:t>Total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u="none" strike="noStrike" dirty="0">
                          <a:effectLst/>
                        </a:rPr>
                        <a:t> R$   </a:t>
                      </a:r>
                      <a:r>
                        <a:rPr lang="pt-BR" sz="1600" b="1" u="none" strike="noStrike" dirty="0" smtClean="0">
                          <a:effectLst/>
                        </a:rPr>
                        <a:t>16.492,00 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Antes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 R$   31.000,00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1026" name="Picture 2" descr="Resultado de imagem para moedas desenh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296" y="5085184"/>
            <a:ext cx="1403921" cy="121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-312712" y="-26640"/>
            <a:ext cx="96233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Acumulação de benefícios - Exemplo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8405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378542" y="4188064"/>
            <a:ext cx="114349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algn="just"/>
            <a:r>
              <a:rPr lang="pt-BR" sz="60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Regras </a:t>
            </a:r>
            <a:r>
              <a:rPr lang="pt-BR" sz="60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de Transição dos </a:t>
            </a:r>
            <a:r>
              <a:rPr lang="pt-BR" sz="60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RPPS</a:t>
            </a:r>
          </a:p>
        </p:txBody>
      </p:sp>
    </p:spTree>
    <p:extLst>
      <p:ext uri="{BB962C8B-B14F-4D97-AF65-F5344CB8AC3E}">
        <p14:creationId xmlns:p14="http://schemas.microsoft.com/office/powerpoint/2010/main" val="46354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692696"/>
            <a:ext cx="891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Aposentadoria dos </a:t>
            </a:r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servidores </a:t>
            </a:r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em </a:t>
            </a:r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geral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15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29324" y="1781726"/>
          <a:ext cx="2454308" cy="294341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822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72012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559305"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>
                          <a:latin typeface="+mn-lt"/>
                          <a:cs typeface="Calibri"/>
                        </a:rPr>
                        <a:t>Idade</a:t>
                      </a:r>
                      <a:br>
                        <a:rPr lang="pt-BR" sz="1300" kern="1200" dirty="0">
                          <a:latin typeface="+mn-lt"/>
                          <a:cs typeface="Calibri"/>
                        </a:rPr>
                      </a:br>
                      <a:r>
                        <a:rPr lang="pt-BR" sz="1300" kern="1200" dirty="0">
                          <a:latin typeface="+mn-lt"/>
                          <a:cs typeface="Calibri"/>
                        </a:rPr>
                        <a:t>Mínima</a:t>
                      </a: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>
                          <a:latin typeface="+mn-lt"/>
                          <a:cs typeface="Calibri"/>
                        </a:rPr>
                        <a:t>Tempo de</a:t>
                      </a:r>
                    </a:p>
                    <a:p>
                      <a:pPr algn="ctr"/>
                      <a:r>
                        <a:rPr lang="pt-BR" sz="13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Contribuição</a:t>
                      </a: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1192056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  <a:tr h="1192056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8" name="Plus 3"/>
          <p:cNvSpPr/>
          <p:nvPr/>
        </p:nvSpPr>
        <p:spPr>
          <a:xfrm>
            <a:off x="2947575" y="3290432"/>
            <a:ext cx="246402" cy="246402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Imagem 18">
            <a:extLst>
              <a:ext uri="{FF2B5EF4-FFF2-40B4-BE49-F238E27FC236}">
                <a16:creationId xmlns:a16="http://schemas.microsoft.com/office/drawing/2014/main" xmlns="" id="{C307B9B5-092D-45FF-9058-7D7915C615B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5072" y="3630658"/>
            <a:ext cx="224504" cy="518422"/>
          </a:xfrm>
          <a:prstGeom prst="rect">
            <a:avLst/>
          </a:prstGeom>
        </p:spPr>
      </p:pic>
      <p:graphicFrame>
        <p:nvGraphicFramePr>
          <p:cNvPr id="23" name="Gráfico 4">
            <a:extLst>
              <a:ext uri="{FF2B5EF4-FFF2-40B4-BE49-F238E27FC236}">
                <a16:creationId xmlns:a16="http://schemas.microsoft.com/office/drawing/2014/main" xmlns="" id="{24D7A84B-A141-4D4F-B150-6A21A0500EEC}"/>
              </a:ext>
            </a:extLst>
          </p:cNvPr>
          <p:cNvGraphicFramePr/>
          <p:nvPr>
            <p:extLst/>
          </p:nvPr>
        </p:nvGraphicFramePr>
        <p:xfrm>
          <a:off x="158038" y="2627016"/>
          <a:ext cx="1529048" cy="845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CaixaDeTexto 5">
            <a:extLst>
              <a:ext uri="{FF2B5EF4-FFF2-40B4-BE49-F238E27FC236}">
                <a16:creationId xmlns:a16="http://schemas.microsoft.com/office/drawing/2014/main" xmlns="" id="{78B2076B-CF50-49C1-89DE-6D7D46D8E163}"/>
              </a:ext>
            </a:extLst>
          </p:cNvPr>
          <p:cNvSpPr txBox="1"/>
          <p:nvPr/>
        </p:nvSpPr>
        <p:spPr>
          <a:xfrm>
            <a:off x="545424" y="2542282"/>
            <a:ext cx="420041" cy="287464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pt-BR" b="1" dirty="0">
                <a:solidFill>
                  <a:srgbClr val="0B64FF"/>
                </a:solidFill>
              </a:rPr>
              <a:t>61</a:t>
            </a:r>
          </a:p>
        </p:txBody>
      </p:sp>
      <p:sp>
        <p:nvSpPr>
          <p:cNvPr id="26" name="CaixaDeTexto 19">
            <a:extLst>
              <a:ext uri="{FF2B5EF4-FFF2-40B4-BE49-F238E27FC236}">
                <a16:creationId xmlns:a16="http://schemas.microsoft.com/office/drawing/2014/main" xmlns="" id="{CE68087F-3D99-4BA2-8D74-8C10004ADBC5}"/>
              </a:ext>
            </a:extLst>
          </p:cNvPr>
          <p:cNvSpPr txBox="1"/>
          <p:nvPr/>
        </p:nvSpPr>
        <p:spPr>
          <a:xfrm>
            <a:off x="1013257" y="2461461"/>
            <a:ext cx="420041" cy="287464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pt-BR" b="1" dirty="0">
                <a:solidFill>
                  <a:srgbClr val="0B64FF"/>
                </a:solidFill>
              </a:rPr>
              <a:t>62</a:t>
            </a:r>
          </a:p>
        </p:txBody>
      </p:sp>
      <p:graphicFrame>
        <p:nvGraphicFramePr>
          <p:cNvPr id="27" name="Gráfico 20">
            <a:extLst>
              <a:ext uri="{FF2B5EF4-FFF2-40B4-BE49-F238E27FC236}">
                <a16:creationId xmlns:a16="http://schemas.microsoft.com/office/drawing/2014/main" xmlns="" id="{22D27C64-9253-4642-A6EE-81C923D3F025}"/>
              </a:ext>
            </a:extLst>
          </p:cNvPr>
          <p:cNvGraphicFramePr/>
          <p:nvPr>
            <p:extLst/>
          </p:nvPr>
        </p:nvGraphicFramePr>
        <p:xfrm>
          <a:off x="378266" y="3674304"/>
          <a:ext cx="1094565" cy="930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CaixaDeTexto 23">
            <a:extLst>
              <a:ext uri="{FF2B5EF4-FFF2-40B4-BE49-F238E27FC236}">
                <a16:creationId xmlns:a16="http://schemas.microsoft.com/office/drawing/2014/main" xmlns="" id="{F002B248-FFEA-4305-AB90-A825309925C1}"/>
              </a:ext>
            </a:extLst>
          </p:cNvPr>
          <p:cNvSpPr txBox="1"/>
          <p:nvPr/>
        </p:nvSpPr>
        <p:spPr>
          <a:xfrm>
            <a:off x="540034" y="3630658"/>
            <a:ext cx="420041" cy="287464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pt-BR" b="1" dirty="0">
                <a:solidFill>
                  <a:srgbClr val="FB016C"/>
                </a:solidFill>
              </a:rPr>
              <a:t>56</a:t>
            </a:r>
          </a:p>
        </p:txBody>
      </p:sp>
      <p:sp>
        <p:nvSpPr>
          <p:cNvPr id="29" name="CaixaDeTexto 24">
            <a:extLst>
              <a:ext uri="{FF2B5EF4-FFF2-40B4-BE49-F238E27FC236}">
                <a16:creationId xmlns:a16="http://schemas.microsoft.com/office/drawing/2014/main" xmlns="" id="{5F94D258-8D99-4B42-B0E1-4C0A76D5A448}"/>
              </a:ext>
            </a:extLst>
          </p:cNvPr>
          <p:cNvSpPr txBox="1"/>
          <p:nvPr/>
        </p:nvSpPr>
        <p:spPr>
          <a:xfrm>
            <a:off x="985414" y="3530572"/>
            <a:ext cx="420041" cy="287464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pt-BR" b="1" dirty="0">
                <a:solidFill>
                  <a:srgbClr val="FB016C"/>
                </a:solidFill>
              </a:rPr>
              <a:t>57</a:t>
            </a:r>
          </a:p>
        </p:txBody>
      </p:sp>
      <p:sp>
        <p:nvSpPr>
          <p:cNvPr id="30" name="CaixaDeTexto 23">
            <a:extLst>
              <a:ext uri="{FF2B5EF4-FFF2-40B4-BE49-F238E27FC236}">
                <a16:creationId xmlns:a16="http://schemas.microsoft.com/office/drawing/2014/main" xmlns="" id="{AA37E516-2D83-4B68-838E-69C4726F22CD}"/>
              </a:ext>
            </a:extLst>
          </p:cNvPr>
          <p:cNvSpPr txBox="1"/>
          <p:nvPr/>
        </p:nvSpPr>
        <p:spPr>
          <a:xfrm>
            <a:off x="1775520" y="2980421"/>
            <a:ext cx="831244" cy="302853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pPr algn="ctr"/>
            <a:r>
              <a:rPr lang="pt-BR" sz="1500" b="1" dirty="0">
                <a:solidFill>
                  <a:srgbClr val="595959"/>
                </a:solidFill>
              </a:rPr>
              <a:t>35 anos</a:t>
            </a:r>
          </a:p>
        </p:txBody>
      </p:sp>
      <p:sp>
        <p:nvSpPr>
          <p:cNvPr id="31" name="CaixaDeTexto 23">
            <a:extLst>
              <a:ext uri="{FF2B5EF4-FFF2-40B4-BE49-F238E27FC236}">
                <a16:creationId xmlns:a16="http://schemas.microsoft.com/office/drawing/2014/main" xmlns="" id="{AA37E516-2D83-4B68-838E-69C4726F22CD}"/>
              </a:ext>
            </a:extLst>
          </p:cNvPr>
          <p:cNvSpPr txBox="1"/>
          <p:nvPr/>
        </p:nvSpPr>
        <p:spPr>
          <a:xfrm>
            <a:off x="1736364" y="4206267"/>
            <a:ext cx="831244" cy="302853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pPr algn="ctr"/>
            <a:r>
              <a:rPr lang="pt-BR" sz="1500" b="1" dirty="0">
                <a:solidFill>
                  <a:srgbClr val="595959"/>
                </a:solidFill>
              </a:rPr>
              <a:t>30 anos</a:t>
            </a:r>
          </a:p>
        </p:txBody>
      </p:sp>
      <p:graphicFrame>
        <p:nvGraphicFramePr>
          <p:cNvPr id="32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365873" y="2369390"/>
          <a:ext cx="1710161" cy="208848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006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09554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382815">
                <a:tc>
                  <a:txBody>
                    <a:bodyPr/>
                    <a:lstStyle/>
                    <a:p>
                      <a:pPr algn="ctr"/>
                      <a:r>
                        <a:rPr lang="pt-BR" sz="16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Tempo de </a:t>
                      </a:r>
                      <a:r>
                        <a:rPr lang="pt-BR" sz="1600" b="1" kern="1200" dirty="0" smtClean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Serviço </a:t>
                      </a:r>
                      <a:r>
                        <a:rPr lang="pt-BR" sz="16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Público</a:t>
                      </a:r>
                      <a:r>
                        <a:rPr lang="pt-BR" sz="1600" b="1" kern="1200" baseline="300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200" dirty="0">
                          <a:latin typeface="Calibri"/>
                          <a:cs typeface="Calibri"/>
                        </a:rPr>
                        <a:t>Tempo</a:t>
                      </a:r>
                      <a:br>
                        <a:rPr lang="pt-BR" sz="1600" kern="1200" dirty="0">
                          <a:latin typeface="Calibri"/>
                          <a:cs typeface="Calibri"/>
                        </a:rPr>
                      </a:br>
                      <a:r>
                        <a:rPr lang="pt-BR" sz="1600" kern="1200" dirty="0">
                          <a:latin typeface="Calibri"/>
                          <a:cs typeface="Calibri"/>
                        </a:rPr>
                        <a:t>de</a:t>
                      </a:r>
                    </a:p>
                    <a:p>
                      <a:pPr algn="ctr"/>
                      <a:r>
                        <a:rPr lang="pt-BR" sz="16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Cargo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1021685">
                <a:tc>
                  <a:txBody>
                    <a:bodyPr/>
                    <a:lstStyle/>
                    <a:p>
                      <a:pPr algn="ctr"/>
                      <a:r>
                        <a:rPr lang="pt-BR" sz="1600" b="1" kern="1200" dirty="0">
                          <a:solidFill>
                            <a:srgbClr val="595959"/>
                          </a:solidFill>
                          <a:latin typeface="Calibri"/>
                          <a:ea typeface="+mn-ea"/>
                          <a:cs typeface="Calibri"/>
                        </a:rPr>
                        <a:t>20 anos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kern="1200" dirty="0">
                          <a:solidFill>
                            <a:srgbClr val="595959"/>
                          </a:solidFill>
                          <a:latin typeface="Calibri"/>
                          <a:ea typeface="+mn-ea"/>
                          <a:cs typeface="Calibri"/>
                        </a:rPr>
                        <a:t>5 anos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graphicFrame>
        <p:nvGraphicFramePr>
          <p:cNvPr id="35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628288" y="1781726"/>
          <a:ext cx="6372368" cy="282349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372368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487742">
                <a:tc>
                  <a:txBody>
                    <a:bodyPr/>
                    <a:lstStyle/>
                    <a:p>
                      <a:pPr algn="ctr"/>
                      <a:r>
                        <a:rPr lang="pt-BR" sz="1500" kern="1200" dirty="0">
                          <a:latin typeface="+mn-lt"/>
                          <a:cs typeface="Calibri"/>
                        </a:rPr>
                        <a:t>Pontos</a:t>
                      </a:r>
                      <a:r>
                        <a:rPr lang="pt-BR" sz="1500" kern="1200" baseline="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pt-BR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(Idade + Tempo de Contribuição)</a:t>
                      </a: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2335750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graphicFrame>
        <p:nvGraphicFramePr>
          <p:cNvPr id="36" name="Gráfico 28">
            <a:extLst>
              <a:ext uri="{FF2B5EF4-FFF2-40B4-BE49-F238E27FC236}">
                <a16:creationId xmlns:a16="http://schemas.microsoft.com/office/drawing/2014/main" xmlns="" id="{1D94A647-4906-44B4-9AC1-6C8DFEC332B5}"/>
              </a:ext>
            </a:extLst>
          </p:cNvPr>
          <p:cNvGraphicFramePr/>
          <p:nvPr>
            <p:extLst/>
          </p:nvPr>
        </p:nvGraphicFramePr>
        <p:xfrm>
          <a:off x="5628288" y="2119975"/>
          <a:ext cx="8172568" cy="2705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7" name="Plus 45"/>
          <p:cNvSpPr/>
          <p:nvPr/>
        </p:nvSpPr>
        <p:spPr>
          <a:xfrm>
            <a:off x="5159896" y="3266319"/>
            <a:ext cx="246402" cy="246402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tângulo 1"/>
          <p:cNvSpPr/>
          <p:nvPr/>
        </p:nvSpPr>
        <p:spPr>
          <a:xfrm>
            <a:off x="11640616" y="4357693"/>
            <a:ext cx="216024" cy="100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aphicFrame>
        <p:nvGraphicFramePr>
          <p:cNvPr id="38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698161" y="5013176"/>
          <a:ext cx="8430287" cy="147801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120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18200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24362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Regra de Cálculo de Benefício</a:t>
                      </a: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472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Ingresso até 31/12/2003</a:t>
                      </a: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Mantida integralidade aos 65 </a:t>
                      </a: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anos (</a:t>
                      </a: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homem) e 62 (mulher</a:t>
                      </a: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).</a:t>
                      </a:r>
                      <a:endParaRPr kumimoji="0" lang="pt-B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  <a:tr h="4606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Ingresso após 31/12/2003</a:t>
                      </a:r>
                      <a:endParaRPr kumimoji="0" lang="pt-B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(60% + 2%) mesmo critério </a:t>
                      </a: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do RGPS (teto do RGPS aplicado após a criação da previdência complementar).</a:t>
                      </a: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39" name="Imagem 4">
            <a:extLst>
              <a:ext uri="{FF2B5EF4-FFF2-40B4-BE49-F238E27FC236}">
                <a16:creationId xmlns:a16="http://schemas.microsoft.com/office/drawing/2014/main" xmlns="" id="{559C3A90-9141-534A-9063-1CDB5A1E9CA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1" t="7935" r="82816" b="72751"/>
          <a:stretch/>
        </p:blipFill>
        <p:spPr>
          <a:xfrm>
            <a:off x="1850441" y="3561330"/>
            <a:ext cx="622956" cy="680639"/>
          </a:xfrm>
          <a:prstGeom prst="rect">
            <a:avLst/>
          </a:prstGeom>
        </p:spPr>
      </p:pic>
      <p:pic>
        <p:nvPicPr>
          <p:cNvPr id="40" name="Imagem 6">
            <a:extLst>
              <a:ext uri="{FF2B5EF4-FFF2-40B4-BE49-F238E27FC236}">
                <a16:creationId xmlns:a16="http://schemas.microsoft.com/office/drawing/2014/main" xmlns="" id="{CCFF6E31-4AAE-114D-96E5-95AD01DC00C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5" t="6298" r="2290" b="72915"/>
          <a:stretch/>
        </p:blipFill>
        <p:spPr>
          <a:xfrm>
            <a:off x="1783953" y="2362635"/>
            <a:ext cx="761028" cy="68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19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692696"/>
            <a:ext cx="891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Aposentadoria dos </a:t>
            </a:r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professores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15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38519" y="1645826"/>
          <a:ext cx="2454308" cy="3061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822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72012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559305"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>
                          <a:latin typeface="+mn-lt"/>
                          <a:cs typeface="Calibri"/>
                        </a:rPr>
                        <a:t>Idade</a:t>
                      </a:r>
                      <a:br>
                        <a:rPr lang="pt-BR" sz="1300" kern="1200" dirty="0">
                          <a:latin typeface="+mn-lt"/>
                          <a:cs typeface="Calibri"/>
                        </a:rPr>
                      </a:br>
                      <a:r>
                        <a:rPr lang="pt-BR" sz="1300" kern="1200" dirty="0">
                          <a:latin typeface="+mn-lt"/>
                          <a:cs typeface="Calibri"/>
                        </a:rPr>
                        <a:t>Mínima</a:t>
                      </a: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>
                          <a:latin typeface="+mn-lt"/>
                          <a:cs typeface="Calibri"/>
                        </a:rPr>
                        <a:t>Tempo de</a:t>
                      </a:r>
                    </a:p>
                    <a:p>
                      <a:pPr algn="ctr"/>
                      <a:r>
                        <a:rPr lang="pt-BR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Contribuição como Professor</a:t>
                      </a:r>
                      <a:endParaRPr lang="pt-BR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1192056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  <a:tr h="1192056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8" name="Plus 3"/>
          <p:cNvSpPr/>
          <p:nvPr/>
        </p:nvSpPr>
        <p:spPr>
          <a:xfrm>
            <a:off x="2947575" y="3290432"/>
            <a:ext cx="246402" cy="246402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Imagem 18">
            <a:extLst>
              <a:ext uri="{FF2B5EF4-FFF2-40B4-BE49-F238E27FC236}">
                <a16:creationId xmlns:a16="http://schemas.microsoft.com/office/drawing/2014/main" xmlns="" id="{C307B9B5-092D-45FF-9058-7D7915C615B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5072" y="3630658"/>
            <a:ext cx="224504" cy="518422"/>
          </a:xfrm>
          <a:prstGeom prst="rect">
            <a:avLst/>
          </a:prstGeom>
        </p:spPr>
      </p:pic>
      <p:graphicFrame>
        <p:nvGraphicFramePr>
          <p:cNvPr id="23" name="Gráfico 4">
            <a:extLst>
              <a:ext uri="{FF2B5EF4-FFF2-40B4-BE49-F238E27FC236}">
                <a16:creationId xmlns:a16="http://schemas.microsoft.com/office/drawing/2014/main" xmlns="" id="{24D7A84B-A141-4D4F-B150-6A21A0500EEC}"/>
              </a:ext>
            </a:extLst>
          </p:cNvPr>
          <p:cNvGraphicFramePr/>
          <p:nvPr>
            <p:extLst/>
          </p:nvPr>
        </p:nvGraphicFramePr>
        <p:xfrm>
          <a:off x="158038" y="2627016"/>
          <a:ext cx="1529048" cy="845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CaixaDeTexto 5">
            <a:extLst>
              <a:ext uri="{FF2B5EF4-FFF2-40B4-BE49-F238E27FC236}">
                <a16:creationId xmlns:a16="http://schemas.microsoft.com/office/drawing/2014/main" xmlns="" id="{78B2076B-CF50-49C1-89DE-6D7D46D8E163}"/>
              </a:ext>
            </a:extLst>
          </p:cNvPr>
          <p:cNvSpPr txBox="1"/>
          <p:nvPr/>
        </p:nvSpPr>
        <p:spPr>
          <a:xfrm>
            <a:off x="545424" y="2542282"/>
            <a:ext cx="420041" cy="349019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pt-BR" b="1" dirty="0" smtClean="0">
                <a:solidFill>
                  <a:srgbClr val="0B64FF"/>
                </a:solidFill>
              </a:rPr>
              <a:t>56</a:t>
            </a:r>
            <a:endParaRPr lang="pt-BR" b="1" dirty="0">
              <a:solidFill>
                <a:srgbClr val="0B64FF"/>
              </a:solidFill>
            </a:endParaRPr>
          </a:p>
        </p:txBody>
      </p:sp>
      <p:sp>
        <p:nvSpPr>
          <p:cNvPr id="26" name="CaixaDeTexto 19">
            <a:extLst>
              <a:ext uri="{FF2B5EF4-FFF2-40B4-BE49-F238E27FC236}">
                <a16:creationId xmlns:a16="http://schemas.microsoft.com/office/drawing/2014/main" xmlns="" id="{CE68087F-3D99-4BA2-8D74-8C10004ADBC5}"/>
              </a:ext>
            </a:extLst>
          </p:cNvPr>
          <p:cNvSpPr txBox="1"/>
          <p:nvPr/>
        </p:nvSpPr>
        <p:spPr>
          <a:xfrm>
            <a:off x="1013257" y="2461461"/>
            <a:ext cx="420041" cy="349019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pt-BR" b="1" dirty="0" smtClean="0">
                <a:solidFill>
                  <a:srgbClr val="0B64FF"/>
                </a:solidFill>
              </a:rPr>
              <a:t>57</a:t>
            </a:r>
            <a:endParaRPr lang="pt-BR" b="1" dirty="0">
              <a:solidFill>
                <a:srgbClr val="0B64FF"/>
              </a:solidFill>
            </a:endParaRPr>
          </a:p>
        </p:txBody>
      </p:sp>
      <p:graphicFrame>
        <p:nvGraphicFramePr>
          <p:cNvPr id="27" name="Gráfico 20">
            <a:extLst>
              <a:ext uri="{FF2B5EF4-FFF2-40B4-BE49-F238E27FC236}">
                <a16:creationId xmlns:a16="http://schemas.microsoft.com/office/drawing/2014/main" xmlns="" id="{22D27C64-9253-4642-A6EE-81C923D3F025}"/>
              </a:ext>
            </a:extLst>
          </p:cNvPr>
          <p:cNvGraphicFramePr/>
          <p:nvPr>
            <p:extLst/>
          </p:nvPr>
        </p:nvGraphicFramePr>
        <p:xfrm>
          <a:off x="378266" y="3674304"/>
          <a:ext cx="1094565" cy="930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CaixaDeTexto 23">
            <a:extLst>
              <a:ext uri="{FF2B5EF4-FFF2-40B4-BE49-F238E27FC236}">
                <a16:creationId xmlns:a16="http://schemas.microsoft.com/office/drawing/2014/main" xmlns="" id="{F002B248-FFEA-4305-AB90-A825309925C1}"/>
              </a:ext>
            </a:extLst>
          </p:cNvPr>
          <p:cNvSpPr txBox="1"/>
          <p:nvPr/>
        </p:nvSpPr>
        <p:spPr>
          <a:xfrm>
            <a:off x="540034" y="3630658"/>
            <a:ext cx="420041" cy="349019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pt-BR" b="1" dirty="0" smtClean="0">
                <a:solidFill>
                  <a:srgbClr val="FB016C"/>
                </a:solidFill>
              </a:rPr>
              <a:t>51</a:t>
            </a:r>
            <a:endParaRPr lang="pt-BR" b="1" dirty="0">
              <a:solidFill>
                <a:srgbClr val="FB016C"/>
              </a:solidFill>
            </a:endParaRPr>
          </a:p>
        </p:txBody>
      </p:sp>
      <p:sp>
        <p:nvSpPr>
          <p:cNvPr id="29" name="CaixaDeTexto 24">
            <a:extLst>
              <a:ext uri="{FF2B5EF4-FFF2-40B4-BE49-F238E27FC236}">
                <a16:creationId xmlns:a16="http://schemas.microsoft.com/office/drawing/2014/main" xmlns="" id="{5F94D258-8D99-4B42-B0E1-4C0A76D5A448}"/>
              </a:ext>
            </a:extLst>
          </p:cNvPr>
          <p:cNvSpPr txBox="1"/>
          <p:nvPr/>
        </p:nvSpPr>
        <p:spPr>
          <a:xfrm>
            <a:off x="985414" y="3530572"/>
            <a:ext cx="420041" cy="349019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pt-BR" b="1" dirty="0" smtClean="0">
                <a:solidFill>
                  <a:srgbClr val="FB016C"/>
                </a:solidFill>
              </a:rPr>
              <a:t>52</a:t>
            </a:r>
            <a:endParaRPr lang="pt-BR" b="1" dirty="0">
              <a:solidFill>
                <a:srgbClr val="FB016C"/>
              </a:solidFill>
            </a:endParaRPr>
          </a:p>
        </p:txBody>
      </p:sp>
      <p:sp>
        <p:nvSpPr>
          <p:cNvPr id="30" name="CaixaDeTexto 23">
            <a:extLst>
              <a:ext uri="{FF2B5EF4-FFF2-40B4-BE49-F238E27FC236}">
                <a16:creationId xmlns:a16="http://schemas.microsoft.com/office/drawing/2014/main" xmlns="" id="{AA37E516-2D83-4B68-838E-69C4726F22CD}"/>
              </a:ext>
            </a:extLst>
          </p:cNvPr>
          <p:cNvSpPr txBox="1"/>
          <p:nvPr/>
        </p:nvSpPr>
        <p:spPr>
          <a:xfrm>
            <a:off x="1775520" y="2980421"/>
            <a:ext cx="831244" cy="533685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pPr algn="ctr"/>
            <a:r>
              <a:rPr lang="pt-BR" sz="1500" b="1" dirty="0" smtClean="0">
                <a:solidFill>
                  <a:srgbClr val="595959"/>
                </a:solidFill>
              </a:rPr>
              <a:t>30 </a:t>
            </a:r>
            <a:r>
              <a:rPr lang="pt-BR" sz="1500" b="1" dirty="0">
                <a:solidFill>
                  <a:srgbClr val="595959"/>
                </a:solidFill>
              </a:rPr>
              <a:t>anos</a:t>
            </a:r>
          </a:p>
        </p:txBody>
      </p:sp>
      <p:sp>
        <p:nvSpPr>
          <p:cNvPr id="31" name="CaixaDeTexto 23">
            <a:extLst>
              <a:ext uri="{FF2B5EF4-FFF2-40B4-BE49-F238E27FC236}">
                <a16:creationId xmlns:a16="http://schemas.microsoft.com/office/drawing/2014/main" xmlns="" id="{AA37E516-2D83-4B68-838E-69C4726F22CD}"/>
              </a:ext>
            </a:extLst>
          </p:cNvPr>
          <p:cNvSpPr txBox="1"/>
          <p:nvPr/>
        </p:nvSpPr>
        <p:spPr>
          <a:xfrm>
            <a:off x="1736364" y="4206267"/>
            <a:ext cx="831244" cy="533685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pPr algn="ctr"/>
            <a:r>
              <a:rPr lang="pt-BR" sz="1500" b="1" dirty="0" smtClean="0">
                <a:solidFill>
                  <a:srgbClr val="595959"/>
                </a:solidFill>
              </a:rPr>
              <a:t>25 </a:t>
            </a:r>
            <a:r>
              <a:rPr lang="pt-BR" sz="1500" b="1" dirty="0">
                <a:solidFill>
                  <a:srgbClr val="595959"/>
                </a:solidFill>
              </a:rPr>
              <a:t>anos</a:t>
            </a:r>
          </a:p>
        </p:txBody>
      </p:sp>
      <p:graphicFrame>
        <p:nvGraphicFramePr>
          <p:cNvPr id="32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365873" y="2369390"/>
          <a:ext cx="1710161" cy="208848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006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09554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382815">
                <a:tc>
                  <a:txBody>
                    <a:bodyPr/>
                    <a:lstStyle/>
                    <a:p>
                      <a:pPr algn="ctr"/>
                      <a:r>
                        <a:rPr lang="pt-BR" sz="16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Tempo de </a:t>
                      </a:r>
                      <a:r>
                        <a:rPr lang="pt-BR" sz="1600" b="1" kern="1200" dirty="0" smtClean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Serviço </a:t>
                      </a:r>
                      <a:r>
                        <a:rPr lang="pt-BR" sz="16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Público</a:t>
                      </a:r>
                      <a:r>
                        <a:rPr lang="pt-BR" sz="1600" b="1" kern="1200" baseline="300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200" dirty="0">
                          <a:latin typeface="Calibri"/>
                          <a:cs typeface="Calibri"/>
                        </a:rPr>
                        <a:t>Tempo</a:t>
                      </a:r>
                      <a:br>
                        <a:rPr lang="pt-BR" sz="1600" kern="1200" dirty="0">
                          <a:latin typeface="Calibri"/>
                          <a:cs typeface="Calibri"/>
                        </a:rPr>
                      </a:br>
                      <a:r>
                        <a:rPr lang="pt-BR" sz="1600" kern="1200" dirty="0">
                          <a:latin typeface="Calibri"/>
                          <a:cs typeface="Calibri"/>
                        </a:rPr>
                        <a:t>de</a:t>
                      </a:r>
                    </a:p>
                    <a:p>
                      <a:pPr algn="ctr"/>
                      <a:r>
                        <a:rPr lang="pt-BR" sz="16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Cargo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1021685">
                <a:tc>
                  <a:txBody>
                    <a:bodyPr/>
                    <a:lstStyle/>
                    <a:p>
                      <a:pPr algn="ctr"/>
                      <a:r>
                        <a:rPr lang="pt-BR" sz="1600" b="1" kern="1200" dirty="0">
                          <a:solidFill>
                            <a:srgbClr val="595959"/>
                          </a:solidFill>
                          <a:latin typeface="Calibri"/>
                          <a:ea typeface="+mn-ea"/>
                          <a:cs typeface="Calibri"/>
                        </a:rPr>
                        <a:t>20 anos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kern="1200" dirty="0">
                          <a:solidFill>
                            <a:srgbClr val="595959"/>
                          </a:solidFill>
                          <a:latin typeface="Calibri"/>
                          <a:ea typeface="+mn-ea"/>
                          <a:cs typeface="Calibri"/>
                        </a:rPr>
                        <a:t>5 anos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graphicFrame>
        <p:nvGraphicFramePr>
          <p:cNvPr id="35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628288" y="1781726"/>
          <a:ext cx="6372368" cy="282349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372368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487742">
                <a:tc>
                  <a:txBody>
                    <a:bodyPr/>
                    <a:lstStyle/>
                    <a:p>
                      <a:pPr algn="ctr"/>
                      <a:r>
                        <a:rPr lang="pt-BR" sz="1500" kern="1200" dirty="0">
                          <a:latin typeface="+mn-lt"/>
                          <a:cs typeface="Calibri"/>
                        </a:rPr>
                        <a:t>Pontos</a:t>
                      </a:r>
                      <a:r>
                        <a:rPr lang="pt-BR" sz="1500" kern="1200" baseline="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pt-BR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(Idade + Tempo de Contribuição)</a:t>
                      </a: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2335750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graphicFrame>
        <p:nvGraphicFramePr>
          <p:cNvPr id="36" name="Gráfico 28">
            <a:extLst>
              <a:ext uri="{FF2B5EF4-FFF2-40B4-BE49-F238E27FC236}">
                <a16:creationId xmlns:a16="http://schemas.microsoft.com/office/drawing/2014/main" xmlns="" id="{1D94A647-4906-44B4-9AC1-6C8DFEC332B5}"/>
              </a:ext>
            </a:extLst>
          </p:cNvPr>
          <p:cNvGraphicFramePr/>
          <p:nvPr>
            <p:extLst/>
          </p:nvPr>
        </p:nvGraphicFramePr>
        <p:xfrm>
          <a:off x="5628288" y="1550695"/>
          <a:ext cx="8172568" cy="3275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7" name="Plus 45"/>
          <p:cNvSpPr/>
          <p:nvPr/>
        </p:nvSpPr>
        <p:spPr>
          <a:xfrm>
            <a:off x="5159896" y="3266319"/>
            <a:ext cx="246402" cy="246402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tângulo 1"/>
          <p:cNvSpPr/>
          <p:nvPr/>
        </p:nvSpPr>
        <p:spPr>
          <a:xfrm>
            <a:off x="11640616" y="4357693"/>
            <a:ext cx="216024" cy="100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aphicFrame>
        <p:nvGraphicFramePr>
          <p:cNvPr id="38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698161" y="5013176"/>
          <a:ext cx="8286271" cy="147801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657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20515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24362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Regra de Cálculo de Benefício</a:t>
                      </a: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472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Ingresso até 31/12/2003</a:t>
                      </a: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Mantida integralidade aos </a:t>
                      </a: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60 anos para ambos os sexos.</a:t>
                      </a:r>
                      <a:endParaRPr kumimoji="0" lang="pt-B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  <a:tr h="4606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Ingresso após 31/12/2003</a:t>
                      </a:r>
                      <a:endParaRPr kumimoji="0" lang="pt-B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(60% + 2%) mesmo </a:t>
                      </a: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c</a:t>
                      </a: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ritério </a:t>
                      </a: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do RGPS (teto do RGPS aplicado após a criação da previdência complementar).</a:t>
                      </a: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39" name="Imagem 4">
            <a:extLst>
              <a:ext uri="{FF2B5EF4-FFF2-40B4-BE49-F238E27FC236}">
                <a16:creationId xmlns:a16="http://schemas.microsoft.com/office/drawing/2014/main" xmlns="" id="{559C3A90-9141-534A-9063-1CDB5A1E9CA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1" t="7935" r="82816" b="72751"/>
          <a:stretch/>
        </p:blipFill>
        <p:spPr>
          <a:xfrm>
            <a:off x="1850441" y="3561330"/>
            <a:ext cx="622956" cy="680639"/>
          </a:xfrm>
          <a:prstGeom prst="rect">
            <a:avLst/>
          </a:prstGeom>
        </p:spPr>
      </p:pic>
      <p:pic>
        <p:nvPicPr>
          <p:cNvPr id="24" name="Imagem 4">
            <a:extLst>
              <a:ext uri="{FF2B5EF4-FFF2-40B4-BE49-F238E27FC236}">
                <a16:creationId xmlns:a16="http://schemas.microsoft.com/office/drawing/2014/main" xmlns="" id="{559C3A90-9141-534A-9063-1CDB5A1E9CA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68" t="7080" r="18755" b="72489"/>
          <a:stretch/>
        </p:blipFill>
        <p:spPr>
          <a:xfrm>
            <a:off x="1854540" y="3573016"/>
            <a:ext cx="641060" cy="720034"/>
          </a:xfrm>
          <a:prstGeom prst="rect">
            <a:avLst/>
          </a:prstGeom>
        </p:spPr>
      </p:pic>
      <p:pic>
        <p:nvPicPr>
          <p:cNvPr id="33" name="Imagem 6">
            <a:extLst>
              <a:ext uri="{FF2B5EF4-FFF2-40B4-BE49-F238E27FC236}">
                <a16:creationId xmlns:a16="http://schemas.microsoft.com/office/drawing/2014/main" xmlns="" id="{CCFF6E31-4AAE-114D-96E5-95AD01DC00C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58" t="34823" r="49339" b="44390"/>
          <a:stretch/>
        </p:blipFill>
        <p:spPr>
          <a:xfrm>
            <a:off x="1802673" y="2357572"/>
            <a:ext cx="744794" cy="68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3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692696"/>
            <a:ext cx="891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Aposentadoria dos </a:t>
            </a:r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policiais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pic>
        <p:nvPicPr>
          <p:cNvPr id="4" name="Imagem 4">
            <a:extLst>
              <a:ext uri="{FF2B5EF4-FFF2-40B4-BE49-F238E27FC236}">
                <a16:creationId xmlns:a16="http://schemas.microsoft.com/office/drawing/2014/main" xmlns="" id="{559C3A90-9141-534A-9063-1CDB5A1E9C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3" t="62988" r="51250" b="13634"/>
          <a:stretch/>
        </p:blipFill>
        <p:spPr>
          <a:xfrm>
            <a:off x="1643463" y="2887203"/>
            <a:ext cx="606172" cy="823880"/>
          </a:xfrm>
          <a:prstGeom prst="rect">
            <a:avLst/>
          </a:prstGeom>
        </p:spPr>
      </p:pic>
      <p:pic>
        <p:nvPicPr>
          <p:cNvPr id="6" name="Imagem 6">
            <a:extLst>
              <a:ext uri="{FF2B5EF4-FFF2-40B4-BE49-F238E27FC236}">
                <a16:creationId xmlns:a16="http://schemas.microsoft.com/office/drawing/2014/main" xmlns="" id="{CCFF6E31-4AAE-114D-96E5-95AD01DC00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25" t="62490" r="2008" b="13499"/>
          <a:stretch/>
        </p:blipFill>
        <p:spPr>
          <a:xfrm>
            <a:off x="1559496" y="2370486"/>
            <a:ext cx="652040" cy="681541"/>
          </a:xfrm>
          <a:prstGeom prst="rect">
            <a:avLst/>
          </a:prstGeom>
        </p:spPr>
      </p:pic>
      <p:graphicFrame>
        <p:nvGraphicFramePr>
          <p:cNvPr id="13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23392" y="1844824"/>
          <a:ext cx="5040559" cy="183085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023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40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50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467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22386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40874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Classe</a:t>
                      </a:r>
                      <a:endParaRPr lang="pt-BR" sz="1600" b="1" kern="1200" baseline="300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2000" b="1" kern="1200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Idade </a:t>
                      </a:r>
                    </a:p>
                    <a:p>
                      <a:pPr algn="ctr"/>
                      <a:r>
                        <a:rPr lang="pt-BR" sz="16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Mínima</a:t>
                      </a:r>
                      <a:endParaRPr lang="pt-BR" sz="1600" b="1" kern="1200" baseline="300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FFFF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132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Tempo de Contribuição</a:t>
                      </a:r>
                      <a:r>
                        <a:rPr lang="pt-BR" sz="1600" b="1" kern="1200" baseline="300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FFFFF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132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Tempo de </a:t>
                      </a:r>
                      <a:r>
                        <a:rPr lang="pt-BR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Exercício *</a:t>
                      </a:r>
                      <a:endParaRPr lang="pt-BR" sz="1600" b="1" kern="1200" baseline="300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FFFF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633461">
                <a:tc rowSpan="2">
                  <a:txBody>
                    <a:bodyPr/>
                    <a:lstStyle/>
                    <a:p>
                      <a:pPr marL="0" marR="0" indent="0" algn="ctr" defTabSz="7132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kern="1200" dirty="0"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Calibri"/>
                        </a:rPr>
                        <a:t>Policiais</a:t>
                      </a: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6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600" b="0" kern="1200" dirty="0">
                          <a:solidFill>
                            <a:srgbClr val="595959"/>
                          </a:solidFill>
                          <a:latin typeface="Calibri"/>
                          <a:ea typeface="+mn-ea"/>
                          <a:cs typeface="Calibri"/>
                        </a:rPr>
                        <a:t>55 anos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0" kern="1200" dirty="0">
                          <a:solidFill>
                            <a:srgbClr val="595959"/>
                          </a:solidFill>
                          <a:latin typeface="Calibri"/>
                          <a:ea typeface="+mn-ea"/>
                          <a:cs typeface="Calibri"/>
                        </a:rPr>
                        <a:t>30 anos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0" kern="1200" dirty="0">
                          <a:solidFill>
                            <a:srgbClr val="595959"/>
                          </a:solidFill>
                          <a:latin typeface="Calibri"/>
                          <a:ea typeface="+mn-ea"/>
                          <a:cs typeface="Calibri"/>
                        </a:rPr>
                        <a:t>20 anos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  <a:tr h="6182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t-BR" sz="2400" b="0" kern="1200" dirty="0">
                        <a:solidFill>
                          <a:schemeClr val="tx1"/>
                        </a:solidFill>
                        <a:latin typeface="Calibri (corpo)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0" kern="1200" dirty="0">
                          <a:solidFill>
                            <a:srgbClr val="595959"/>
                          </a:solidFill>
                          <a:latin typeface="Calibri"/>
                          <a:ea typeface="+mn-ea"/>
                          <a:cs typeface="Calibri"/>
                        </a:rPr>
                        <a:t>25 anos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0" kern="1200" dirty="0">
                          <a:solidFill>
                            <a:srgbClr val="595959"/>
                          </a:solidFill>
                          <a:latin typeface="Calibri"/>
                          <a:ea typeface="+mn-ea"/>
                          <a:cs typeface="Calibri"/>
                        </a:rPr>
                        <a:t>15 anos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24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659660" y="5085184"/>
          <a:ext cx="8286271" cy="166959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657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20515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31059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Regra de Cálculo de Benefício</a:t>
                      </a: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4917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Ingresso até 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implementação da previdência complementar</a:t>
                      </a:r>
                      <a:endParaRPr kumimoji="0" lang="pt-B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Mantida integralidade </a:t>
                      </a: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para ambos os sexos.</a:t>
                      </a:r>
                      <a:endParaRPr kumimoji="0" lang="pt-B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  <a:tr h="7247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Ingresso após implementação da previdência complementar</a:t>
                      </a: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60% + 2% mesmo critério </a:t>
                      </a: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do RGPS (teto do RGPS aplicado após a criação da previdência complementar).</a:t>
                      </a: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30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096000" y="1800305"/>
          <a:ext cx="5436264" cy="321287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436264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555005">
                <a:tc>
                  <a:txBody>
                    <a:bodyPr/>
                    <a:lstStyle/>
                    <a:p>
                      <a:pPr algn="ctr"/>
                      <a:r>
                        <a:rPr lang="pt-BR" sz="1500" kern="1200" dirty="0" smtClean="0">
                          <a:latin typeface="+mn-lt"/>
                          <a:cs typeface="Calibri"/>
                        </a:rPr>
                        <a:t>Tempo de Exercício</a:t>
                      </a:r>
                      <a:r>
                        <a:rPr lang="pt-BR" sz="1500" kern="1200" baseline="0" dirty="0" smtClean="0">
                          <a:latin typeface="+mn-lt"/>
                          <a:cs typeface="Calibri"/>
                        </a:rPr>
                        <a:t> na atividade</a:t>
                      </a:r>
                      <a:endParaRPr lang="pt-BR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2657866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sp>
        <p:nvSpPr>
          <p:cNvPr id="33" name="Retângulo 32"/>
          <p:cNvSpPr/>
          <p:nvPr/>
        </p:nvSpPr>
        <p:spPr>
          <a:xfrm>
            <a:off x="11316240" y="4251713"/>
            <a:ext cx="216024" cy="100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aphicFrame>
        <p:nvGraphicFramePr>
          <p:cNvPr id="14" name="Gráfico 13"/>
          <p:cNvGraphicFramePr>
            <a:graphicFrameLocks/>
          </p:cNvGraphicFramePr>
          <p:nvPr>
            <p:extLst/>
          </p:nvPr>
        </p:nvGraphicFramePr>
        <p:xfrm>
          <a:off x="6057900" y="2213765"/>
          <a:ext cx="558271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5" name="Picture 1" descr="Resultado de imagem para homens e mulheres">
            <a:extLst>
              <a:ext uri="{FF2B5EF4-FFF2-40B4-BE49-F238E27FC236}">
                <a16:creationId xmlns:c="http://schemas.openxmlformats.org/drawingml/2006/chart" xmlns:cdr="http://schemas.openxmlformats.org/drawingml/2006/chartDrawing" xmlns="" xmlns:a16="http://schemas.microsoft.com/office/drawing/2014/main" xmlns:lc="http://schemas.openxmlformats.org/drawingml/2006/lockedCanvas" id="{2315538D-FAEF-4C59-8A8B-1DCE94139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357" y="3523151"/>
            <a:ext cx="1187883" cy="84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75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23392" y="1844824"/>
          <a:ext cx="5040559" cy="5791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363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50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467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22386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4087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Classe</a:t>
                      </a:r>
                      <a:endParaRPr lang="pt-BR" sz="1600" b="1" kern="1200" baseline="300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Idade </a:t>
                      </a:r>
                    </a:p>
                    <a:p>
                      <a:pPr algn="ctr"/>
                      <a:r>
                        <a:rPr lang="pt-BR" sz="16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Mínima</a:t>
                      </a:r>
                      <a:endParaRPr lang="pt-BR" sz="1600" b="1" kern="1200" baseline="300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FFFF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132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Tempo de Contribuição</a:t>
                      </a:r>
                      <a:r>
                        <a:rPr lang="pt-BR" sz="1600" b="1" kern="1200" baseline="300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FFFFF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132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Tempo de </a:t>
                      </a:r>
                      <a:r>
                        <a:rPr lang="pt-BR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Exercício *</a:t>
                      </a:r>
                      <a:endParaRPr lang="pt-BR" sz="1600" b="1" kern="1200" baseline="300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FFFFF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</a:tbl>
          </a:graphicData>
        </a:graphic>
      </p:graphicFrame>
      <p:pic>
        <p:nvPicPr>
          <p:cNvPr id="21" name="Imagem 4">
            <a:extLst>
              <a:ext uri="{FF2B5EF4-FFF2-40B4-BE49-F238E27FC236}">
                <a16:creationId xmlns:a16="http://schemas.microsoft.com/office/drawing/2014/main" xmlns="" id="{559C3A90-9141-534A-9063-1CDB5A1E9C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3" t="62988" r="51250" b="13634"/>
          <a:stretch/>
        </p:blipFill>
        <p:spPr>
          <a:xfrm>
            <a:off x="1643463" y="2938804"/>
            <a:ext cx="562532" cy="764566"/>
          </a:xfrm>
          <a:prstGeom prst="rect">
            <a:avLst/>
          </a:prstGeom>
        </p:spPr>
      </p:pic>
      <p:graphicFrame>
        <p:nvGraphicFramePr>
          <p:cNvPr id="23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23392" y="2437788"/>
          <a:ext cx="5040559" cy="125173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023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40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50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467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22386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633461">
                <a:tc rowSpan="2">
                  <a:txBody>
                    <a:bodyPr/>
                    <a:lstStyle/>
                    <a:p>
                      <a:pPr marL="0" marR="0" indent="0" algn="ctr" defTabSz="7132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kern="1200" dirty="0" smtClean="0"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Calibri"/>
                        </a:rPr>
                        <a:t>Agentes</a:t>
                      </a:r>
                      <a:endParaRPr lang="pt-BR" sz="1600" b="1" kern="1200" dirty="0">
                        <a:solidFill>
                          <a:srgbClr val="595959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6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600" b="0" kern="1200" dirty="0">
                          <a:solidFill>
                            <a:srgbClr val="595959"/>
                          </a:solidFill>
                          <a:latin typeface="Calibri"/>
                          <a:ea typeface="+mn-ea"/>
                          <a:cs typeface="Calibri"/>
                        </a:rPr>
                        <a:t>55 anos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0" kern="1200" dirty="0">
                          <a:solidFill>
                            <a:srgbClr val="595959"/>
                          </a:solidFill>
                          <a:latin typeface="Calibri"/>
                          <a:ea typeface="+mn-ea"/>
                          <a:cs typeface="Calibri"/>
                        </a:rPr>
                        <a:t>30 anos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600" b="0" kern="1200" dirty="0">
                          <a:solidFill>
                            <a:srgbClr val="595959"/>
                          </a:solidFill>
                          <a:latin typeface="Calibri"/>
                          <a:ea typeface="+mn-ea"/>
                          <a:cs typeface="Calibri"/>
                        </a:rPr>
                        <a:t>20 </a:t>
                      </a:r>
                      <a:r>
                        <a:rPr lang="pt-BR" sz="1600" b="0" kern="1200" dirty="0" smtClean="0">
                          <a:solidFill>
                            <a:srgbClr val="595959"/>
                          </a:solidFill>
                          <a:latin typeface="Calibri"/>
                          <a:ea typeface="+mn-ea"/>
                          <a:cs typeface="Calibri"/>
                        </a:rPr>
                        <a:t>anos</a:t>
                      </a:r>
                      <a:endParaRPr lang="pt-BR" sz="1600" b="0" kern="1200" dirty="0">
                        <a:solidFill>
                          <a:srgbClr val="595959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  <a:tr h="6182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t-BR" sz="2400" b="0" kern="1200" dirty="0">
                        <a:solidFill>
                          <a:schemeClr val="tx1"/>
                        </a:solidFill>
                        <a:latin typeface="Calibri (corpo)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0" kern="1200" dirty="0">
                          <a:solidFill>
                            <a:srgbClr val="595959"/>
                          </a:solidFill>
                          <a:latin typeface="Calibri"/>
                          <a:ea typeface="+mn-ea"/>
                          <a:cs typeface="Calibri"/>
                        </a:rPr>
                        <a:t>25 anos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t-BR" sz="1600" b="0" kern="1200" dirty="0">
                        <a:solidFill>
                          <a:srgbClr val="595959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22" name="Imagem 6">
            <a:extLst>
              <a:ext uri="{FF2B5EF4-FFF2-40B4-BE49-F238E27FC236}">
                <a16:creationId xmlns:a16="http://schemas.microsoft.com/office/drawing/2014/main" xmlns="" id="{CCFF6E31-4AAE-114D-96E5-95AD01DC00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25" t="62490" r="2008" b="13499"/>
          <a:stretch/>
        </p:blipFill>
        <p:spPr>
          <a:xfrm>
            <a:off x="1633631" y="2453149"/>
            <a:ext cx="572364" cy="59826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0" y="692696"/>
            <a:ext cx="891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Aposentadoria dos </a:t>
            </a:r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agentes </a:t>
            </a:r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p</a:t>
            </a:r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enitenciários e socioeducativos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24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659660" y="5085184"/>
          <a:ext cx="8286271" cy="166959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657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20515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31059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Regra de Cálculo de Benefício</a:t>
                      </a: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4917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Ingresso até 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implementação da previdência complementar</a:t>
                      </a:r>
                      <a:endParaRPr kumimoji="0" lang="pt-B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Mantida integralidade </a:t>
                      </a: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para ambos os sexos.</a:t>
                      </a:r>
                      <a:endParaRPr kumimoji="0" lang="pt-B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  <a:tr h="7247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Ingresso após implementação da previdência complementar</a:t>
                      </a: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60% + 2% mesmo critério </a:t>
                      </a: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do RGPS (teto do RGPS aplicado após a criação da previdência complementar).</a:t>
                      </a: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30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096000" y="1800305"/>
          <a:ext cx="5436264" cy="321287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436264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555005">
                <a:tc>
                  <a:txBody>
                    <a:bodyPr/>
                    <a:lstStyle/>
                    <a:p>
                      <a:pPr algn="ctr"/>
                      <a:r>
                        <a:rPr lang="pt-BR" sz="1500" kern="1200" dirty="0" smtClean="0">
                          <a:latin typeface="+mn-lt"/>
                          <a:cs typeface="Calibri"/>
                        </a:rPr>
                        <a:t>Tempo de Exercício</a:t>
                      </a:r>
                      <a:r>
                        <a:rPr lang="pt-BR" sz="1500" kern="1200" baseline="0" dirty="0" smtClean="0">
                          <a:latin typeface="+mn-lt"/>
                          <a:cs typeface="Calibri"/>
                        </a:rPr>
                        <a:t> na atividade</a:t>
                      </a:r>
                      <a:endParaRPr lang="pt-BR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2657866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sp>
        <p:nvSpPr>
          <p:cNvPr id="33" name="Retângulo 32"/>
          <p:cNvSpPr/>
          <p:nvPr/>
        </p:nvSpPr>
        <p:spPr>
          <a:xfrm>
            <a:off x="11316240" y="4251713"/>
            <a:ext cx="216024" cy="100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aphicFrame>
        <p:nvGraphicFramePr>
          <p:cNvPr id="14" name="Gráfico 13"/>
          <p:cNvGraphicFramePr>
            <a:graphicFrameLocks/>
          </p:cNvGraphicFramePr>
          <p:nvPr>
            <p:extLst/>
          </p:nvPr>
        </p:nvGraphicFramePr>
        <p:xfrm>
          <a:off x="6057900" y="2423943"/>
          <a:ext cx="5582715" cy="2533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0717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-72574" y="545699"/>
            <a:ext cx="891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Aposentadoria dos </a:t>
            </a:r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servidores expostos a agentes químicos, físicos e biológicos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15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29324" y="1781726"/>
          <a:ext cx="2454308" cy="294341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822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72012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559305">
                <a:tc gridSpan="2">
                  <a:txBody>
                    <a:bodyPr/>
                    <a:lstStyle/>
                    <a:p>
                      <a:pPr algn="ctr"/>
                      <a:r>
                        <a:rPr lang="pt-BR" sz="1300" kern="1200" dirty="0">
                          <a:latin typeface="+mn-lt"/>
                          <a:cs typeface="Calibri"/>
                        </a:rPr>
                        <a:t>Tempo de</a:t>
                      </a:r>
                    </a:p>
                    <a:p>
                      <a:pPr algn="ctr"/>
                      <a:r>
                        <a:rPr lang="pt-BR" sz="13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Contribuição</a:t>
                      </a: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1192056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  <a:tr h="1192056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8" name="Plus 3"/>
          <p:cNvSpPr/>
          <p:nvPr/>
        </p:nvSpPr>
        <p:spPr>
          <a:xfrm>
            <a:off x="2947575" y="3290432"/>
            <a:ext cx="246402" cy="246402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CaixaDeTexto 23">
            <a:extLst>
              <a:ext uri="{FF2B5EF4-FFF2-40B4-BE49-F238E27FC236}">
                <a16:creationId xmlns:a16="http://schemas.microsoft.com/office/drawing/2014/main" xmlns="" id="{AA37E516-2D83-4B68-838E-69C4726F22CD}"/>
              </a:ext>
            </a:extLst>
          </p:cNvPr>
          <p:cNvSpPr txBox="1"/>
          <p:nvPr/>
        </p:nvSpPr>
        <p:spPr>
          <a:xfrm>
            <a:off x="1172163" y="2543672"/>
            <a:ext cx="1434601" cy="764518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pPr algn="ctr"/>
            <a:r>
              <a:rPr lang="pt-BR" sz="1500" b="1" dirty="0">
                <a:solidFill>
                  <a:srgbClr val="595959"/>
                </a:solidFill>
              </a:rPr>
              <a:t>2</a:t>
            </a:r>
            <a:r>
              <a:rPr lang="pt-BR" sz="1500" b="1" dirty="0" smtClean="0">
                <a:solidFill>
                  <a:srgbClr val="595959"/>
                </a:solidFill>
              </a:rPr>
              <a:t>5 anos de efetiva exposição</a:t>
            </a:r>
            <a:endParaRPr lang="pt-BR" sz="1500" b="1" dirty="0">
              <a:solidFill>
                <a:srgbClr val="595959"/>
              </a:solidFill>
            </a:endParaRPr>
          </a:p>
        </p:txBody>
      </p:sp>
      <p:graphicFrame>
        <p:nvGraphicFramePr>
          <p:cNvPr id="32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365873" y="2369390"/>
          <a:ext cx="1710161" cy="208848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006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09554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382815">
                <a:tc>
                  <a:txBody>
                    <a:bodyPr/>
                    <a:lstStyle/>
                    <a:p>
                      <a:pPr algn="ctr"/>
                      <a:r>
                        <a:rPr lang="pt-BR" sz="16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Tempo de </a:t>
                      </a:r>
                      <a:r>
                        <a:rPr lang="pt-BR" sz="1600" b="1" kern="1200" dirty="0" smtClean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Serviço </a:t>
                      </a:r>
                      <a:r>
                        <a:rPr lang="pt-BR" sz="16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Público</a:t>
                      </a:r>
                      <a:r>
                        <a:rPr lang="pt-BR" sz="1600" b="1" kern="1200" baseline="300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200" dirty="0">
                          <a:latin typeface="Calibri"/>
                          <a:cs typeface="Calibri"/>
                        </a:rPr>
                        <a:t>Tempo</a:t>
                      </a:r>
                      <a:br>
                        <a:rPr lang="pt-BR" sz="1600" kern="1200" dirty="0">
                          <a:latin typeface="Calibri"/>
                          <a:cs typeface="Calibri"/>
                        </a:rPr>
                      </a:br>
                      <a:r>
                        <a:rPr lang="pt-BR" sz="1600" kern="1200" dirty="0">
                          <a:latin typeface="Calibri"/>
                          <a:cs typeface="Calibri"/>
                        </a:rPr>
                        <a:t>de</a:t>
                      </a:r>
                    </a:p>
                    <a:p>
                      <a:pPr algn="ctr"/>
                      <a:r>
                        <a:rPr lang="pt-BR" sz="16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Cargo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1021685">
                <a:tc>
                  <a:txBody>
                    <a:bodyPr/>
                    <a:lstStyle/>
                    <a:p>
                      <a:pPr algn="ctr"/>
                      <a:r>
                        <a:rPr lang="pt-BR" sz="1600" b="1" kern="1200" dirty="0">
                          <a:solidFill>
                            <a:srgbClr val="595959"/>
                          </a:solidFill>
                          <a:latin typeface="Calibri"/>
                          <a:ea typeface="+mn-ea"/>
                          <a:cs typeface="Calibri"/>
                        </a:rPr>
                        <a:t>20 anos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kern="1200" dirty="0">
                          <a:solidFill>
                            <a:srgbClr val="595959"/>
                          </a:solidFill>
                          <a:latin typeface="Calibri"/>
                          <a:ea typeface="+mn-ea"/>
                          <a:cs typeface="Calibri"/>
                        </a:rPr>
                        <a:t>5 anos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graphicFrame>
        <p:nvGraphicFramePr>
          <p:cNvPr id="35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628288" y="1781726"/>
          <a:ext cx="6372368" cy="282349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372368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487742">
                <a:tc>
                  <a:txBody>
                    <a:bodyPr/>
                    <a:lstStyle/>
                    <a:p>
                      <a:pPr algn="ctr"/>
                      <a:r>
                        <a:rPr lang="pt-BR" sz="1500" kern="1200" dirty="0">
                          <a:latin typeface="+mn-lt"/>
                          <a:cs typeface="Calibri"/>
                        </a:rPr>
                        <a:t>Pontos</a:t>
                      </a:r>
                      <a:r>
                        <a:rPr lang="pt-BR" sz="1500" kern="1200" baseline="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pt-BR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(Idade + Tempo de Contribuição)</a:t>
                      </a: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2335750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graphicFrame>
        <p:nvGraphicFramePr>
          <p:cNvPr id="36" name="Gráfico 28">
            <a:extLst>
              <a:ext uri="{FF2B5EF4-FFF2-40B4-BE49-F238E27FC236}">
                <a16:creationId xmlns:a16="http://schemas.microsoft.com/office/drawing/2014/main" xmlns="" id="{1D94A647-4906-44B4-9AC1-6C8DFEC332B5}"/>
              </a:ext>
            </a:extLst>
          </p:cNvPr>
          <p:cNvGraphicFramePr/>
          <p:nvPr>
            <p:extLst/>
          </p:nvPr>
        </p:nvGraphicFramePr>
        <p:xfrm>
          <a:off x="5898148" y="1781726"/>
          <a:ext cx="8172568" cy="2705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" name="Plus 45"/>
          <p:cNvSpPr/>
          <p:nvPr/>
        </p:nvSpPr>
        <p:spPr>
          <a:xfrm>
            <a:off x="5159896" y="3266319"/>
            <a:ext cx="246402" cy="246402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tângulo 1"/>
          <p:cNvSpPr/>
          <p:nvPr/>
        </p:nvSpPr>
        <p:spPr>
          <a:xfrm>
            <a:off x="11640616" y="4357693"/>
            <a:ext cx="216024" cy="100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aphicFrame>
        <p:nvGraphicFramePr>
          <p:cNvPr id="38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698161" y="5013176"/>
          <a:ext cx="8286271" cy="147801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657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20515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24362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Regra de Cálculo de Benefício</a:t>
                      </a: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472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Ingresso até 31/12/2003</a:t>
                      </a: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Mantida integralidade aos </a:t>
                      </a: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60 anos para ambos os sexos.</a:t>
                      </a:r>
                      <a:endParaRPr kumimoji="0" lang="pt-B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  <a:tr h="4606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Ingresso após 31/12/2003</a:t>
                      </a:r>
                      <a:endParaRPr kumimoji="0" lang="pt-B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60% + 2% mesmo </a:t>
                      </a: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c</a:t>
                      </a: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ritério </a:t>
                      </a: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do RGPS (teto do RGPS aplicado após a criação da previdência complementar).</a:t>
                      </a: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39" name="Imagem 4">
            <a:extLst>
              <a:ext uri="{FF2B5EF4-FFF2-40B4-BE49-F238E27FC236}">
                <a16:creationId xmlns:a16="http://schemas.microsoft.com/office/drawing/2014/main" xmlns="" id="{559C3A90-9141-534A-9063-1CDB5A1E9C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1" t="7935" r="82816" b="72751"/>
          <a:stretch/>
        </p:blipFill>
        <p:spPr>
          <a:xfrm>
            <a:off x="510810" y="3722369"/>
            <a:ext cx="622956" cy="680639"/>
          </a:xfrm>
          <a:prstGeom prst="rect">
            <a:avLst/>
          </a:prstGeom>
        </p:spPr>
      </p:pic>
      <p:pic>
        <p:nvPicPr>
          <p:cNvPr id="40" name="Imagem 6">
            <a:extLst>
              <a:ext uri="{FF2B5EF4-FFF2-40B4-BE49-F238E27FC236}">
                <a16:creationId xmlns:a16="http://schemas.microsoft.com/office/drawing/2014/main" xmlns="" id="{CCFF6E31-4AAE-114D-96E5-95AD01DC00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5" t="6298" r="2290" b="72915"/>
          <a:stretch/>
        </p:blipFill>
        <p:spPr>
          <a:xfrm>
            <a:off x="411135" y="2531581"/>
            <a:ext cx="761028" cy="680639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xmlns="" id="{AA37E516-2D83-4B68-838E-69C4726F22CD}"/>
              </a:ext>
            </a:extLst>
          </p:cNvPr>
          <p:cNvSpPr txBox="1"/>
          <p:nvPr/>
        </p:nvSpPr>
        <p:spPr>
          <a:xfrm>
            <a:off x="1172162" y="3662420"/>
            <a:ext cx="1434601" cy="764518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pPr algn="ctr"/>
            <a:r>
              <a:rPr lang="pt-BR" sz="1500" b="1" dirty="0">
                <a:solidFill>
                  <a:srgbClr val="595959"/>
                </a:solidFill>
              </a:rPr>
              <a:t>2</a:t>
            </a:r>
            <a:r>
              <a:rPr lang="pt-BR" sz="1500" b="1" dirty="0" smtClean="0">
                <a:solidFill>
                  <a:srgbClr val="595959"/>
                </a:solidFill>
              </a:rPr>
              <a:t>5 anos de efetiva exposição</a:t>
            </a:r>
            <a:endParaRPr lang="pt-BR" sz="1500" b="1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11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-72574" y="545699"/>
            <a:ext cx="955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Aposentadoria dos </a:t>
            </a:r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servidores com deficiência 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18" name="Plus 3"/>
          <p:cNvSpPr/>
          <p:nvPr/>
        </p:nvSpPr>
        <p:spPr>
          <a:xfrm>
            <a:off x="5749828" y="3049353"/>
            <a:ext cx="246402" cy="246402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32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300298" y="2083430"/>
          <a:ext cx="1710161" cy="208848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006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09554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382815">
                <a:tc>
                  <a:txBody>
                    <a:bodyPr/>
                    <a:lstStyle/>
                    <a:p>
                      <a:pPr algn="ctr"/>
                      <a:r>
                        <a:rPr lang="pt-BR" sz="16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Tempo de </a:t>
                      </a:r>
                      <a:r>
                        <a:rPr lang="pt-BR" sz="1600" b="1" kern="1200" dirty="0" smtClean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Serviço </a:t>
                      </a:r>
                      <a:r>
                        <a:rPr lang="pt-BR" sz="16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Público</a:t>
                      </a:r>
                      <a:r>
                        <a:rPr lang="pt-BR" sz="1600" b="1" kern="1200" baseline="300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kern="1200" dirty="0">
                          <a:latin typeface="Calibri"/>
                          <a:cs typeface="Calibri"/>
                        </a:rPr>
                        <a:t>Tempo</a:t>
                      </a:r>
                      <a:br>
                        <a:rPr lang="pt-BR" sz="1600" kern="1200" dirty="0">
                          <a:latin typeface="Calibri"/>
                          <a:cs typeface="Calibri"/>
                        </a:rPr>
                      </a:br>
                      <a:r>
                        <a:rPr lang="pt-BR" sz="1600" kern="1200" dirty="0">
                          <a:latin typeface="Calibri"/>
                          <a:cs typeface="Calibri"/>
                        </a:rPr>
                        <a:t>de</a:t>
                      </a:r>
                    </a:p>
                    <a:p>
                      <a:pPr algn="ctr"/>
                      <a:r>
                        <a:rPr lang="pt-BR" sz="16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Cargo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1021685">
                <a:tc>
                  <a:txBody>
                    <a:bodyPr/>
                    <a:lstStyle/>
                    <a:p>
                      <a:pPr algn="ctr"/>
                      <a:r>
                        <a:rPr lang="pt-BR" sz="1600" b="1" kern="1200" dirty="0">
                          <a:solidFill>
                            <a:srgbClr val="595959"/>
                          </a:solidFill>
                          <a:latin typeface="Calibri"/>
                          <a:ea typeface="+mn-ea"/>
                          <a:cs typeface="Calibri"/>
                        </a:rPr>
                        <a:t>20 anos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kern="1200" dirty="0">
                          <a:solidFill>
                            <a:srgbClr val="595959"/>
                          </a:solidFill>
                          <a:latin typeface="Calibri"/>
                          <a:ea typeface="+mn-ea"/>
                          <a:cs typeface="Calibri"/>
                        </a:rPr>
                        <a:t>5 anos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graphicFrame>
        <p:nvGraphicFramePr>
          <p:cNvPr id="38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698161" y="5392480"/>
          <a:ext cx="8286271" cy="129854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657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20515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24362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Regra de Cálculo de Benefício</a:t>
                      </a: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472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Ingresso até 31/12/2003</a:t>
                      </a: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Mantida </a:t>
                      </a: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integralidade.</a:t>
                      </a:r>
                      <a:endParaRPr kumimoji="0" lang="pt-B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  <a:tr h="4606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Ingresso após 31/12/2003</a:t>
                      </a:r>
                      <a:endParaRPr kumimoji="0" lang="pt-B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/>
                        </a:rPr>
                        <a:t>100% da média aritmética de todo período contributivo. </a:t>
                      </a:r>
                      <a:endParaRPr kumimoji="0" lang="pt-B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16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863752" y="1140469"/>
          <a:ext cx="1582008" cy="165991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2008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410373"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>
                          <a:latin typeface="+mn-lt"/>
                          <a:cs typeface="Calibri"/>
                        </a:rPr>
                        <a:t>Tempo de</a:t>
                      </a:r>
                    </a:p>
                    <a:p>
                      <a:pPr algn="ctr"/>
                      <a:r>
                        <a:rPr lang="pt-BR" sz="13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Contribuição</a:t>
                      </a: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1180543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0AFC67DE-AEB5-4542-9FB5-3116A0872C81}"/>
              </a:ext>
            </a:extLst>
          </p:cNvPr>
          <p:cNvSpPr txBox="1"/>
          <p:nvPr/>
        </p:nvSpPr>
        <p:spPr>
          <a:xfrm>
            <a:off x="3888175" y="1747607"/>
            <a:ext cx="1576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+mn-lt"/>
              </a:rPr>
              <a:t>35 anos deficiência leve</a:t>
            </a:r>
            <a:endParaRPr lang="pt-BR" b="1" dirty="0">
              <a:latin typeface="+mn-lt"/>
            </a:endParaRPr>
          </a:p>
        </p:txBody>
      </p:sp>
      <p:graphicFrame>
        <p:nvGraphicFramePr>
          <p:cNvPr id="19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863752" y="2860412"/>
          <a:ext cx="1582008" cy="116624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2008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1166247">
                <a:tc>
                  <a:txBody>
                    <a:bodyPr/>
                    <a:lstStyle/>
                    <a:p>
                      <a:pPr algn="ctr"/>
                      <a:endParaRPr lang="pt-BR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</a:tbl>
          </a:graphicData>
        </a:graphic>
      </p:graphicFrame>
      <p:sp>
        <p:nvSpPr>
          <p:cNvPr id="20" name="CaixaDeTexto 19">
            <a:extLst>
              <a:ext uri="{FF2B5EF4-FFF2-40B4-BE49-F238E27FC236}">
                <a16:creationId xmlns:a16="http://schemas.microsoft.com/office/drawing/2014/main" xmlns="" id="{0AFC67DE-AEB5-4542-9FB5-3116A0872C81}"/>
              </a:ext>
            </a:extLst>
          </p:cNvPr>
          <p:cNvSpPr txBox="1"/>
          <p:nvPr/>
        </p:nvSpPr>
        <p:spPr>
          <a:xfrm>
            <a:off x="3811685" y="2973727"/>
            <a:ext cx="1576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+mn-lt"/>
              </a:rPr>
              <a:t>25 anos deficiência moderada</a:t>
            </a:r>
            <a:endParaRPr lang="pt-BR" b="1" dirty="0">
              <a:latin typeface="+mn-lt"/>
            </a:endParaRPr>
          </a:p>
        </p:txBody>
      </p:sp>
      <p:graphicFrame>
        <p:nvGraphicFramePr>
          <p:cNvPr id="21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865012" y="4103217"/>
          <a:ext cx="1582008" cy="116624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2008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1166247">
                <a:tc>
                  <a:txBody>
                    <a:bodyPr/>
                    <a:lstStyle/>
                    <a:p>
                      <a:pPr algn="ctr"/>
                      <a:endParaRPr lang="pt-BR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</a:tbl>
          </a:graphicData>
        </a:graphic>
      </p:graphicFrame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0AFC67DE-AEB5-4542-9FB5-3116A0872C81}"/>
              </a:ext>
            </a:extLst>
          </p:cNvPr>
          <p:cNvSpPr txBox="1"/>
          <p:nvPr/>
        </p:nvSpPr>
        <p:spPr>
          <a:xfrm>
            <a:off x="3888175" y="4171915"/>
            <a:ext cx="1576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+mn-lt"/>
              </a:rPr>
              <a:t>20 anos deficiência grave</a:t>
            </a:r>
            <a:endParaRPr lang="pt-BR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0507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-1" y="692696"/>
            <a:ext cx="9984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Regra de cálculo das </a:t>
            </a:r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aposentadorias pela média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F890D58-4C0B-F74C-BF8F-4941B79AAAB8}"/>
              </a:ext>
            </a:extLst>
          </p:cNvPr>
          <p:cNvSpPr txBox="1"/>
          <p:nvPr/>
        </p:nvSpPr>
        <p:spPr>
          <a:xfrm>
            <a:off x="226142" y="1401096"/>
            <a:ext cx="117397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000" dirty="0">
                <a:latin typeface="+mn-lt"/>
              </a:rPr>
              <a:t>Corresponderão a </a:t>
            </a:r>
            <a:r>
              <a:rPr lang="pt-BR" sz="3000" b="1" dirty="0">
                <a:latin typeface="+mn-lt"/>
              </a:rPr>
              <a:t>60% da média </a:t>
            </a:r>
            <a:r>
              <a:rPr lang="pt-BR" sz="3000" dirty="0">
                <a:latin typeface="+mn-lt"/>
              </a:rPr>
              <a:t>de todas as </a:t>
            </a:r>
            <a:r>
              <a:rPr lang="pt-BR" sz="3000" dirty="0" smtClean="0">
                <a:latin typeface="+mn-lt"/>
              </a:rPr>
              <a:t>remunerações, </a:t>
            </a:r>
            <a:r>
              <a:rPr lang="pt-BR" sz="3000" b="1" dirty="0">
                <a:latin typeface="+mn-lt"/>
              </a:rPr>
              <a:t>acrescidos de 2% para cada ano que exceder 20 anos </a:t>
            </a:r>
            <a:r>
              <a:rPr lang="pt-BR" sz="3000" dirty="0">
                <a:latin typeface="+mn-lt"/>
              </a:rPr>
              <a:t>de contribuição.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xmlns="" id="{AA1B92AA-6E77-4E3B-AC24-A8D2EFF87057}"/>
              </a:ext>
            </a:extLst>
          </p:cNvPr>
          <p:cNvGraphicFramePr/>
          <p:nvPr>
            <p:extLst/>
          </p:nvPr>
        </p:nvGraphicFramePr>
        <p:xfrm>
          <a:off x="479376" y="2394617"/>
          <a:ext cx="10854193" cy="3589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2330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91344" y="2780928"/>
            <a:ext cx="11809312" cy="39218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de cantos arredondados 6"/>
          <p:cNvSpPr/>
          <p:nvPr/>
        </p:nvSpPr>
        <p:spPr>
          <a:xfrm>
            <a:off x="299356" y="2485102"/>
            <a:ext cx="1944216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299356" y="2485102"/>
            <a:ext cx="194421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Texto da PEC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74948" y="2917150"/>
            <a:ext cx="118093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+mn-lt"/>
              </a:rPr>
              <a:t>Art. 9º A concessão de aposentadoria ao servidor público e de pensão </a:t>
            </a:r>
            <a:r>
              <a:rPr lang="pt-BR" sz="2000" dirty="0" smtClean="0">
                <a:latin typeface="+mn-lt"/>
              </a:rPr>
              <a:t>por morte </a:t>
            </a:r>
            <a:r>
              <a:rPr lang="pt-BR" sz="2000" dirty="0">
                <a:latin typeface="+mn-lt"/>
              </a:rPr>
              <a:t>aos dependentes de servidor público falecido será assegurada, a qualquer tempo</a:t>
            </a:r>
            <a:r>
              <a:rPr lang="pt-BR" sz="2000" dirty="0" smtClean="0">
                <a:latin typeface="+mn-lt"/>
              </a:rPr>
              <a:t>, desde </a:t>
            </a:r>
            <a:r>
              <a:rPr lang="pt-BR" sz="2000" dirty="0">
                <a:latin typeface="+mn-lt"/>
              </a:rPr>
              <a:t>que tenham sido cumpridos os requisitos para obtenção desses benefícios até a </a:t>
            </a:r>
            <a:r>
              <a:rPr lang="pt-BR" sz="2000" dirty="0" smtClean="0">
                <a:latin typeface="+mn-lt"/>
              </a:rPr>
              <a:t>data de </a:t>
            </a:r>
            <a:r>
              <a:rPr lang="pt-BR" sz="2000" dirty="0">
                <a:latin typeface="+mn-lt"/>
              </a:rPr>
              <a:t>promulgação desta Emenda à Constituição, observados os critérios da legislação </a:t>
            </a:r>
            <a:r>
              <a:rPr lang="pt-BR" sz="2000" dirty="0" smtClean="0">
                <a:latin typeface="+mn-lt"/>
              </a:rPr>
              <a:t>vigente na </a:t>
            </a:r>
            <a:r>
              <a:rPr lang="pt-BR" sz="2000" dirty="0">
                <a:latin typeface="+mn-lt"/>
              </a:rPr>
              <a:t>data em que foram atendidos os requisitos para a concessão da aposentadoria ou </a:t>
            </a:r>
            <a:r>
              <a:rPr lang="pt-BR" sz="2000" dirty="0" smtClean="0">
                <a:latin typeface="+mn-lt"/>
              </a:rPr>
              <a:t>da pensão </a:t>
            </a:r>
            <a:r>
              <a:rPr lang="pt-BR" sz="2000" dirty="0">
                <a:latin typeface="+mn-lt"/>
              </a:rPr>
              <a:t>por morte.</a:t>
            </a:r>
          </a:p>
          <a:p>
            <a:pPr algn="just"/>
            <a:r>
              <a:rPr lang="pt-BR" sz="2000" dirty="0">
                <a:latin typeface="+mn-lt"/>
              </a:rPr>
              <a:t>§ 1º Os proventos de aposentadoria a serem concedidos ao servidor público </a:t>
            </a:r>
            <a:r>
              <a:rPr lang="pt-BR" sz="2000" dirty="0" smtClean="0">
                <a:latin typeface="+mn-lt"/>
              </a:rPr>
              <a:t>a que </a:t>
            </a:r>
            <a:r>
              <a:rPr lang="pt-BR" sz="2000" dirty="0">
                <a:latin typeface="+mn-lt"/>
              </a:rPr>
              <a:t>se refere o caput e as pensões por morte devidas aos seus dependentes </a:t>
            </a:r>
            <a:r>
              <a:rPr lang="pt-BR" sz="2000" dirty="0" smtClean="0">
                <a:latin typeface="+mn-lt"/>
              </a:rPr>
              <a:t>serão calculados </a:t>
            </a:r>
            <a:r>
              <a:rPr lang="pt-BR" sz="2000" dirty="0">
                <a:latin typeface="+mn-lt"/>
              </a:rPr>
              <a:t>e reajustados de acordo com a legislação em vigor à época em que </a:t>
            </a:r>
            <a:r>
              <a:rPr lang="pt-BR" sz="2000" dirty="0" smtClean="0">
                <a:latin typeface="+mn-lt"/>
              </a:rPr>
              <a:t>foram atendidos </a:t>
            </a:r>
            <a:r>
              <a:rPr lang="pt-BR" sz="2000" dirty="0">
                <a:latin typeface="+mn-lt"/>
              </a:rPr>
              <a:t>os requisitos nela estabelecidos para a concessão desses benefícios.</a:t>
            </a:r>
          </a:p>
          <a:p>
            <a:pPr algn="just"/>
            <a:r>
              <a:rPr lang="pt-BR" sz="2000" dirty="0">
                <a:latin typeface="+mn-lt"/>
              </a:rPr>
              <a:t>§ 2º O limite máximo estabelecido para os benefícios do Regime Geral </a:t>
            </a:r>
            <a:r>
              <a:rPr lang="pt-BR" sz="2000" dirty="0" smtClean="0">
                <a:latin typeface="+mn-lt"/>
              </a:rPr>
              <a:t>de Previdência </a:t>
            </a:r>
            <a:r>
              <a:rPr lang="pt-BR" sz="2000" dirty="0">
                <a:latin typeface="+mn-lt"/>
              </a:rPr>
              <a:t>Social somente será aplicado a aposentadorias concedidas aos </a:t>
            </a:r>
            <a:r>
              <a:rPr lang="pt-BR" sz="2000" dirty="0" smtClean="0">
                <a:latin typeface="+mn-lt"/>
              </a:rPr>
              <a:t>servidores públicos </a:t>
            </a:r>
            <a:r>
              <a:rPr lang="pt-BR" sz="2000" dirty="0">
                <a:latin typeface="+mn-lt"/>
              </a:rPr>
              <a:t>que tenham ingressado ou vierem a ingressar no serviço público posteriormente </a:t>
            </a:r>
            <a:r>
              <a:rPr lang="pt-BR" sz="2000" dirty="0" smtClean="0">
                <a:latin typeface="+mn-lt"/>
              </a:rPr>
              <a:t>à instituição </a:t>
            </a:r>
            <a:r>
              <a:rPr lang="pt-BR" sz="2000" dirty="0">
                <a:latin typeface="+mn-lt"/>
              </a:rPr>
              <a:t>de regime de previdência complementar ou que tenham ingressado</a:t>
            </a:r>
          </a:p>
          <a:p>
            <a:pPr algn="just"/>
            <a:r>
              <a:rPr lang="pt-BR" sz="2000" dirty="0">
                <a:latin typeface="+mn-lt"/>
              </a:rPr>
              <a:t>anteriormente e tenham </a:t>
            </a:r>
            <a:r>
              <a:rPr lang="pt-BR" sz="2000" dirty="0" smtClean="0">
                <a:latin typeface="+mn-lt"/>
              </a:rPr>
              <a:t>exercido </a:t>
            </a:r>
            <a:r>
              <a:rPr lang="pt-BR" sz="2000" dirty="0">
                <a:latin typeface="+mn-lt"/>
              </a:rPr>
              <a:t>a opção de que trata o § 16 do art. 40 da Constituição.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-240704" y="-10552"/>
            <a:ext cx="96233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Direito adquirido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4F890D58-4C0B-F74C-BF8F-4941B79AAAB8}"/>
              </a:ext>
            </a:extLst>
          </p:cNvPr>
          <p:cNvSpPr txBox="1"/>
          <p:nvPr/>
        </p:nvSpPr>
        <p:spPr>
          <a:xfrm>
            <a:off x="515380" y="1052736"/>
            <a:ext cx="11161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 smtClean="0">
                <a:latin typeface="+mn-lt"/>
              </a:rPr>
              <a:t>A proposta da Nova Previdência preserva o direito adquirido dos servidores que já implementaram requisitos para aposentadoria ou para pensões. </a:t>
            </a:r>
            <a:endParaRPr lang="pt-BR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060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/>
          <p:cNvSpPr txBox="1"/>
          <p:nvPr/>
        </p:nvSpPr>
        <p:spPr>
          <a:xfrm>
            <a:off x="-240704" y="-10552"/>
            <a:ext cx="96233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Abono de Permanência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4F890D58-4C0B-F74C-BF8F-4941B79AAAB8}"/>
              </a:ext>
            </a:extLst>
          </p:cNvPr>
          <p:cNvSpPr txBox="1"/>
          <p:nvPr/>
        </p:nvSpPr>
        <p:spPr>
          <a:xfrm>
            <a:off x="479376" y="1700808"/>
            <a:ext cx="111612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 smtClean="0">
                <a:latin typeface="+mn-lt"/>
              </a:rPr>
              <a:t>Aos que já implementaram requisitos para aposentadoria voluntária é garantido o abono de permanência até a aposentadoria compulsória, podendo o ente federativo estabelecer critérios para continuidade do pagamento. </a:t>
            </a:r>
          </a:p>
          <a:p>
            <a:pPr algn="just"/>
            <a:endParaRPr lang="pt-BR" sz="2800" dirty="0">
              <a:latin typeface="+mn-lt"/>
            </a:endParaRPr>
          </a:p>
          <a:p>
            <a:pPr algn="just"/>
            <a:r>
              <a:rPr lang="pt-BR" sz="2800" dirty="0" smtClean="0">
                <a:latin typeface="+mn-lt"/>
              </a:rPr>
              <a:t>Os servidores que implementarem os requisitos para aposentadoria prevista na PEC e optarem em permanecer em atividade poderá, conforme critérios do ente federativo, fazer jus a abono de permanência até o valor máximo de sua contribuição previdenciária. </a:t>
            </a:r>
            <a:endParaRPr lang="pt-BR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4938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692696"/>
            <a:ext cx="102724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Aposentadoria dos </a:t>
            </a:r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detentores de mandato eletivo</a:t>
            </a:r>
          </a:p>
          <a:p>
            <a:pPr marL="360363"/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(*que atualmente tenham regime especial*)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15" name="Espaço Reservado para Conteúdo 3">
            <a:extLst>
              <a:ext uri="{FF2B5EF4-FFF2-40B4-BE49-F238E27FC236}">
                <a16:creationId xmlns:a16="http://schemas.microsoft.com/office/drawing/2014/main" xmlns="" id="{5C398F0B-7196-4D39-AD7A-2B24FCC2B3B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127448" y="1988840"/>
          <a:ext cx="3750452" cy="294341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066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43774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559305"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>
                          <a:latin typeface="+mn-lt"/>
                          <a:cs typeface="Calibri"/>
                        </a:rPr>
                        <a:t>Idade</a:t>
                      </a:r>
                      <a:br>
                        <a:rPr lang="pt-BR" sz="1300" kern="1200" dirty="0">
                          <a:latin typeface="+mn-lt"/>
                          <a:cs typeface="Calibri"/>
                        </a:rPr>
                      </a:br>
                      <a:r>
                        <a:rPr lang="pt-BR" sz="1300" kern="1200" dirty="0">
                          <a:latin typeface="+mn-lt"/>
                          <a:cs typeface="Calibri"/>
                        </a:rPr>
                        <a:t>Mínima</a:t>
                      </a: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kern="1200" dirty="0">
                          <a:latin typeface="+mn-lt"/>
                          <a:cs typeface="Calibri"/>
                        </a:rPr>
                        <a:t>Tempo de</a:t>
                      </a:r>
                    </a:p>
                    <a:p>
                      <a:pPr algn="ctr"/>
                      <a:r>
                        <a:rPr lang="pt-BR" sz="13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/>
                        </a:rPr>
                        <a:t>adicional</a:t>
                      </a:r>
                      <a:endParaRPr lang="pt-BR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marT="41564" marB="41564" anchor="ctr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1192056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  <a:tr h="1192056">
                <a:tc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t-BR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68580" marR="68580" marT="41564" marB="41564">
                    <a:lnL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0" name="CaixaDeTexto 23">
            <a:extLst>
              <a:ext uri="{FF2B5EF4-FFF2-40B4-BE49-F238E27FC236}">
                <a16:creationId xmlns:a16="http://schemas.microsoft.com/office/drawing/2014/main" xmlns="" id="{AA37E516-2D83-4B68-838E-69C4726F22CD}"/>
              </a:ext>
            </a:extLst>
          </p:cNvPr>
          <p:cNvSpPr txBox="1"/>
          <p:nvPr/>
        </p:nvSpPr>
        <p:spPr>
          <a:xfrm>
            <a:off x="1487310" y="3133743"/>
            <a:ext cx="1086334" cy="533685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pPr algn="ctr"/>
            <a:endParaRPr lang="pt-BR" sz="1500" b="1" dirty="0" smtClean="0">
              <a:solidFill>
                <a:srgbClr val="595959"/>
              </a:solidFill>
            </a:endParaRPr>
          </a:p>
          <a:p>
            <a:pPr algn="ctr"/>
            <a:r>
              <a:rPr lang="pt-BR" sz="1500" b="1" dirty="0" smtClean="0">
                <a:solidFill>
                  <a:srgbClr val="595959"/>
                </a:solidFill>
              </a:rPr>
              <a:t>65 </a:t>
            </a:r>
            <a:r>
              <a:rPr lang="pt-BR" sz="1500" b="1" dirty="0">
                <a:solidFill>
                  <a:srgbClr val="595959"/>
                </a:solidFill>
              </a:rPr>
              <a:t>anos</a:t>
            </a:r>
          </a:p>
        </p:txBody>
      </p:sp>
      <p:sp>
        <p:nvSpPr>
          <p:cNvPr id="31" name="CaixaDeTexto 23">
            <a:extLst>
              <a:ext uri="{FF2B5EF4-FFF2-40B4-BE49-F238E27FC236}">
                <a16:creationId xmlns:a16="http://schemas.microsoft.com/office/drawing/2014/main" xmlns="" id="{AA37E516-2D83-4B68-838E-69C4726F22CD}"/>
              </a:ext>
            </a:extLst>
          </p:cNvPr>
          <p:cNvSpPr txBox="1"/>
          <p:nvPr/>
        </p:nvSpPr>
        <p:spPr>
          <a:xfrm>
            <a:off x="2959492" y="3180418"/>
            <a:ext cx="1906802" cy="995350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pPr algn="ctr"/>
            <a:r>
              <a:rPr lang="pt-BR" sz="1500" b="1" dirty="0" smtClean="0">
                <a:solidFill>
                  <a:srgbClr val="595959"/>
                </a:solidFill>
              </a:rPr>
              <a:t>Pedágio de 30% do tempo que falta para atingir direito à aposentadoria</a:t>
            </a:r>
            <a:endParaRPr lang="pt-BR" sz="1500" b="1" dirty="0">
              <a:solidFill>
                <a:srgbClr val="595959"/>
              </a:solidFill>
            </a:endParaRPr>
          </a:p>
        </p:txBody>
      </p:sp>
      <p:pic>
        <p:nvPicPr>
          <p:cNvPr id="39" name="Imagem 4">
            <a:extLst>
              <a:ext uri="{FF2B5EF4-FFF2-40B4-BE49-F238E27FC236}">
                <a16:creationId xmlns:a16="http://schemas.microsoft.com/office/drawing/2014/main" xmlns="" id="{559C3A90-9141-534A-9063-1CDB5A1E9C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1" t="35462" r="65884" b="42062"/>
          <a:stretch/>
        </p:blipFill>
        <p:spPr>
          <a:xfrm>
            <a:off x="1741471" y="3779724"/>
            <a:ext cx="720079" cy="792088"/>
          </a:xfrm>
          <a:prstGeom prst="rect">
            <a:avLst/>
          </a:prstGeom>
        </p:spPr>
      </p:pic>
      <p:pic>
        <p:nvPicPr>
          <p:cNvPr id="40" name="Imagem 6">
            <a:extLst>
              <a:ext uri="{FF2B5EF4-FFF2-40B4-BE49-F238E27FC236}">
                <a16:creationId xmlns:a16="http://schemas.microsoft.com/office/drawing/2014/main" xmlns="" id="{CCFF6E31-4AAE-114D-96E5-95AD01DC00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" t="33382" r="80560" b="42428"/>
          <a:stretch/>
        </p:blipFill>
        <p:spPr>
          <a:xfrm>
            <a:off x="1670571" y="2644707"/>
            <a:ext cx="792088" cy="792088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xmlns="" id="{AA37E516-2D83-4B68-838E-69C4726F22CD}"/>
              </a:ext>
            </a:extLst>
          </p:cNvPr>
          <p:cNvSpPr txBox="1"/>
          <p:nvPr/>
        </p:nvSpPr>
        <p:spPr>
          <a:xfrm>
            <a:off x="1487310" y="4304969"/>
            <a:ext cx="1086334" cy="533685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pPr algn="ctr"/>
            <a:endParaRPr lang="pt-BR" sz="1500" b="1" dirty="0" smtClean="0">
              <a:solidFill>
                <a:srgbClr val="595959"/>
              </a:solidFill>
            </a:endParaRPr>
          </a:p>
          <a:p>
            <a:pPr algn="ctr"/>
            <a:r>
              <a:rPr lang="pt-BR" sz="1500" b="1" dirty="0" smtClean="0">
                <a:solidFill>
                  <a:srgbClr val="595959"/>
                </a:solidFill>
              </a:rPr>
              <a:t>62 </a:t>
            </a:r>
            <a:r>
              <a:rPr lang="pt-BR" sz="1500" b="1" dirty="0">
                <a:solidFill>
                  <a:srgbClr val="595959"/>
                </a:solidFill>
              </a:rPr>
              <a:t>anos</a:t>
            </a:r>
          </a:p>
        </p:txBody>
      </p:sp>
      <p:graphicFrame>
        <p:nvGraphicFramePr>
          <p:cNvPr id="33" name="Espaço Reservado para Conteúdo 3">
            <a:extLst>
              <a:ext uri="{FF2B5EF4-FFF2-40B4-BE49-F238E27FC236}">
                <a16:creationId xmlns:a16="http://schemas.microsoft.com/office/drawing/2014/main" xmlns="" id="{EECC025A-7935-4ED2-BDB8-5462E60E642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104112" y="2612016"/>
          <a:ext cx="3240360" cy="1563752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xmlns="" val="1854705044"/>
                    </a:ext>
                  </a:extLst>
                </a:gridCol>
              </a:tblGrid>
              <a:tr h="541827">
                <a:tc>
                  <a:txBody>
                    <a:bodyPr/>
                    <a:lstStyle/>
                    <a:p>
                      <a:pPr algn="ctr"/>
                      <a:r>
                        <a:rPr lang="pt-BR" sz="1800" kern="1200" dirty="0" smtClean="0"/>
                        <a:t>Novos eleitos</a:t>
                      </a:r>
                      <a:endParaRPr lang="pt-BR" sz="1800" b="1" kern="1200" baseline="300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68580" marR="6858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4037998"/>
                  </a:ext>
                </a:extLst>
              </a:tr>
              <a:tr h="10219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/>
                        <a:t>Vínculo</a:t>
                      </a:r>
                      <a:r>
                        <a:rPr lang="pt-BR" sz="1800" baseline="0" dirty="0" smtClean="0"/>
                        <a:t> obrigatório ao RGPS</a:t>
                      </a:r>
                      <a:endParaRPr lang="pt-BR" sz="1800" dirty="0"/>
                    </a:p>
                  </a:txBody>
                  <a:tcPr marL="68580" marR="6858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2313786"/>
                  </a:ext>
                </a:extLst>
              </a:tr>
            </a:tbl>
          </a:graphicData>
        </a:graphic>
      </p:graphicFrame>
      <p:sp>
        <p:nvSpPr>
          <p:cNvPr id="4" name="Seta para a direita listrada 3"/>
          <p:cNvSpPr/>
          <p:nvPr/>
        </p:nvSpPr>
        <p:spPr>
          <a:xfrm>
            <a:off x="5167177" y="3040751"/>
            <a:ext cx="1661130" cy="824646"/>
          </a:xfrm>
          <a:prstGeom prst="stripedRightArrow">
            <a:avLst>
              <a:gd name="adj1" fmla="val 40156"/>
              <a:gd name="adj2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054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91344" y="4012859"/>
            <a:ext cx="11809312" cy="25202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de cantos arredondados 6"/>
          <p:cNvSpPr/>
          <p:nvPr/>
        </p:nvSpPr>
        <p:spPr>
          <a:xfrm>
            <a:off x="299356" y="3717032"/>
            <a:ext cx="1944216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299356" y="3717032"/>
            <a:ext cx="194421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  <a:latin typeface="+mn-lt"/>
              </a:rPr>
              <a:t>Texto da PEC</a:t>
            </a:r>
            <a:endParaRPr lang="pt-BR" sz="2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74948" y="4149080"/>
            <a:ext cx="118093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+mn-lt"/>
              </a:rPr>
              <a:t>Art. 16. A União, os Estados, o Distrito Federal e os Municípios </a:t>
            </a:r>
            <a:r>
              <a:rPr lang="pt-BR" sz="2000" dirty="0" smtClean="0">
                <a:latin typeface="+mn-lt"/>
              </a:rPr>
              <a:t>deverão aplicar </a:t>
            </a:r>
            <a:r>
              <a:rPr lang="pt-BR" sz="2000" dirty="0">
                <a:latin typeface="+mn-lt"/>
              </a:rPr>
              <a:t>imediatamente as disposições desta Emenda à Constituição aos seus </a:t>
            </a:r>
            <a:r>
              <a:rPr lang="pt-BR" sz="2000" dirty="0" smtClean="0">
                <a:latin typeface="+mn-lt"/>
              </a:rPr>
              <a:t>regimes próprios </a:t>
            </a:r>
            <a:r>
              <a:rPr lang="pt-BR" sz="2000" dirty="0">
                <a:latin typeface="+mn-lt"/>
              </a:rPr>
              <a:t>de previdência social, ressalvada a adequação ao disposto nos § 14 e § 17 do art. </a:t>
            </a:r>
            <a:r>
              <a:rPr lang="pt-BR" sz="2000" dirty="0" smtClean="0">
                <a:latin typeface="+mn-lt"/>
              </a:rPr>
              <a:t>40 da </a:t>
            </a:r>
            <a:r>
              <a:rPr lang="pt-BR" sz="2000" dirty="0">
                <a:latin typeface="+mn-lt"/>
              </a:rPr>
              <a:t>Constituição, que deverá ocorrer no prazo de dois anos, contado da data de </a:t>
            </a:r>
            <a:r>
              <a:rPr lang="pt-BR" sz="2000" dirty="0" smtClean="0">
                <a:latin typeface="+mn-lt"/>
              </a:rPr>
              <a:t>promulgação desta </a:t>
            </a:r>
            <a:r>
              <a:rPr lang="pt-BR" sz="2000" dirty="0">
                <a:latin typeface="+mn-lt"/>
              </a:rPr>
              <a:t>Emenda à Constituição.</a:t>
            </a:r>
          </a:p>
          <a:p>
            <a:pPr algn="just"/>
            <a:r>
              <a:rPr lang="pt-BR" sz="2000" dirty="0">
                <a:latin typeface="+mn-lt"/>
              </a:rPr>
              <a:t>Parágrafo único. No prazo de cento e oitenta dias, contado da data </a:t>
            </a:r>
            <a:r>
              <a:rPr lang="pt-BR" sz="2000" dirty="0" smtClean="0">
                <a:latin typeface="+mn-lt"/>
              </a:rPr>
              <a:t>de promulgação </a:t>
            </a:r>
            <a:r>
              <a:rPr lang="pt-BR" sz="2000" dirty="0">
                <a:latin typeface="+mn-lt"/>
              </a:rPr>
              <a:t>desta Ementa à Constituição, os Estados, o Distrito Federal e os </a:t>
            </a:r>
            <a:r>
              <a:rPr lang="pt-BR" sz="2000" dirty="0" smtClean="0">
                <a:latin typeface="+mn-lt"/>
              </a:rPr>
              <a:t>Municípios deverão </a:t>
            </a:r>
            <a:r>
              <a:rPr lang="pt-BR" sz="2000" dirty="0">
                <a:latin typeface="+mn-lt"/>
              </a:rPr>
              <a:t>adequar a sua legislação ao disposto nesta Emenda à Constituição, sob pena </a:t>
            </a:r>
            <a:r>
              <a:rPr lang="pt-BR" sz="2000" dirty="0" smtClean="0">
                <a:latin typeface="+mn-lt"/>
              </a:rPr>
              <a:t>de ficarem </a:t>
            </a:r>
            <a:r>
              <a:rPr lang="pt-BR" sz="2000" dirty="0">
                <a:latin typeface="+mn-lt"/>
              </a:rPr>
              <a:t>sujeitos à sanção estabelecida no inciso XIII caput do art. 167 da Constituição.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-1" y="692696"/>
            <a:ext cx="96233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/>
            <a:r>
              <a:rPr lang="pt-BR" sz="3200" b="1" dirty="0" smtClean="0">
                <a:solidFill>
                  <a:schemeClr val="accent3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Prazo para adequação dos RPPS</a:t>
            </a:r>
            <a:endParaRPr lang="pt-BR" sz="3200" b="1" dirty="0">
              <a:solidFill>
                <a:schemeClr val="accent3">
                  <a:lumMod val="5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4F890D58-4C0B-F74C-BF8F-4941B79AAAB8}"/>
              </a:ext>
            </a:extLst>
          </p:cNvPr>
          <p:cNvSpPr txBox="1"/>
          <p:nvPr/>
        </p:nvSpPr>
        <p:spPr>
          <a:xfrm>
            <a:off x="623392" y="1556792"/>
            <a:ext cx="111612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 smtClean="0">
                <a:latin typeface="+mn-lt"/>
              </a:rPr>
              <a:t>A União, Estados, DF e Municípios devem aplicar de imediato as disposições aos seus RPPS, ressalvado a adequação da Unidade Gestora e da previdência complementar, que terão o prazo de 2 anos. Em 180 dias devem editar a legislação adequando aos ditames constitucionais. </a:t>
            </a:r>
            <a:endParaRPr lang="pt-BR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587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696583"/>
            <a:ext cx="3791744" cy="1296144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9696400" y="44624"/>
            <a:ext cx="2376264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680" y="241203"/>
            <a:ext cx="9039225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tângulo 10"/>
          <p:cNvSpPr/>
          <p:nvPr/>
        </p:nvSpPr>
        <p:spPr>
          <a:xfrm>
            <a:off x="0" y="3140968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3030" indent="-90805" algn="ctr">
              <a:spcAft>
                <a:spcPts val="0"/>
              </a:spcAft>
            </a:pPr>
            <a:r>
              <a:rPr lang="pt-BR" sz="2400" b="1" dirty="0" smtClean="0">
                <a:solidFill>
                  <a:srgbClr val="1F497D"/>
                </a:solidFill>
                <a:latin typeface="Gisha" panose="020B0502040204020203" pitchFamily="34" charset="-79"/>
                <a:ea typeface="Times New Roman" panose="02020603050405020304" pitchFamily="18" charset="0"/>
                <a:cs typeface="Gisha" panose="020B0502040204020203" pitchFamily="34" charset="-79"/>
              </a:rPr>
              <a:t>Narlon Gutierre Nogueira</a:t>
            </a:r>
            <a:endParaRPr lang="pt-BR" sz="2400" dirty="0">
              <a:latin typeface="Gisha" panose="020B0502040204020203" pitchFamily="34" charset="-79"/>
              <a:ea typeface="Calibri" panose="020F0502020204030204" pitchFamily="34" charset="0"/>
              <a:cs typeface="Gisha" panose="020B0502040204020203" pitchFamily="34" charset="-79"/>
            </a:endParaRPr>
          </a:p>
          <a:p>
            <a:pPr marL="113030" indent="-90805" algn="ctr">
              <a:spcAft>
                <a:spcPts val="0"/>
              </a:spcAft>
            </a:pPr>
            <a:r>
              <a:rPr lang="pt-BR" sz="2000" dirty="0" smtClean="0">
                <a:solidFill>
                  <a:srgbClr val="595959"/>
                </a:solidFill>
                <a:latin typeface="Gisha" panose="020B0502040204020203" pitchFamily="34" charset="-79"/>
                <a:ea typeface="Times New Roman" panose="02020603050405020304" pitchFamily="18" charset="0"/>
                <a:cs typeface="Gisha" panose="020B0502040204020203" pitchFamily="34" charset="-79"/>
              </a:rPr>
              <a:t>Secretário-Adjunto de Previdência</a:t>
            </a:r>
            <a:endParaRPr lang="pt-BR" sz="2000" dirty="0">
              <a:effectLst/>
              <a:latin typeface="Gisha" panose="020B0502040204020203" pitchFamily="34" charset="-79"/>
              <a:ea typeface="Calibri" panose="020F0502020204030204" pitchFamily="34" charset="0"/>
              <a:cs typeface="Gisha" panose="020B0502040204020203" pitchFamily="34" charset="-79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911424" y="1626856"/>
            <a:ext cx="2304256" cy="433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34040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Azul Quent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 - Blank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F3EB2"/>
      </a:accent1>
      <a:accent2>
        <a:srgbClr val="FF5988"/>
      </a:accent2>
      <a:accent3>
        <a:srgbClr val="FFFFFF"/>
      </a:accent3>
      <a:accent4>
        <a:srgbClr val="000000"/>
      </a:accent4>
      <a:accent5>
        <a:srgbClr val="C0AFD5"/>
      </a:accent5>
      <a:accent6>
        <a:srgbClr val="E7507B"/>
      </a:accent6>
      <a:hlink>
        <a:srgbClr val="0000FF"/>
      </a:hlink>
      <a:folHlink>
        <a:srgbClr val="FF00FF"/>
      </a:folHlink>
    </a:clrScheme>
    <a:fontScheme name="Office Theme - Blank">
      <a:majorFont>
        <a:latin typeface="Calibri Light"/>
        <a:ea typeface=""/>
        <a:cs typeface="Calibri Light"/>
      </a:majorFont>
      <a:minorFont>
        <a:latin typeface="Calibri"/>
        <a:ea typeface="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12700" cap="flat" cmpd="sng" algn="ctr">
          <a:solidFill>
            <a:schemeClr val="accent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anose="020F0502020204030204" pitchFamily="34" charset="0"/>
            <a:cs typeface="Calibri" panose="020F0502020204030204" pitchFamily="34" charset="0"/>
            <a:sym typeface="Calibri" panose="020F0502020204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12700" cap="flat" cmpd="sng" algn="ctr">
          <a:solidFill>
            <a:schemeClr val="accent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anose="020F0502020204030204" pitchFamily="34" charset="0"/>
            <a:cs typeface="Calibri" panose="020F0502020204030204" pitchFamily="34" charset="0"/>
            <a:sym typeface="Calibri" panose="020F050202020403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10208</TotalTime>
  <Words>4144</Words>
  <Application>Microsoft Office PowerPoint</Application>
  <PresentationFormat>Widescreen</PresentationFormat>
  <Paragraphs>919</Paragraphs>
  <Slides>46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46</vt:i4>
      </vt:variant>
    </vt:vector>
  </HeadingPairs>
  <TitlesOfParts>
    <vt:vector size="56" baseType="lpstr">
      <vt:lpstr>Arial</vt:lpstr>
      <vt:lpstr>Calibri</vt:lpstr>
      <vt:lpstr>Calibri Light</vt:lpstr>
      <vt:lpstr>Gisha</vt:lpstr>
      <vt:lpstr>Helvetica</vt:lpstr>
      <vt:lpstr>Times New Roman</vt:lpstr>
      <vt:lpstr>Wingdings</vt:lpstr>
      <vt:lpstr>Tema do Office</vt:lpstr>
      <vt:lpstr>1_Tema do Office</vt:lpstr>
      <vt:lpstr>Office Theme - Blank</vt:lpstr>
      <vt:lpstr>PEC 06/2019 - NOVA PREVIDÊNCIA  AMIPREM - BELO HORIZONTE - 24 DE MAIO DE 2019  18º Seminário Regional da AMIPREM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IMPACTO DETALHADO  PEC 06/2019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Demografia</dc:title>
  <dc:creator>46163212134</dc:creator>
  <cp:lastModifiedBy>NARLON</cp:lastModifiedBy>
  <cp:revision>845</cp:revision>
  <cp:lastPrinted>2019-04-23T11:40:53Z</cp:lastPrinted>
  <dcterms:created xsi:type="dcterms:W3CDTF">2016-02-12T16:57:42Z</dcterms:created>
  <dcterms:modified xsi:type="dcterms:W3CDTF">2019-05-24T01:16:33Z</dcterms:modified>
</cp:coreProperties>
</file>