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7" r:id="rId2"/>
    <p:sldId id="1287" r:id="rId3"/>
    <p:sldId id="2627" r:id="rId4"/>
    <p:sldId id="903" r:id="rId5"/>
    <p:sldId id="2665" r:id="rId6"/>
    <p:sldId id="2667" r:id="rId7"/>
    <p:sldId id="2668" r:id="rId8"/>
    <p:sldId id="2560" r:id="rId9"/>
    <p:sldId id="269" r:id="rId10"/>
    <p:sldId id="2645" r:id="rId11"/>
    <p:sldId id="1226" r:id="rId12"/>
    <p:sldId id="2681" r:id="rId13"/>
    <p:sldId id="2682" r:id="rId14"/>
    <p:sldId id="2673" r:id="rId15"/>
    <p:sldId id="1265" r:id="rId16"/>
    <p:sldId id="2674" r:id="rId17"/>
    <p:sldId id="2677" r:id="rId18"/>
    <p:sldId id="299" r:id="rId19"/>
    <p:sldId id="2675" r:id="rId20"/>
    <p:sldId id="1206" r:id="rId21"/>
    <p:sldId id="2676" r:id="rId22"/>
    <p:sldId id="2663" r:id="rId23"/>
    <p:sldId id="2678" r:id="rId24"/>
    <p:sldId id="2661" r:id="rId25"/>
    <p:sldId id="2656" r:id="rId26"/>
    <p:sldId id="2679" r:id="rId27"/>
    <p:sldId id="2562" r:id="rId28"/>
    <p:sldId id="2503" r:id="rId29"/>
    <p:sldId id="2662" r:id="rId30"/>
    <p:sldId id="2613" r:id="rId31"/>
    <p:sldId id="2655" r:id="rId32"/>
  </p:sldIdLst>
  <p:sldSz cx="15122525" cy="9072563"/>
  <p:notesSz cx="6858000" cy="9144000"/>
  <p:defaultTextStyle>
    <a:defPPr>
      <a:defRPr lang="pt-BR"/>
    </a:defPPr>
    <a:lvl1pPr marL="0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91286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82573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73859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65146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56432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47718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839005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530291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58">
          <p15:clr>
            <a:srgbClr val="A4A3A4"/>
          </p15:clr>
        </p15:guide>
        <p15:guide id="2" pos="476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2622"/>
    <a:srgbClr val="2F332E"/>
    <a:srgbClr val="FFD200"/>
    <a:srgbClr val="9D9E9D"/>
    <a:srgbClr val="183EFF"/>
    <a:srgbClr val="00D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9627C4-341F-409D-82A3-AE62F89EEF04}" v="3" dt="2026-05-14T02:49:59.826"/>
  </p1510:revLst>
</p1510:revInfo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1064" y="44"/>
      </p:cViewPr>
      <p:guideLst>
        <p:guide orient="horz" pos="2858"/>
        <p:guide pos="47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ia Lucia Paes Caldas" userId="b8e89e24-eb88-43ba-a6df-e2ae92559cf8" providerId="ADAL" clId="{FB56B3B7-4D80-472C-A2A4-DBA27D93BB8F}"/>
    <pc:docChg chg="undo custSel addSld modSld">
      <pc:chgData name="Marcia Lucia Paes Caldas" userId="b8e89e24-eb88-43ba-a6df-e2ae92559cf8" providerId="ADAL" clId="{FB56B3B7-4D80-472C-A2A4-DBA27D93BB8F}" dt="2026-05-14T02:51:09.180" v="222" actId="207"/>
      <pc:docMkLst>
        <pc:docMk/>
      </pc:docMkLst>
      <pc:sldChg chg="addSp delSp modSp mod">
        <pc:chgData name="Marcia Lucia Paes Caldas" userId="b8e89e24-eb88-43ba-a6df-e2ae92559cf8" providerId="ADAL" clId="{FB56B3B7-4D80-472C-A2A4-DBA27D93BB8F}" dt="2026-05-12T20:13:45.408" v="34" actId="1076"/>
        <pc:sldMkLst>
          <pc:docMk/>
          <pc:sldMk cId="1435516063" sldId="257"/>
        </pc:sldMkLst>
        <pc:spChg chg="mod">
          <ac:chgData name="Marcia Lucia Paes Caldas" userId="b8e89e24-eb88-43ba-a6df-e2ae92559cf8" providerId="ADAL" clId="{FB56B3B7-4D80-472C-A2A4-DBA27D93BB8F}" dt="2026-05-12T20:13:45.408" v="34" actId="1076"/>
          <ac:spMkLst>
            <pc:docMk/>
            <pc:sldMk cId="1435516063" sldId="257"/>
            <ac:spMk id="6" creationId="{A4A5B7B6-E5BC-93B2-6B6C-38EA037CA134}"/>
          </ac:spMkLst>
        </pc:spChg>
        <pc:picChg chg="add mod">
          <ac:chgData name="Marcia Lucia Paes Caldas" userId="b8e89e24-eb88-43ba-a6df-e2ae92559cf8" providerId="ADAL" clId="{FB56B3B7-4D80-472C-A2A4-DBA27D93BB8F}" dt="2026-05-12T20:13:41.177" v="33" actId="14100"/>
          <ac:picMkLst>
            <pc:docMk/>
            <pc:sldMk cId="1435516063" sldId="257"/>
            <ac:picMk id="1026" creationId="{773FFBD0-B97A-ED45-28C3-0B3D3AA2F3F9}"/>
          </ac:picMkLst>
        </pc:picChg>
      </pc:sldChg>
      <pc:sldChg chg="modSp mod">
        <pc:chgData name="Marcia Lucia Paes Caldas" userId="b8e89e24-eb88-43ba-a6df-e2ae92559cf8" providerId="ADAL" clId="{FB56B3B7-4D80-472C-A2A4-DBA27D93BB8F}" dt="2026-05-14T02:51:09.180" v="222" actId="207"/>
        <pc:sldMkLst>
          <pc:docMk/>
          <pc:sldMk cId="1580107771" sldId="2503"/>
        </pc:sldMkLst>
        <pc:spChg chg="mod">
          <ac:chgData name="Marcia Lucia Paes Caldas" userId="b8e89e24-eb88-43ba-a6df-e2ae92559cf8" providerId="ADAL" clId="{FB56B3B7-4D80-472C-A2A4-DBA27D93BB8F}" dt="2026-05-14T02:50:44.725" v="217" actId="1076"/>
          <ac:spMkLst>
            <pc:docMk/>
            <pc:sldMk cId="1580107771" sldId="2503"/>
            <ac:spMk id="8" creationId="{83A6EC94-C0B1-0D3C-D146-61B433A3F496}"/>
          </ac:spMkLst>
        </pc:spChg>
        <pc:spChg chg="mod">
          <ac:chgData name="Marcia Lucia Paes Caldas" userId="b8e89e24-eb88-43ba-a6df-e2ae92559cf8" providerId="ADAL" clId="{FB56B3B7-4D80-472C-A2A4-DBA27D93BB8F}" dt="2026-05-14T02:51:09.180" v="222" actId="207"/>
          <ac:spMkLst>
            <pc:docMk/>
            <pc:sldMk cId="1580107771" sldId="2503"/>
            <ac:spMk id="13" creationId="{103CFE0F-6DA0-BECD-F526-B9F3BE8CCFC6}"/>
          </ac:spMkLst>
        </pc:spChg>
        <pc:spChg chg="mod">
          <ac:chgData name="Marcia Lucia Paes Caldas" userId="b8e89e24-eb88-43ba-a6df-e2ae92559cf8" providerId="ADAL" clId="{FB56B3B7-4D80-472C-A2A4-DBA27D93BB8F}" dt="2026-05-14T02:50:55.362" v="219" actId="1076"/>
          <ac:spMkLst>
            <pc:docMk/>
            <pc:sldMk cId="1580107771" sldId="2503"/>
            <ac:spMk id="16" creationId="{803B71C8-CBB2-40EA-4D93-31C0D273F8A7}"/>
          </ac:spMkLst>
        </pc:spChg>
        <pc:spChg chg="mod">
          <ac:chgData name="Marcia Lucia Paes Caldas" userId="b8e89e24-eb88-43ba-a6df-e2ae92559cf8" providerId="ADAL" clId="{FB56B3B7-4D80-472C-A2A4-DBA27D93BB8F}" dt="2026-05-14T02:50:58.020" v="220" actId="1076"/>
          <ac:spMkLst>
            <pc:docMk/>
            <pc:sldMk cId="1580107771" sldId="2503"/>
            <ac:spMk id="19" creationId="{9E40AC2C-9146-0374-2252-F312D91E2816}"/>
          </ac:spMkLst>
        </pc:spChg>
        <pc:spChg chg="mod">
          <ac:chgData name="Marcia Lucia Paes Caldas" userId="b8e89e24-eb88-43ba-a6df-e2ae92559cf8" providerId="ADAL" clId="{FB56B3B7-4D80-472C-A2A4-DBA27D93BB8F}" dt="2026-05-14T02:50:59.862" v="221" actId="1076"/>
          <ac:spMkLst>
            <pc:docMk/>
            <pc:sldMk cId="1580107771" sldId="2503"/>
            <ac:spMk id="21" creationId="{9D0AD930-7345-AFE8-1577-D44CD10C30BA}"/>
          </ac:spMkLst>
        </pc:spChg>
      </pc:sldChg>
      <pc:sldChg chg="delSp add mod">
        <pc:chgData name="Marcia Lucia Paes Caldas" userId="b8e89e24-eb88-43ba-a6df-e2ae92559cf8" providerId="ADAL" clId="{FB56B3B7-4D80-472C-A2A4-DBA27D93BB8F}" dt="2026-05-12T15:43:13.102" v="1" actId="478"/>
        <pc:sldMkLst>
          <pc:docMk/>
          <pc:sldMk cId="2088832028" sldId="2667"/>
        </pc:sldMkLst>
      </pc:sldChg>
      <pc:sldChg chg="delSp add mod">
        <pc:chgData name="Marcia Lucia Paes Caldas" userId="b8e89e24-eb88-43ba-a6df-e2ae92559cf8" providerId="ADAL" clId="{FB56B3B7-4D80-472C-A2A4-DBA27D93BB8F}" dt="2026-05-12T15:44:21.076" v="7" actId="478"/>
        <pc:sldMkLst>
          <pc:docMk/>
          <pc:sldMk cId="1491379887" sldId="266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1F4EA8-0057-4CA8-BC74-C85A455B09AC}" type="datetimeFigureOut">
              <a:rPr lang="pt-BR" smtClean="0"/>
              <a:t>13/05/2026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857250" y="1143000"/>
            <a:ext cx="51435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25F23B-8417-4B37-A3B9-7E507FBBD19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83660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25F23B-8417-4B37-A3B9-7E507FBBD198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7504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C3F69E-AEC7-49FA-857A-59F3EFE68B66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6199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34190" y="2818375"/>
            <a:ext cx="12854146" cy="1944721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268379" y="5141119"/>
            <a:ext cx="10585768" cy="23185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912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82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73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65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56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47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39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5302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13/05/2026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13/05/2026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18133903" y="480931"/>
            <a:ext cx="5626314" cy="1024023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249709" y="480931"/>
            <a:ext cx="16632153" cy="1024023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13/05/2026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de Texto + Tópic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9A4AE132-70EB-8A29-DBE2-F7DC0598E79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657662" y="2801812"/>
            <a:ext cx="5421676" cy="4755552"/>
          </a:xfrm>
        </p:spPr>
        <p:txBody>
          <a:bodyPr>
            <a:normAutofit/>
          </a:bodyPr>
          <a:lstStyle>
            <a:lvl1pPr marL="0" indent="0">
              <a:buNone/>
              <a:defRPr sz="2481"/>
            </a:lvl1pPr>
            <a:lvl2pPr marL="567111" indent="0">
              <a:buNone/>
              <a:defRPr sz="2481"/>
            </a:lvl2pPr>
            <a:lvl3pPr marL="1134222" indent="0">
              <a:buNone/>
              <a:defRPr sz="2233"/>
            </a:lvl3pPr>
            <a:lvl4pPr marL="1701333" indent="0">
              <a:buNone/>
              <a:defRPr sz="2233"/>
            </a:lvl4pPr>
            <a:lvl5pPr marL="2268444" indent="0">
              <a:buNone/>
              <a:defRPr sz="2233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6" name="Título 5">
            <a:extLst>
              <a:ext uri="{FF2B5EF4-FFF2-40B4-BE49-F238E27FC236}">
                <a16:creationId xmlns:a16="http://schemas.microsoft.com/office/drawing/2014/main" id="{ECE7F0EE-8CFA-BC3C-1918-C0FDC4081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662" y="1423229"/>
            <a:ext cx="5421676" cy="1130930"/>
          </a:xfrm>
        </p:spPr>
        <p:txBody>
          <a:bodyPr>
            <a:noAutofit/>
          </a:bodyPr>
          <a:lstStyle>
            <a:lvl1pPr>
              <a:defRPr sz="2977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7" name="Espaço Reservado para Texto 4">
            <a:extLst>
              <a:ext uri="{FF2B5EF4-FFF2-40B4-BE49-F238E27FC236}">
                <a16:creationId xmlns:a16="http://schemas.microsoft.com/office/drawing/2014/main" id="{9FB120EF-3778-7E57-6775-72861BFC7FA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043190" y="1423230"/>
            <a:ext cx="5421676" cy="529702"/>
          </a:xfrm>
        </p:spPr>
        <p:txBody>
          <a:bodyPr>
            <a:normAutofit/>
          </a:bodyPr>
          <a:lstStyle>
            <a:lvl1pPr marL="0" indent="0">
              <a:buNone/>
              <a:defRPr sz="2481" b="1">
                <a:solidFill>
                  <a:schemeClr val="accent1"/>
                </a:solidFill>
              </a:defRPr>
            </a:lvl1pPr>
            <a:lvl2pPr marL="567111" indent="0">
              <a:buNone/>
              <a:defRPr sz="2481"/>
            </a:lvl2pPr>
            <a:lvl3pPr marL="1134222" indent="0">
              <a:buNone/>
              <a:defRPr sz="2233"/>
            </a:lvl3pPr>
            <a:lvl4pPr marL="1701333" indent="0">
              <a:buNone/>
              <a:defRPr sz="2233"/>
            </a:lvl4pPr>
            <a:lvl5pPr marL="2268444" indent="0">
              <a:buNone/>
              <a:defRPr sz="2233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" name="Espaço Reservado para Texto 4">
            <a:extLst>
              <a:ext uri="{FF2B5EF4-FFF2-40B4-BE49-F238E27FC236}">
                <a16:creationId xmlns:a16="http://schemas.microsoft.com/office/drawing/2014/main" id="{35F8C364-8993-8B2C-6768-60FE957112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43190" y="2154710"/>
            <a:ext cx="5421676" cy="937855"/>
          </a:xfrm>
        </p:spPr>
        <p:txBody>
          <a:bodyPr>
            <a:normAutofit/>
          </a:bodyPr>
          <a:lstStyle>
            <a:lvl1pPr marL="0" indent="0">
              <a:buNone/>
              <a:defRPr sz="2233" b="0"/>
            </a:lvl1pPr>
            <a:lvl2pPr marL="567111" indent="0">
              <a:buNone/>
              <a:defRPr sz="2481"/>
            </a:lvl2pPr>
            <a:lvl3pPr marL="1134222" indent="0">
              <a:buNone/>
              <a:defRPr sz="2233"/>
            </a:lvl3pPr>
            <a:lvl4pPr marL="1701333" indent="0">
              <a:buNone/>
              <a:defRPr sz="2233"/>
            </a:lvl4pPr>
            <a:lvl5pPr marL="2268444" indent="0">
              <a:buNone/>
              <a:defRPr sz="2233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7" name="Espaço Reservado para Texto 4">
            <a:extLst>
              <a:ext uri="{FF2B5EF4-FFF2-40B4-BE49-F238E27FC236}">
                <a16:creationId xmlns:a16="http://schemas.microsoft.com/office/drawing/2014/main" id="{9E8027D5-12C3-AC39-7B07-45B6BC4413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43190" y="3510253"/>
            <a:ext cx="5421676" cy="529702"/>
          </a:xfrm>
        </p:spPr>
        <p:txBody>
          <a:bodyPr>
            <a:normAutofit/>
          </a:bodyPr>
          <a:lstStyle>
            <a:lvl1pPr marL="0" indent="0">
              <a:buNone/>
              <a:defRPr sz="2481" b="1">
                <a:solidFill>
                  <a:schemeClr val="accent1"/>
                </a:solidFill>
              </a:defRPr>
            </a:lvl1pPr>
            <a:lvl2pPr marL="567111" indent="0">
              <a:buNone/>
              <a:defRPr sz="2481"/>
            </a:lvl2pPr>
            <a:lvl3pPr marL="1134222" indent="0">
              <a:buNone/>
              <a:defRPr sz="2233"/>
            </a:lvl3pPr>
            <a:lvl4pPr marL="1701333" indent="0">
              <a:buNone/>
              <a:defRPr sz="2233"/>
            </a:lvl4pPr>
            <a:lvl5pPr marL="2268444" indent="0">
              <a:buNone/>
              <a:defRPr sz="2233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8" name="Espaço Reservado para Texto 4">
            <a:extLst>
              <a:ext uri="{FF2B5EF4-FFF2-40B4-BE49-F238E27FC236}">
                <a16:creationId xmlns:a16="http://schemas.microsoft.com/office/drawing/2014/main" id="{87A99C6C-48D0-F85A-0A5E-B2FFCB0CA37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43190" y="4241733"/>
            <a:ext cx="5421676" cy="937855"/>
          </a:xfrm>
        </p:spPr>
        <p:txBody>
          <a:bodyPr>
            <a:normAutofit/>
          </a:bodyPr>
          <a:lstStyle>
            <a:lvl1pPr marL="0" indent="0">
              <a:buNone/>
              <a:defRPr sz="2233" b="0"/>
            </a:lvl1pPr>
            <a:lvl2pPr marL="567111" indent="0">
              <a:buNone/>
              <a:defRPr sz="2481"/>
            </a:lvl2pPr>
            <a:lvl3pPr marL="1134222" indent="0">
              <a:buNone/>
              <a:defRPr sz="2233"/>
            </a:lvl3pPr>
            <a:lvl4pPr marL="1701333" indent="0">
              <a:buNone/>
              <a:defRPr sz="2233"/>
            </a:lvl4pPr>
            <a:lvl5pPr marL="2268444" indent="0">
              <a:buNone/>
              <a:defRPr sz="2233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9" name="Espaço Reservado para Texto 4">
            <a:extLst>
              <a:ext uri="{FF2B5EF4-FFF2-40B4-BE49-F238E27FC236}">
                <a16:creationId xmlns:a16="http://schemas.microsoft.com/office/drawing/2014/main" id="{67268707-0D00-F9E5-4D0A-B5065F1BD31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43190" y="5678507"/>
            <a:ext cx="5421676" cy="529702"/>
          </a:xfrm>
        </p:spPr>
        <p:txBody>
          <a:bodyPr>
            <a:normAutofit/>
          </a:bodyPr>
          <a:lstStyle>
            <a:lvl1pPr marL="0" indent="0">
              <a:buNone/>
              <a:defRPr sz="2481" b="1">
                <a:solidFill>
                  <a:schemeClr val="accent1"/>
                </a:solidFill>
              </a:defRPr>
            </a:lvl1pPr>
            <a:lvl2pPr marL="567111" indent="0">
              <a:buNone/>
              <a:defRPr sz="2481"/>
            </a:lvl2pPr>
            <a:lvl3pPr marL="1134222" indent="0">
              <a:buNone/>
              <a:defRPr sz="2233"/>
            </a:lvl3pPr>
            <a:lvl4pPr marL="1701333" indent="0">
              <a:buNone/>
              <a:defRPr sz="2233"/>
            </a:lvl4pPr>
            <a:lvl5pPr marL="2268444" indent="0">
              <a:buNone/>
              <a:defRPr sz="2233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90" name="Espaço Reservado para Texto 4">
            <a:extLst>
              <a:ext uri="{FF2B5EF4-FFF2-40B4-BE49-F238E27FC236}">
                <a16:creationId xmlns:a16="http://schemas.microsoft.com/office/drawing/2014/main" id="{1B231C6F-0E16-1F7A-93A9-4DDA11E8BD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43190" y="6409987"/>
            <a:ext cx="5421676" cy="937855"/>
          </a:xfrm>
        </p:spPr>
        <p:txBody>
          <a:bodyPr>
            <a:normAutofit/>
          </a:bodyPr>
          <a:lstStyle>
            <a:lvl1pPr marL="0" indent="0">
              <a:buNone/>
              <a:defRPr sz="2233" b="0"/>
            </a:lvl1pPr>
            <a:lvl2pPr marL="567111" indent="0">
              <a:buNone/>
              <a:defRPr sz="2481"/>
            </a:lvl2pPr>
            <a:lvl3pPr marL="1134222" indent="0">
              <a:buNone/>
              <a:defRPr sz="2233"/>
            </a:lvl3pPr>
            <a:lvl4pPr marL="1701333" indent="0">
              <a:buNone/>
              <a:defRPr sz="2233"/>
            </a:lvl4pPr>
            <a:lvl5pPr marL="2268444" indent="0">
              <a:buNone/>
              <a:defRPr sz="2233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91" name="Espaço Reservado para Número de Slide 2">
            <a:extLst>
              <a:ext uri="{FF2B5EF4-FFF2-40B4-BE49-F238E27FC236}">
                <a16:creationId xmlns:a16="http://schemas.microsoft.com/office/drawing/2014/main" id="{FC978364-C38A-124B-6077-9F59375310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41145" y="8315870"/>
            <a:ext cx="3402568" cy="483030"/>
          </a:xfrm>
          <a:prstGeom prst="rect">
            <a:avLst/>
          </a:prstGeo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96868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13/05/2026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94575" y="5829962"/>
            <a:ext cx="12854146" cy="1801912"/>
          </a:xfrm>
        </p:spPr>
        <p:txBody>
          <a:bodyPr anchor="t"/>
          <a:lstStyle>
            <a:lvl1pPr algn="l">
              <a:defRPr sz="6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194575" y="3845340"/>
            <a:ext cx="12854146" cy="1984622"/>
          </a:xfrm>
        </p:spPr>
        <p:txBody>
          <a:bodyPr anchor="b"/>
          <a:lstStyle>
            <a:lvl1pPr marL="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1pPr>
            <a:lvl2pPr marL="691286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8257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7385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6514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5643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4771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3900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53029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13/05/2026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249710" y="2801575"/>
            <a:ext cx="11129234" cy="7919592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12630985" y="2801575"/>
            <a:ext cx="11129232" cy="7919592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13/05/2026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56126" y="363323"/>
            <a:ext cx="13610273" cy="1512094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56126" y="2030827"/>
            <a:ext cx="6681741" cy="846352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91286" indent="0">
              <a:buNone/>
              <a:defRPr sz="3000" b="1"/>
            </a:lvl2pPr>
            <a:lvl3pPr marL="1382573" indent="0">
              <a:buNone/>
              <a:defRPr sz="2700" b="1"/>
            </a:lvl3pPr>
            <a:lvl4pPr marL="2073859" indent="0">
              <a:buNone/>
              <a:defRPr sz="2400" b="1"/>
            </a:lvl4pPr>
            <a:lvl5pPr marL="2765146" indent="0">
              <a:buNone/>
              <a:defRPr sz="2400" b="1"/>
            </a:lvl5pPr>
            <a:lvl6pPr marL="3456432" indent="0">
              <a:buNone/>
              <a:defRPr sz="2400" b="1"/>
            </a:lvl6pPr>
            <a:lvl7pPr marL="4147718" indent="0">
              <a:buNone/>
              <a:defRPr sz="2400" b="1"/>
            </a:lvl7pPr>
            <a:lvl8pPr marL="4839005" indent="0">
              <a:buNone/>
              <a:defRPr sz="2400" b="1"/>
            </a:lvl8pPr>
            <a:lvl9pPr marL="5530291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756126" y="2877179"/>
            <a:ext cx="6681741" cy="5227225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7682034" y="2030827"/>
            <a:ext cx="6684366" cy="846352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91286" indent="0">
              <a:buNone/>
              <a:defRPr sz="3000" b="1"/>
            </a:lvl2pPr>
            <a:lvl3pPr marL="1382573" indent="0">
              <a:buNone/>
              <a:defRPr sz="2700" b="1"/>
            </a:lvl3pPr>
            <a:lvl4pPr marL="2073859" indent="0">
              <a:buNone/>
              <a:defRPr sz="2400" b="1"/>
            </a:lvl4pPr>
            <a:lvl5pPr marL="2765146" indent="0">
              <a:buNone/>
              <a:defRPr sz="2400" b="1"/>
            </a:lvl5pPr>
            <a:lvl6pPr marL="3456432" indent="0">
              <a:buNone/>
              <a:defRPr sz="2400" b="1"/>
            </a:lvl6pPr>
            <a:lvl7pPr marL="4147718" indent="0">
              <a:buNone/>
              <a:defRPr sz="2400" b="1"/>
            </a:lvl7pPr>
            <a:lvl8pPr marL="4839005" indent="0">
              <a:buNone/>
              <a:defRPr sz="2400" b="1"/>
            </a:lvl8pPr>
            <a:lvl9pPr marL="5530291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7682034" y="2877179"/>
            <a:ext cx="6684366" cy="5227225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13/05/2026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13/05/2026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13/05/2026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56127" y="361223"/>
            <a:ext cx="4975207" cy="1537295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912487" y="361223"/>
            <a:ext cx="8453912" cy="7743181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756127" y="1898518"/>
            <a:ext cx="4975207" cy="6205886"/>
          </a:xfrm>
        </p:spPr>
        <p:txBody>
          <a:bodyPr/>
          <a:lstStyle>
            <a:lvl1pPr marL="0" indent="0">
              <a:buNone/>
              <a:defRPr sz="2100"/>
            </a:lvl1pPr>
            <a:lvl2pPr marL="691286" indent="0">
              <a:buNone/>
              <a:defRPr sz="1800"/>
            </a:lvl2pPr>
            <a:lvl3pPr marL="1382573" indent="0">
              <a:buNone/>
              <a:defRPr sz="1500"/>
            </a:lvl3pPr>
            <a:lvl4pPr marL="2073859" indent="0">
              <a:buNone/>
              <a:defRPr sz="1400"/>
            </a:lvl4pPr>
            <a:lvl5pPr marL="2765146" indent="0">
              <a:buNone/>
              <a:defRPr sz="1400"/>
            </a:lvl5pPr>
            <a:lvl6pPr marL="3456432" indent="0">
              <a:buNone/>
              <a:defRPr sz="1400"/>
            </a:lvl6pPr>
            <a:lvl7pPr marL="4147718" indent="0">
              <a:buNone/>
              <a:defRPr sz="1400"/>
            </a:lvl7pPr>
            <a:lvl8pPr marL="4839005" indent="0">
              <a:buNone/>
              <a:defRPr sz="1400"/>
            </a:lvl8pPr>
            <a:lvl9pPr marL="5530291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13/05/2026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64121" y="6350794"/>
            <a:ext cx="9073515" cy="749747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964121" y="810650"/>
            <a:ext cx="9073515" cy="5443538"/>
          </a:xfrm>
        </p:spPr>
        <p:txBody>
          <a:bodyPr/>
          <a:lstStyle>
            <a:lvl1pPr marL="0" indent="0">
              <a:buNone/>
              <a:defRPr sz="4800"/>
            </a:lvl1pPr>
            <a:lvl2pPr marL="691286" indent="0">
              <a:buNone/>
              <a:defRPr sz="4200"/>
            </a:lvl2pPr>
            <a:lvl3pPr marL="1382573" indent="0">
              <a:buNone/>
              <a:defRPr sz="3600"/>
            </a:lvl3pPr>
            <a:lvl4pPr marL="2073859" indent="0">
              <a:buNone/>
              <a:defRPr sz="3000"/>
            </a:lvl4pPr>
            <a:lvl5pPr marL="2765146" indent="0">
              <a:buNone/>
              <a:defRPr sz="3000"/>
            </a:lvl5pPr>
            <a:lvl6pPr marL="3456432" indent="0">
              <a:buNone/>
              <a:defRPr sz="3000"/>
            </a:lvl6pPr>
            <a:lvl7pPr marL="4147718" indent="0">
              <a:buNone/>
              <a:defRPr sz="3000"/>
            </a:lvl7pPr>
            <a:lvl8pPr marL="4839005" indent="0">
              <a:buNone/>
              <a:defRPr sz="3000"/>
            </a:lvl8pPr>
            <a:lvl9pPr marL="5530291" indent="0">
              <a:buNone/>
              <a:defRPr sz="3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964121" y="7100541"/>
            <a:ext cx="9073515" cy="1064765"/>
          </a:xfrm>
        </p:spPr>
        <p:txBody>
          <a:bodyPr/>
          <a:lstStyle>
            <a:lvl1pPr marL="0" indent="0">
              <a:buNone/>
              <a:defRPr sz="2100"/>
            </a:lvl1pPr>
            <a:lvl2pPr marL="691286" indent="0">
              <a:buNone/>
              <a:defRPr sz="1800"/>
            </a:lvl2pPr>
            <a:lvl3pPr marL="1382573" indent="0">
              <a:buNone/>
              <a:defRPr sz="1500"/>
            </a:lvl3pPr>
            <a:lvl4pPr marL="2073859" indent="0">
              <a:buNone/>
              <a:defRPr sz="1400"/>
            </a:lvl4pPr>
            <a:lvl5pPr marL="2765146" indent="0">
              <a:buNone/>
              <a:defRPr sz="1400"/>
            </a:lvl5pPr>
            <a:lvl6pPr marL="3456432" indent="0">
              <a:buNone/>
              <a:defRPr sz="1400"/>
            </a:lvl6pPr>
            <a:lvl7pPr marL="4147718" indent="0">
              <a:buNone/>
              <a:defRPr sz="1400"/>
            </a:lvl7pPr>
            <a:lvl8pPr marL="4839005" indent="0">
              <a:buNone/>
              <a:defRPr sz="1400"/>
            </a:lvl8pPr>
            <a:lvl9pPr marL="5530291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13/05/2026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756126" y="363323"/>
            <a:ext cx="13610273" cy="1512094"/>
          </a:xfrm>
          <a:prstGeom prst="rect">
            <a:avLst/>
          </a:prstGeom>
        </p:spPr>
        <p:txBody>
          <a:bodyPr vert="horz" lIns="138257" tIns="69129" rIns="138257" bIns="69129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56126" y="2116932"/>
            <a:ext cx="13610273" cy="5987472"/>
          </a:xfrm>
          <a:prstGeom prst="rect">
            <a:avLst/>
          </a:prstGeom>
        </p:spPr>
        <p:txBody>
          <a:bodyPr vert="horz" lIns="138257" tIns="69129" rIns="138257" bIns="69129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756126" y="8408922"/>
            <a:ext cx="3528589" cy="483030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72E8E-F3B2-41C8-AE1A-E82CA6B0EAEC}" type="datetimeFigureOut">
              <a:rPr lang="pt-BR" smtClean="0"/>
              <a:pPr/>
              <a:t>13/05/2026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5166863" y="8408922"/>
            <a:ext cx="4788800" cy="483030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10837810" y="8408922"/>
            <a:ext cx="3528589" cy="483030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1382573" rtl="0" eaLnBrk="1" latinLnBrk="0" hangingPunct="1">
        <a:spcBef>
          <a:spcPct val="0"/>
        </a:spcBef>
        <a:buNone/>
        <a:defRPr sz="6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8465" indent="-518465" algn="l" defTabSz="1382573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123340" indent="-432054" algn="l" defTabSz="1382573" rtl="0" eaLnBrk="1" latinLnBrk="0" hangingPunct="1">
        <a:spcBef>
          <a:spcPct val="20000"/>
        </a:spcBef>
        <a:buFont typeface="Arial" pitchFamily="34" charset="0"/>
        <a:buChar char="–"/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1728216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419502" indent="-345643" algn="l" defTabSz="1382573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110789" indent="-345643" algn="l" defTabSz="1382573" rtl="0" eaLnBrk="1" latinLnBrk="0" hangingPunct="1">
        <a:spcBef>
          <a:spcPct val="20000"/>
        </a:spcBef>
        <a:buFont typeface="Arial" pitchFamily="34" charset="0"/>
        <a:buChar char="»"/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02075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493362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184648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5875934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91286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82573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73859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65146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56432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47718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39005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530291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br/previdencia/pt-br/assuntos/rpps/pro-gestao-rpps-certificacao-institucional/pro-gestao-rpps" TargetMode="External"/><Relationship Id="rId2" Type="http://schemas.openxmlformats.org/officeDocument/2006/relationships/hyperlink" Target="https://www.gov.br/previdencia/pt-br/assuntos/rpps/documentos/MATRIZEMPDF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C58D103B-983A-59E4-E419-B4B4FDA7F2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0315" y="2965280"/>
            <a:ext cx="11341894" cy="1901194"/>
          </a:xfrm>
        </p:spPr>
        <p:txBody>
          <a:bodyPr vert="horz" lIns="138257" tIns="69129" rIns="138257" bIns="69129" rtlCol="0" anchor="ctr">
            <a:normAutofit fontScale="90000"/>
          </a:bodyPr>
          <a:lstStyle/>
          <a:p>
            <a:r>
              <a:rPr lang="pt-BR" sz="4400" b="1" dirty="0">
                <a:latin typeface="Seaford" panose="00000500000000000000" pitchFamily="2" charset="0"/>
              </a:rPr>
              <a:t>PRO-GESTÃO- RPPS</a:t>
            </a:r>
            <a:br>
              <a:rPr lang="pt-BR" sz="4400" b="1" dirty="0">
                <a:latin typeface="Seaford" panose="00000500000000000000" pitchFamily="2" charset="0"/>
              </a:rPr>
            </a:br>
            <a:r>
              <a:rPr lang="pt-BR" sz="4400" b="1" dirty="0">
                <a:latin typeface="Seaford" panose="00000500000000000000" pitchFamily="2" charset="0"/>
              </a:rPr>
              <a:t>O Caminho da Governança, Transparência e Boas Práticas de Gestão</a:t>
            </a:r>
            <a:endParaRPr lang="pt-BR" sz="4400" b="1" dirty="0">
              <a:solidFill>
                <a:srgbClr val="2F332E"/>
              </a:solidFill>
              <a:latin typeface="Seaford" panose="00000500000000000000" pitchFamily="2" charset="0"/>
            </a:endParaRPr>
          </a:p>
        </p:txBody>
      </p:sp>
      <p:sp>
        <p:nvSpPr>
          <p:cNvPr id="6" name="Subtítulo 5">
            <a:extLst>
              <a:ext uri="{FF2B5EF4-FFF2-40B4-BE49-F238E27FC236}">
                <a16:creationId xmlns:a16="http://schemas.microsoft.com/office/drawing/2014/main" id="{A4A5B7B6-E5BC-93B2-6B6C-38EA037CA1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65118" y="7056561"/>
            <a:ext cx="5643994" cy="733651"/>
          </a:xfrm>
        </p:spPr>
        <p:txBody>
          <a:bodyPr>
            <a:normAutofit/>
          </a:bodyPr>
          <a:lstStyle/>
          <a:p>
            <a:r>
              <a:rPr lang="pt-BR" sz="2400" b="1" dirty="0">
                <a:solidFill>
                  <a:srgbClr val="2F332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AMIPREM- 14/05/2026</a:t>
            </a:r>
          </a:p>
        </p:txBody>
      </p:sp>
      <p:grpSp>
        <p:nvGrpSpPr>
          <p:cNvPr id="110" name="Agrupar 109">
            <a:extLst>
              <a:ext uri="{FF2B5EF4-FFF2-40B4-BE49-F238E27FC236}">
                <a16:creationId xmlns:a16="http://schemas.microsoft.com/office/drawing/2014/main" id="{0C3DA836-D5C2-CC43-D27C-ADD4928302EA}"/>
              </a:ext>
            </a:extLst>
          </p:cNvPr>
          <p:cNvGrpSpPr/>
          <p:nvPr/>
        </p:nvGrpSpPr>
        <p:grpSpPr>
          <a:xfrm>
            <a:off x="4321322" y="5023345"/>
            <a:ext cx="6547971" cy="156068"/>
            <a:chOff x="3483913" y="-20640"/>
            <a:chExt cx="5279070" cy="125824"/>
          </a:xfrm>
        </p:grpSpPr>
        <p:sp>
          <p:nvSpPr>
            <p:cNvPr id="108" name="Retângulo: Cantos Arredondados 107">
              <a:extLst>
                <a:ext uri="{FF2B5EF4-FFF2-40B4-BE49-F238E27FC236}">
                  <a16:creationId xmlns:a16="http://schemas.microsoft.com/office/drawing/2014/main" id="{70705327-E282-231A-B186-0D03F88D65CA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rgbClr val="00D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9" name="Retângulo: Cantos Arredondados 108">
              <a:extLst>
                <a:ext uri="{FF2B5EF4-FFF2-40B4-BE49-F238E27FC236}">
                  <a16:creationId xmlns:a16="http://schemas.microsoft.com/office/drawing/2014/main" id="{05B8EDEA-3ED3-6CC5-0CBB-0245FB7E2281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7" name="Retângulo: Cantos Arredondados 106">
              <a:extLst>
                <a:ext uri="{FF2B5EF4-FFF2-40B4-BE49-F238E27FC236}">
                  <a16:creationId xmlns:a16="http://schemas.microsoft.com/office/drawing/2014/main" id="{E13AECFF-1F5C-E031-A4D7-9BE53678287A}"/>
                </a:ext>
              </a:extLst>
            </p:cNvPr>
            <p:cNvSpPr/>
            <p:nvPr/>
          </p:nvSpPr>
          <p:spPr>
            <a:xfrm>
              <a:off x="5177743" y="-20640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rgbClr val="FFD2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 dirty="0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0BA1721C-18A6-254F-53FB-FA04144FDF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8340" y="6137092"/>
            <a:ext cx="2073461" cy="2073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783139CF-DA01-3815-C0EE-DBDF61FB4C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7526" y="657928"/>
            <a:ext cx="4694275" cy="563313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9EBECA69-DF10-76E3-7E22-005F18088DBF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A8D00C18-0E3A-9083-B78B-0AD067D55BCF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A6E65ADA-55A9-FD55-56D0-714AAE4F7C0F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EF64D348-1ADA-8FC1-145F-FA2BAA6EA559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A95E5E53-DCCB-E3A1-7E0E-0F5AFD28FD09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pic>
        <p:nvPicPr>
          <p:cNvPr id="1026" name="Picture 2" descr="AMIPREM">
            <a:extLst>
              <a:ext uri="{FF2B5EF4-FFF2-40B4-BE49-F238E27FC236}">
                <a16:creationId xmlns:a16="http://schemas.microsoft.com/office/drawing/2014/main" id="{773FFBD0-B97A-ED45-28C3-0B3D3AA2F3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150" y="6610514"/>
            <a:ext cx="3605240" cy="139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516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4138F002-0A2D-AF94-FC53-37505DD9CC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5738415"/>
              </p:ext>
            </p:extLst>
          </p:nvPr>
        </p:nvGraphicFramePr>
        <p:xfrm>
          <a:off x="691166" y="2017036"/>
          <a:ext cx="13275026" cy="4693920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6654072">
                  <a:extLst>
                    <a:ext uri="{9D8B030D-6E8A-4147-A177-3AD203B41FA5}">
                      <a16:colId xmlns:a16="http://schemas.microsoft.com/office/drawing/2014/main" val="216393843"/>
                    </a:ext>
                  </a:extLst>
                </a:gridCol>
                <a:gridCol w="3672408">
                  <a:extLst>
                    <a:ext uri="{9D8B030D-6E8A-4147-A177-3AD203B41FA5}">
                      <a16:colId xmlns:a16="http://schemas.microsoft.com/office/drawing/2014/main" val="4040721645"/>
                    </a:ext>
                  </a:extLst>
                </a:gridCol>
                <a:gridCol w="2948546">
                  <a:extLst>
                    <a:ext uri="{9D8B030D-6E8A-4147-A177-3AD203B41FA5}">
                      <a16:colId xmlns:a16="http://schemas.microsoft.com/office/drawing/2014/main" val="3866209717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pt-PT" sz="2200" dirty="0">
                          <a:solidFill>
                            <a:srgbClr val="992622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Controles Internos</a:t>
                      </a:r>
                      <a:endParaRPr lang="pt-BR" sz="2200" dirty="0">
                        <a:solidFill>
                          <a:srgbClr val="992622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pt-PT" sz="2200" dirty="0">
                          <a:solidFill>
                            <a:srgbClr val="992622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Governança Corporativa</a:t>
                      </a:r>
                      <a:endParaRPr lang="pt-BR" sz="2200" dirty="0">
                        <a:solidFill>
                          <a:srgbClr val="992622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pt-PT" sz="2200" dirty="0">
                          <a:solidFill>
                            <a:srgbClr val="992622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Educação Previdenciária</a:t>
                      </a:r>
                      <a:endParaRPr lang="pt-BR" sz="2200" dirty="0">
                        <a:solidFill>
                          <a:srgbClr val="992622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/>
                </a:tc>
                <a:extLst>
                  <a:ext uri="{0D108BD9-81ED-4DB2-BD59-A6C34878D82A}">
                    <a16:rowId xmlns:a16="http://schemas.microsoft.com/office/drawing/2014/main" val="3209238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pt-PT" sz="2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Mapeamento das Atividades das Áreas de Atuação do RPPS</a:t>
                      </a:r>
                      <a:endParaRPr lang="pt-BR" sz="2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pt-PT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Relatório de Governança Corporativa</a:t>
                      </a:r>
                      <a:endParaRPr lang="pt-BR" sz="2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7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pt-PT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Ações de Diálogo com os Segurados e a Sociedade</a:t>
                      </a:r>
                    </a:p>
                    <a:p>
                      <a:pPr algn="l">
                        <a:buNone/>
                      </a:pPr>
                      <a:r>
                        <a:rPr lang="pt-PT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 </a:t>
                      </a:r>
                      <a:endParaRPr lang="pt-BR" sz="2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77702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pt-PT" sz="2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Manualização das Atividades das Áreas de Atuação do RPPS</a:t>
                      </a:r>
                      <a:endParaRPr lang="pt-BR" sz="2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pt-PT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Planejamento</a:t>
                      </a:r>
                      <a:endParaRPr lang="pt-BR" sz="2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55134" marR="55134" marT="0" marB="0" anchor="ctr"/>
                </a:tc>
                <a:extLst>
                  <a:ext uri="{0D108BD9-81ED-4DB2-BD59-A6C34878D82A}">
                    <a16:rowId xmlns:a16="http://schemas.microsoft.com/office/drawing/2014/main" val="9131815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pt-PT" sz="2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Certificação dos Dirigentes, Membros dos Conselhos Deliberativo e Fiscal, do Responsável pela Gestão das aplicações dos Recursos e Membros do Comitê de Investimentos</a:t>
                      </a:r>
                      <a:endParaRPr lang="pt-BR" sz="2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pt-PT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Relatório de Gestão Atuarial</a:t>
                      </a:r>
                      <a:endParaRPr lang="pt-BR" sz="2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92983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pt-PT" sz="2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Estrutura de Controle Interno</a:t>
                      </a:r>
                      <a:endParaRPr lang="pt-BR" sz="2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pt-PT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Política de Investimentos</a:t>
                      </a:r>
                      <a:endParaRPr lang="pt-BR" sz="2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9466513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pt-PT" sz="2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Gestão e Controle da Base de Dados Cadastrais dos Servidores Públicos, Aposentados e Pensionistas</a:t>
                      </a:r>
                      <a:endParaRPr lang="pt-BR" sz="2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pt-PT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Comitê de Investimentos</a:t>
                      </a:r>
                      <a:endParaRPr lang="pt-BR" sz="2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07361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just">
                        <a:buNone/>
                      </a:pPr>
                      <a:endParaRPr lang="pt-BR" sz="2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pt-PT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Transparência</a:t>
                      </a:r>
                      <a:endParaRPr lang="pt-BR" sz="2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222295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pt-PT" sz="2200" dirty="0">
                          <a:effectLst/>
                          <a:latin typeface="Seaford" panose="00000500000000000000" pitchFamily="2" charset="0"/>
                          <a:cs typeface="Segoe UI" panose="020B0502040204020203" pitchFamily="34" charset="0"/>
                        </a:rPr>
                        <a:t>Diretoria Executiva</a:t>
                      </a:r>
                      <a:endParaRPr lang="pt-BR" sz="2200" dirty="0">
                        <a:effectLst/>
                        <a:latin typeface="Seaford" panose="00000500000000000000" pitchFamily="2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8401131"/>
                  </a:ext>
                </a:extLst>
              </a:tr>
            </a:tbl>
          </a:graphicData>
        </a:graphic>
      </p:graphicFrame>
      <p:sp>
        <p:nvSpPr>
          <p:cNvPr id="6" name="CaixaDeTexto 5">
            <a:extLst>
              <a:ext uri="{FF2B5EF4-FFF2-40B4-BE49-F238E27FC236}">
                <a16:creationId xmlns:a16="http://schemas.microsoft.com/office/drawing/2014/main" id="{A2E1ED06-C3F5-3696-0862-27FF68C0EDE7}"/>
              </a:ext>
            </a:extLst>
          </p:cNvPr>
          <p:cNvSpPr txBox="1"/>
          <p:nvPr/>
        </p:nvSpPr>
        <p:spPr>
          <a:xfrm>
            <a:off x="1156333" y="952668"/>
            <a:ext cx="102444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Ações obrigatórias para todos os níveis</a:t>
            </a:r>
            <a:endParaRPr lang="pt-BR" sz="3600" b="1" dirty="0">
              <a:solidFill>
                <a:srgbClr val="99262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9918FE3-6053-E9CA-3798-46DC42921DE5}"/>
              </a:ext>
            </a:extLst>
          </p:cNvPr>
          <p:cNvSpPr txBox="1"/>
          <p:nvPr/>
        </p:nvSpPr>
        <p:spPr>
          <a:xfrm>
            <a:off x="1140195" y="7393259"/>
            <a:ext cx="1112696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9617" algn="just"/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A </a:t>
            </a: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ação “Comitê de Investimentos”</a:t>
            </a:r>
            <a:r>
              <a:rPr lang="pt-BR" sz="30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é </a:t>
            </a: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dispensada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 para os RPPS </a:t>
            </a:r>
            <a:r>
              <a:rPr lang="pt-BR" sz="3000" b="1" u="sng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enquadrados no art. 280</a:t>
            </a:r>
            <a:r>
              <a:rPr lang="pt-BR" sz="3000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da Portaria MTP nº 1.467/2022</a:t>
            </a:r>
          </a:p>
        </p:txBody>
      </p:sp>
      <p:sp>
        <p:nvSpPr>
          <p:cNvPr id="8" name="Espaço Reservado para Número de Slide 3">
            <a:extLst>
              <a:ext uri="{FF2B5EF4-FFF2-40B4-BE49-F238E27FC236}">
                <a16:creationId xmlns:a16="http://schemas.microsoft.com/office/drawing/2014/main" id="{AF155E05-9AF8-1576-6B1F-60F31A8EC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10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B871A7C8-EA4C-AAA1-6F2D-762D2DB3A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5BC4339E-ECB4-16F1-641B-3356213295B5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7B09B6CF-AFBE-35C6-2869-EFCA853A67D5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A29BC84C-65E1-6B11-5B3B-EE40FD3CB2A1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565AE83A-F0ED-F730-0F9F-FE571BBE878B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2E943310-30BD-D75C-0D2A-B03DE4DE7282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pic>
        <p:nvPicPr>
          <p:cNvPr id="13" name="Imagem 12">
            <a:extLst>
              <a:ext uri="{FF2B5EF4-FFF2-40B4-BE49-F238E27FC236}">
                <a16:creationId xmlns:a16="http://schemas.microsoft.com/office/drawing/2014/main" id="{BFDAFAB2-BB51-644C-FA78-D7EEC5226E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64678" y="534631"/>
            <a:ext cx="4694275" cy="56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723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7D17AB-871B-F87D-CBD8-1BB63C0A21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4D55549A-A2F7-8F04-A8A0-2C324A7B8B4C}"/>
              </a:ext>
            </a:extLst>
          </p:cNvPr>
          <p:cNvSpPr txBox="1"/>
          <p:nvPr/>
        </p:nvSpPr>
        <p:spPr>
          <a:xfrm>
            <a:off x="883208" y="647849"/>
            <a:ext cx="11734671" cy="6551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992"/>
              </a:spcAft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Gestão e Controle da Base de Dados</a:t>
            </a:r>
            <a:endParaRPr lang="pt-BR" sz="3600" kern="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24AD2217-C563-91AF-16B0-C2ED5DEB957D}"/>
              </a:ext>
            </a:extLst>
          </p:cNvPr>
          <p:cNvSpPr txBox="1"/>
          <p:nvPr/>
        </p:nvSpPr>
        <p:spPr>
          <a:xfrm>
            <a:off x="648494" y="1871985"/>
            <a:ext cx="12670493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Para a realização do censo, o ente federativo poderá adotar procedimento presencial, digital ou híbrido</a:t>
            </a: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marL="457200" indent="-457200" algn="just">
              <a:buFont typeface="Arial" pitchFamily="34" charset="0"/>
              <a:buChar char="•"/>
            </a:pPr>
            <a:endParaRPr lang="pt-PT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O requisito também será considerado atendido quando houver procedimento permanente de validação cadastral, com periodicidade compatível e abrangência mínima dos dados exigidos</a:t>
            </a: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marL="457200" indent="-457200" algn="just">
              <a:buFont typeface="Arial" pitchFamily="34" charset="0"/>
              <a:buChar char="•"/>
            </a:pPr>
            <a:endParaRPr lang="pt-PT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 algn="just">
              <a:buFont typeface="Arial" pitchFamily="34" charset="0"/>
              <a:buChar char="•"/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A gestão e controle para consistência das bases de dados cadastrais compreendem três procedimentos a serem adotados pelos Entes Federativos e seus RPPS: </a:t>
            </a:r>
            <a:r>
              <a:rPr lang="pt-PT" sz="3000" b="1" dirty="0">
                <a:solidFill>
                  <a:schemeClr val="accent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Transmissão do eSocial, Censo Previdenciário e Prova de Vida.</a:t>
            </a:r>
            <a:endParaRPr lang="pt-BR" sz="3000" b="1" dirty="0">
              <a:solidFill>
                <a:schemeClr val="accent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 algn="just">
              <a:buFont typeface="Arial" pitchFamily="34" charset="0"/>
              <a:buChar char="•"/>
            </a:pP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Espaço Reservado para Número de Slide 3">
            <a:extLst>
              <a:ext uri="{FF2B5EF4-FFF2-40B4-BE49-F238E27FC236}">
                <a16:creationId xmlns:a16="http://schemas.microsoft.com/office/drawing/2014/main" id="{654B4918-E538-E6B6-7ECC-F5C57DFA3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11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C4CB55A4-A41B-B713-FFA1-0CC4AE3CB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2961" y="7166862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Agrupar 3">
            <a:extLst>
              <a:ext uri="{FF2B5EF4-FFF2-40B4-BE49-F238E27FC236}">
                <a16:creationId xmlns:a16="http://schemas.microsoft.com/office/drawing/2014/main" id="{C95A1ED1-F9FD-A8E2-2934-4130DE40FC67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D8D6AFA2-10FA-89B0-EA21-56790F74ACB4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F77CB19B-EF6D-205F-CC5A-48F6F6B2BFAF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88CD7DDD-9427-88E2-6365-3E44C7BC50C7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329E03EA-7413-2E38-F158-0F1B8E501C2D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pic>
        <p:nvPicPr>
          <p:cNvPr id="12" name="Imagem 11">
            <a:extLst>
              <a:ext uri="{FF2B5EF4-FFF2-40B4-BE49-F238E27FC236}">
                <a16:creationId xmlns:a16="http://schemas.microsoft.com/office/drawing/2014/main" id="{DDAB95DB-BDC6-F67F-74EC-B0E8370750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7526" y="657928"/>
            <a:ext cx="4694275" cy="56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792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8973B-91B6-2186-740E-57DB552D3E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2D653B8E-EAC1-D364-BFD7-ADA29DBD6510}"/>
              </a:ext>
            </a:extLst>
          </p:cNvPr>
          <p:cNvSpPr txBox="1"/>
          <p:nvPr/>
        </p:nvSpPr>
        <p:spPr>
          <a:xfrm>
            <a:off x="1227191" y="3024113"/>
            <a:ext cx="117346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354B33E7-5CCB-7F94-114B-B0BC767ABEA9}"/>
              </a:ext>
            </a:extLst>
          </p:cNvPr>
          <p:cNvSpPr txBox="1"/>
          <p:nvPr/>
        </p:nvSpPr>
        <p:spPr>
          <a:xfrm>
            <a:off x="549992" y="497957"/>
            <a:ext cx="11734671" cy="6551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992"/>
              </a:spcAft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Gestão e Controle da Base de Dados</a:t>
            </a:r>
            <a:endParaRPr lang="pt-BR" sz="3600" kern="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Espaço Reservado para Número de Slide 3">
            <a:extLst>
              <a:ext uri="{FF2B5EF4-FFF2-40B4-BE49-F238E27FC236}">
                <a16:creationId xmlns:a16="http://schemas.microsoft.com/office/drawing/2014/main" id="{B3A0A330-0598-65F6-3689-4F98A77DB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12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69BD4093-1F70-F9D8-2CDB-DB34CDAC27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1862" y="1295362"/>
            <a:ext cx="1152687" cy="1152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Agrupar 2">
            <a:extLst>
              <a:ext uri="{FF2B5EF4-FFF2-40B4-BE49-F238E27FC236}">
                <a16:creationId xmlns:a16="http://schemas.microsoft.com/office/drawing/2014/main" id="{D49C1F32-53EC-5C25-FD88-1C9CFD5CA435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09B84333-D977-BCBF-81FB-03534384271E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D603C7E2-94F1-A876-C5C4-8214633CFB41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67EC9A3D-E63C-D150-4CCF-13043C544C83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AB631E01-019E-E206-8752-6129F4EF9A38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pic>
        <p:nvPicPr>
          <p:cNvPr id="12" name="Imagem 11">
            <a:extLst>
              <a:ext uri="{FF2B5EF4-FFF2-40B4-BE49-F238E27FC236}">
                <a16:creationId xmlns:a16="http://schemas.microsoft.com/office/drawing/2014/main" id="{58BB8710-7EB3-EEA2-A677-B2D0BC1B28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7526" y="657928"/>
            <a:ext cx="4694275" cy="563313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2262BA97-5C31-09F4-DD87-0ECB50279780}"/>
              </a:ext>
            </a:extLst>
          </p:cNvPr>
          <p:cNvSpPr txBox="1"/>
          <p:nvPr/>
        </p:nvSpPr>
        <p:spPr>
          <a:xfrm>
            <a:off x="792510" y="1229975"/>
            <a:ext cx="13839291" cy="7121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800" b="1" dirty="0">
                <a:solidFill>
                  <a:srgbClr val="000000"/>
                </a:solidFill>
                <a:latin typeface="Segoe "/>
                <a:ea typeface="Calibri" panose="020F0502020204030204" pitchFamily="34" charset="0"/>
                <a:cs typeface="Calibri" panose="020F0502020204030204" pitchFamily="34" charset="0"/>
              </a:rPr>
              <a:t>Para realizar o Censo Previdenciário, deve ser observado, minimamente,</a:t>
            </a:r>
          </a:p>
          <a:p>
            <a:pPr algn="just">
              <a:lnSpc>
                <a:spcPct val="150000"/>
              </a:lnSpc>
            </a:pPr>
            <a:r>
              <a:rPr lang="pt-BR" sz="2800" b="1" dirty="0">
                <a:solidFill>
                  <a:srgbClr val="000000"/>
                </a:solidFill>
                <a:latin typeface="Segoe "/>
                <a:ea typeface="Calibri" panose="020F0502020204030204" pitchFamily="34" charset="0"/>
                <a:cs typeface="Calibri" panose="020F0502020204030204" pitchFamily="34" charset="0"/>
              </a:rPr>
              <a:t>o seguinte rol de dados</a:t>
            </a:r>
            <a:r>
              <a:rPr lang="pt-BR" sz="2800" dirty="0">
                <a:solidFill>
                  <a:srgbClr val="000000"/>
                </a:solidFill>
                <a:latin typeface="Segoe 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algn="just">
              <a:lnSpc>
                <a:spcPct val="150000"/>
              </a:lnSpc>
            </a:pPr>
            <a:r>
              <a:rPr lang="pt-BR" sz="2800" dirty="0">
                <a:solidFill>
                  <a:srgbClr val="000000"/>
                </a:solidFill>
                <a:latin typeface="Segoe "/>
                <a:ea typeface="Calibri" panose="020F0502020204030204" pitchFamily="34" charset="0"/>
                <a:cs typeface="Calibri" panose="020F0502020204030204" pitchFamily="34" charset="0"/>
              </a:rPr>
              <a:t>a) Dados de identificação, como nome, CPF, data de nascimento, sexo, cor, matrícula, estado civil, se tem união estável nos casos em que o estado civil é diferente de casado;</a:t>
            </a:r>
          </a:p>
          <a:p>
            <a:pPr algn="just">
              <a:lnSpc>
                <a:spcPct val="150000"/>
              </a:lnSpc>
            </a:pPr>
            <a:r>
              <a:rPr lang="pt-BR" sz="2800" dirty="0">
                <a:solidFill>
                  <a:srgbClr val="000000"/>
                </a:solidFill>
                <a:latin typeface="Segoe "/>
                <a:ea typeface="Calibri" panose="020F0502020204030204" pitchFamily="34" charset="0"/>
                <a:cs typeface="Calibri" panose="020F0502020204030204" pitchFamily="34" charset="0"/>
              </a:rPr>
              <a:t>b) CPF, nome e data de nascimento do cônjuge ou companheiro, se houver;</a:t>
            </a:r>
          </a:p>
          <a:p>
            <a:pPr algn="just">
              <a:lnSpc>
                <a:spcPct val="150000"/>
              </a:lnSpc>
            </a:pPr>
            <a:r>
              <a:rPr lang="pt-BR" sz="2800" dirty="0">
                <a:solidFill>
                  <a:srgbClr val="000000"/>
                </a:solidFill>
                <a:latin typeface="Segoe "/>
                <a:ea typeface="Calibri" panose="020F0502020204030204" pitchFamily="34" charset="0"/>
                <a:cs typeface="Calibri" panose="020F0502020204030204" pitchFamily="34" charset="0"/>
              </a:rPr>
              <a:t>c) Informações relativas aos seus dependentes, se houver: CPF, nome, data de nascimento, condição de não emancipado inválido; absoluta ou relativamente incapaz conforme declarado judicialmente, bem como enteado e o menor tutelado com dependência econômica, situações importantes que podem vir a caracterizar a condição de beneficiário da previdência</a:t>
            </a:r>
          </a:p>
        </p:txBody>
      </p:sp>
    </p:spTree>
    <p:extLst>
      <p:ext uri="{BB962C8B-B14F-4D97-AF65-F5344CB8AC3E}">
        <p14:creationId xmlns:p14="http://schemas.microsoft.com/office/powerpoint/2010/main" val="186517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71AFD339-F150-6D25-51B7-BA180D29C9CC}"/>
              </a:ext>
            </a:extLst>
          </p:cNvPr>
          <p:cNvSpPr txBox="1"/>
          <p:nvPr/>
        </p:nvSpPr>
        <p:spPr>
          <a:xfrm>
            <a:off x="576036" y="1120827"/>
            <a:ext cx="13393488" cy="80911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pt-BR" sz="2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pt-BR" sz="2800" dirty="0">
                <a:solidFill>
                  <a:srgbClr val="000000"/>
                </a:solidFill>
                <a:latin typeface="Segoe "/>
                <a:ea typeface="Calibri" panose="020F0502020204030204" pitchFamily="34" charset="0"/>
                <a:cs typeface="Calibri" panose="020F0502020204030204" pitchFamily="34" charset="0"/>
              </a:rPr>
              <a:t>Poderá ser realizado por meio de coleta de informações, com aplicação de entrevista e questionários, ou por meio de confirmação de autenticidade mediante assinatura digital, biometria, assinatura gov.br ou assinatura por senha constante de sistema próprio ou contratado de acordo com o tipo de censo escolhido pelo RPPS</a:t>
            </a:r>
          </a:p>
          <a:p>
            <a:pPr algn="just">
              <a:lnSpc>
                <a:spcPct val="150000"/>
              </a:lnSpc>
            </a:pPr>
            <a:r>
              <a:rPr lang="pt-BR" sz="2800" dirty="0">
                <a:latin typeface="Segoe UI" panose="020B0502040204020203" pitchFamily="34" charset="0"/>
                <a:cs typeface="Segoe UI" panose="020B0502040204020203" pitchFamily="34" charset="0"/>
              </a:rPr>
              <a:t>O censo previdenciário tradicional continua atendendo a ação conforme já estiver definido/planejado pelo ente</a:t>
            </a:r>
            <a:endParaRPr lang="pt-BR" sz="2800" dirty="0">
              <a:solidFill>
                <a:srgbClr val="000000"/>
              </a:solidFill>
              <a:latin typeface="Segoe 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</a:pPr>
            <a:endParaRPr lang="pt-BR" sz="2800" dirty="0">
              <a:solidFill>
                <a:srgbClr val="000000"/>
              </a:solidFill>
              <a:latin typeface="Segoe 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-45720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70294" algn="l"/>
                <a:tab pos="7583533" algn="r"/>
              </a:tabLst>
            </a:pPr>
            <a:r>
              <a:rPr lang="pt-BR" sz="2800" b="1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A versão trouxe o texto melhorado da ação 3.1.6- controle da Base de dados  e mudança  na temporalidade de 5 anos  do Censo Previdenciário para todas as modalidades</a:t>
            </a:r>
          </a:p>
          <a:p>
            <a:pPr indent="-45720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70294" algn="l"/>
                <a:tab pos="7583533" algn="r"/>
              </a:tabLst>
            </a:pPr>
            <a:endParaRPr lang="pt-BR" sz="2800" b="1" dirty="0"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indent="-45720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70294" algn="l"/>
                <a:tab pos="7583533" algn="r"/>
              </a:tabLst>
            </a:pPr>
            <a:r>
              <a:rPr lang="pt-BR" sz="28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Outros textos foram melhor esclarecidos</a:t>
            </a:r>
          </a:p>
          <a:p>
            <a:pPr algn="just">
              <a:lnSpc>
                <a:spcPct val="150000"/>
              </a:lnSpc>
            </a:pPr>
            <a:endParaRPr lang="pt-BR" sz="2800" dirty="0">
              <a:solidFill>
                <a:srgbClr val="000000"/>
              </a:solidFill>
              <a:latin typeface="Segoe 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3445F025-2DB3-FDD5-9354-34E80E1AF20E}"/>
              </a:ext>
            </a:extLst>
          </p:cNvPr>
          <p:cNvSpPr txBox="1"/>
          <p:nvPr/>
        </p:nvSpPr>
        <p:spPr>
          <a:xfrm>
            <a:off x="549992" y="497957"/>
            <a:ext cx="11734671" cy="6551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992"/>
              </a:spcAft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Gestão e Controle da Base de Dados</a:t>
            </a:r>
            <a:endParaRPr lang="pt-BR" sz="3600" kern="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6EE8DD43-B03D-28D2-74B6-1D0E3F6097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7526" y="657928"/>
            <a:ext cx="4694275" cy="563313"/>
          </a:xfrm>
          <a:prstGeom prst="rect">
            <a:avLst/>
          </a:prstGeom>
        </p:spPr>
      </p:pic>
      <p:grpSp>
        <p:nvGrpSpPr>
          <p:cNvPr id="8" name="Agrupar 7">
            <a:extLst>
              <a:ext uri="{FF2B5EF4-FFF2-40B4-BE49-F238E27FC236}">
                <a16:creationId xmlns:a16="http://schemas.microsoft.com/office/drawing/2014/main" id="{18BA3DF9-45A5-FDB2-9697-B8AEC4BE3FAB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68E7E95F-C1A5-B154-9EA9-03E2437F51BF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4B24E4BF-33ED-D228-E7D2-86593450C0F1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69077C98-6F02-74FE-61B3-92EEBCD6E6C7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E7AE6811-4C47-B57F-ADF3-5BE4B0381278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8545198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89DF8-5D04-6E01-D201-5872EBA1D8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A0069B61-3248-AEAC-38E0-5DFB538E917C}"/>
              </a:ext>
            </a:extLst>
          </p:cNvPr>
          <p:cNvSpPr txBox="1"/>
          <p:nvPr/>
        </p:nvSpPr>
        <p:spPr>
          <a:xfrm>
            <a:off x="864518" y="1811857"/>
            <a:ext cx="12851895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pt-BR" sz="2800" dirty="0">
                <a:latin typeface="Segoe UI" panose="020B0502040204020203" pitchFamily="34" charset="0"/>
                <a:cs typeface="Segoe UI" panose="020B0502040204020203" pitchFamily="34" charset="0"/>
              </a:rPr>
              <a:t>Para comprovação do cronograma obrigatório do </a:t>
            </a:r>
            <a:r>
              <a:rPr lang="pt-BR" sz="2800" dirty="0" err="1">
                <a:latin typeface="Segoe UI" panose="020B0502040204020203" pitchFamily="34" charset="0"/>
                <a:cs typeface="Segoe UI" panose="020B0502040204020203" pitchFamily="34" charset="0"/>
              </a:rPr>
              <a:t>eSocial</a:t>
            </a:r>
            <a:r>
              <a:rPr lang="pt-BR" sz="2800" dirty="0">
                <a:latin typeface="Segoe UI" panose="020B0502040204020203" pitchFamily="34" charset="0"/>
                <a:cs typeface="Segoe UI" panose="020B0502040204020203" pitchFamily="34" charset="0"/>
              </a:rPr>
              <a:t>, poderão ser apresentados relatórios do sistema de folha de pagamento com indicação dos arquivos gerados e transmitidos.</a:t>
            </a:r>
          </a:p>
          <a:p>
            <a:pPr marL="457200" indent="-4572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pt-BR" sz="2800" dirty="0">
                <a:latin typeface="Segoe UI" panose="020B0502040204020203" pitchFamily="34" charset="0"/>
                <a:cs typeface="Segoe UI" panose="020B0502040204020203" pitchFamily="34" charset="0"/>
              </a:rPr>
              <a:t>Também poderão ser aceitos recibos de entrega por amostragem, desde que comprovem o envio dos eventos obrigatórios dos RPPS</a:t>
            </a:r>
          </a:p>
          <a:p>
            <a:pPr marL="457200" indent="-4572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pt-BR" sz="2800" dirty="0">
                <a:latin typeface="Segoe UI" panose="020B0502040204020203" pitchFamily="34" charset="0"/>
                <a:cs typeface="Segoe UI" panose="020B0502040204020203" pitchFamily="34" charset="0"/>
              </a:rPr>
              <a:t>Não será exigida a apresentação de relatório detalhado dos dados transmitidos.</a:t>
            </a:r>
          </a:p>
          <a:p>
            <a:pPr marL="457200" indent="-4572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pt-BR" sz="2800" dirty="0">
                <a:latin typeface="Segoe UI" panose="020B0502040204020203" pitchFamily="34" charset="0"/>
                <a:cs typeface="Segoe UI" panose="020B0502040204020203" pitchFamily="34" charset="0"/>
              </a:rPr>
              <a:t>Alternativamente, poderá ser observada a classificação de risco do ente disponibilizada na Matriz de Risco.</a:t>
            </a:r>
          </a:p>
          <a:p>
            <a:pPr marL="457200" indent="-4572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pt-BR" sz="2800" dirty="0">
                <a:solidFill>
                  <a:srgbClr val="000000"/>
                </a:solidFill>
                <a:latin typeface="Segoe UI" panose="020B0502040204020203" pitchFamily="34" charset="0"/>
                <a:ea typeface="Aptos" panose="020B0004020202020204" pitchFamily="34" charset="0"/>
                <a:cs typeface="Segoe UI" panose="020B0502040204020203" pitchFamily="34" charset="0"/>
              </a:rPr>
              <a:t>A adequação visa reduzir custos excessivos do RPPS.</a:t>
            </a:r>
            <a:endParaRPr lang="pt-BR" sz="28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6957E96E-0735-C62D-7E3C-487E12C8054E}"/>
              </a:ext>
            </a:extLst>
          </p:cNvPr>
          <p:cNvSpPr txBox="1"/>
          <p:nvPr/>
        </p:nvSpPr>
        <p:spPr>
          <a:xfrm>
            <a:off x="1080542" y="577312"/>
            <a:ext cx="11734671" cy="6551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992"/>
              </a:spcAft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Gestão e Controle da Base de Dados</a:t>
            </a:r>
            <a:endParaRPr lang="pt-BR" sz="3600" kern="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Espaço Reservado para Número de Slide 3">
            <a:extLst>
              <a:ext uri="{FF2B5EF4-FFF2-40B4-BE49-F238E27FC236}">
                <a16:creationId xmlns:a16="http://schemas.microsoft.com/office/drawing/2014/main" id="{51E1BFB3-BC9E-8303-1EAF-F88FE60A0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14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9D8334A4-483B-38FA-BB41-D1C592C708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Agrupar 2">
            <a:extLst>
              <a:ext uri="{FF2B5EF4-FFF2-40B4-BE49-F238E27FC236}">
                <a16:creationId xmlns:a16="http://schemas.microsoft.com/office/drawing/2014/main" id="{24BBC546-8812-5273-B01F-60463F7D9589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E0EFB83C-A798-BB5E-CE13-0DCB2D918E38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62B4BC02-99CD-D3E1-91D5-D565F2F7C01A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D20BEB22-4E6F-5CD9-BB35-BF58EFE1685B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0D3C1DFD-903D-E97D-CE89-833DBD1DDA6A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pic>
        <p:nvPicPr>
          <p:cNvPr id="12" name="Imagem 11">
            <a:extLst>
              <a:ext uri="{FF2B5EF4-FFF2-40B4-BE49-F238E27FC236}">
                <a16:creationId xmlns:a16="http://schemas.microsoft.com/office/drawing/2014/main" id="{7D84E452-45DE-0C90-CD68-F1D7E59CCD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7526" y="657928"/>
            <a:ext cx="4694275" cy="56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5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7D17AB-871B-F87D-CBD8-1BB63C0A21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24AD2217-C563-91AF-16B0-C2ED5DEB957D}"/>
              </a:ext>
            </a:extLst>
          </p:cNvPr>
          <p:cNvSpPr txBox="1"/>
          <p:nvPr/>
        </p:nvSpPr>
        <p:spPr>
          <a:xfrm>
            <a:off x="716702" y="2046278"/>
            <a:ext cx="13959436" cy="4853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A classificação de risco da Matriz será considerada atendida a ação quando apresentar a seguinte situação, por nível de certificação: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a)   	Níveis I e II - “REQUER ATENÇÃO” ou “COM BOM NÍVEL DE ENVIOS”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b)  	Níveis III e IV - “COM BOM NÍVEL DE ENVIOS”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A Matriz de Risco pode ser consultada em</a:t>
            </a: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  <a:hlinkClick r:id="rId2"/>
              </a:rPr>
              <a:t> </a:t>
            </a: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PT" sz="3000" u="sng" dirty="0">
                <a:latin typeface="Segoe UI" panose="020B0502040204020203" pitchFamily="34" charset="0"/>
                <a:cs typeface="Segoe UI" panose="020B0502040204020203" pitchFamily="34" charset="0"/>
                <a:hlinkClick r:id="rId3"/>
              </a:rPr>
              <a:t>https://www.gov.br/previdencia/pt-br/assuntos/rpps/pro-gestao-rpps-certificacao-institucional/pro-gestao-rpps</a:t>
            </a: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292E8358-32B9-161D-E019-13A927F92F94}"/>
              </a:ext>
            </a:extLst>
          </p:cNvPr>
          <p:cNvSpPr txBox="1"/>
          <p:nvPr/>
        </p:nvSpPr>
        <p:spPr>
          <a:xfrm>
            <a:off x="894259" y="935881"/>
            <a:ext cx="11734671" cy="6551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992"/>
              </a:spcAft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Gestão e Controle da Base de Dados</a:t>
            </a:r>
            <a:endParaRPr lang="pt-BR" sz="3600" kern="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Espaço Reservado para Número de Slide 3">
            <a:extLst>
              <a:ext uri="{FF2B5EF4-FFF2-40B4-BE49-F238E27FC236}">
                <a16:creationId xmlns:a16="http://schemas.microsoft.com/office/drawing/2014/main" id="{176D1993-9FF6-DE5D-158B-FF0F22792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15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EF5E3AE1-BB1A-E07F-81D4-20912A3752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Agrupar 2">
            <a:extLst>
              <a:ext uri="{FF2B5EF4-FFF2-40B4-BE49-F238E27FC236}">
                <a16:creationId xmlns:a16="http://schemas.microsoft.com/office/drawing/2014/main" id="{5A9870B8-F408-5AFE-CFE3-856D4733ADD7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4" name="Retângulo 3">
              <a:extLst>
                <a:ext uri="{FF2B5EF4-FFF2-40B4-BE49-F238E27FC236}">
                  <a16:creationId xmlns:a16="http://schemas.microsoft.com/office/drawing/2014/main" id="{DC41DC64-0F96-E25A-9982-B28548B6000F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1E4A5E1A-4263-20DF-905E-37595C2648AA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6DEEF5B6-7980-4071-7591-1A3EB6DC58FB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C12FB95F-9C37-55C8-E71B-E82F94F6AF28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pic>
        <p:nvPicPr>
          <p:cNvPr id="12" name="Imagem 11">
            <a:extLst>
              <a:ext uri="{FF2B5EF4-FFF2-40B4-BE49-F238E27FC236}">
                <a16:creationId xmlns:a16="http://schemas.microsoft.com/office/drawing/2014/main" id="{9AF85C68-9E93-BD56-D5FA-6338F8C837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7526" y="657928"/>
            <a:ext cx="4694275" cy="56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051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0E9748-A2BF-0128-94A5-175C98EAF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3">
            <a:extLst>
              <a:ext uri="{FF2B5EF4-FFF2-40B4-BE49-F238E27FC236}">
                <a16:creationId xmlns:a16="http://schemas.microsoft.com/office/drawing/2014/main" id="{766FBC4C-BE64-51A0-C71D-65A3A3161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16</a:t>
            </a:fld>
            <a:endParaRPr lang="pt-BR" b="1" dirty="0">
              <a:latin typeface="Seaford" panose="00000500000000000000" pitchFamily="2" charset="0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F420D914-863B-C28C-5324-6A3818B6AECE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046E2F3E-F355-E8B3-D0D4-67EDEAD63D0E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5362EEB2-63CB-91F1-4C91-86F7D1F82B18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D295C1C7-578F-79B6-848A-7D862344327D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018E90BE-E532-5A7D-EAC2-39925773589E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sp>
        <p:nvSpPr>
          <p:cNvPr id="10" name="CaixaDeTexto 9">
            <a:extLst>
              <a:ext uri="{FF2B5EF4-FFF2-40B4-BE49-F238E27FC236}">
                <a16:creationId xmlns:a16="http://schemas.microsoft.com/office/drawing/2014/main" id="{6D4D18A9-560E-AF17-7C7D-41CA053A4DE3}"/>
              </a:ext>
            </a:extLst>
          </p:cNvPr>
          <p:cNvSpPr txBox="1"/>
          <p:nvPr/>
        </p:nvSpPr>
        <p:spPr>
          <a:xfrm>
            <a:off x="936526" y="634054"/>
            <a:ext cx="11233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chemeClr val="accent2">
                    <a:lumMod val="75000"/>
                  </a:schemeClr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Regra transitória a fim de auxiliar os entes na conquista  da certificação em razão da Resolução 5272/2025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FDE6376B-EABF-27F2-578E-3F1E4A9758BA}"/>
              </a:ext>
            </a:extLst>
          </p:cNvPr>
          <p:cNvSpPr txBox="1"/>
          <p:nvPr/>
        </p:nvSpPr>
        <p:spPr>
          <a:xfrm>
            <a:off x="765195" y="1834383"/>
            <a:ext cx="13601204" cy="6842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pt-BR" sz="2800" kern="100" dirty="0">
                <a:latin typeface="Segoe UI Emoji" panose="020B0502040204020203" pitchFamily="34" charset="0"/>
                <a:ea typeface="Segoe UI Emoji" panose="020B0502040204020203" pitchFamily="34" charset="0"/>
                <a:cs typeface="Times New Roman" panose="02020603050405020304" pitchFamily="18" charset="0"/>
              </a:rPr>
              <a:t>A</a:t>
            </a:r>
            <a:r>
              <a:rPr lang="pt-BR" sz="2800" kern="100" dirty="0">
                <a:effectLst/>
                <a:latin typeface="Segoe UI Emoji" panose="020B0502040204020203" pitchFamily="34" charset="0"/>
                <a:ea typeface="Segoe UI Emoji" panose="020B0502040204020203" pitchFamily="34" charset="0"/>
                <a:cs typeface="Times New Roman" panose="02020603050405020304" pitchFamily="18" charset="0"/>
              </a:rPr>
              <a:t> certificação poderá ser obtida se atendidos os seguintes critérios de acordo com a nota obtida na dimensão “</a:t>
            </a:r>
            <a:r>
              <a:rPr lang="pt-BR" sz="2800" b="1" kern="100" dirty="0">
                <a:effectLst/>
                <a:latin typeface="Segoe UI Emoji" panose="020B0502040204020203" pitchFamily="34" charset="0"/>
                <a:ea typeface="Segoe UI Emoji" panose="020B0502040204020203" pitchFamily="34" charset="0"/>
                <a:cs typeface="Times New Roman" panose="02020603050405020304" pitchFamily="18" charset="0"/>
              </a:rPr>
              <a:t>Gestão e Transparência</a:t>
            </a:r>
            <a:r>
              <a:rPr lang="pt-BR" sz="2800" kern="100" dirty="0">
                <a:effectLst/>
                <a:latin typeface="Segoe UI Emoji" panose="020B0502040204020203" pitchFamily="34" charset="0"/>
                <a:ea typeface="Segoe UI Emoji" panose="020B0502040204020203" pitchFamily="34" charset="0"/>
                <a:cs typeface="Times New Roman" panose="02020603050405020304" pitchFamily="18" charset="0"/>
              </a:rPr>
              <a:t>” do Índice de Situação Previdenciária – ISP de que trata o art. 238 da Portaria MTP nº 1.467/2022:</a:t>
            </a:r>
          </a:p>
          <a:p>
            <a:pPr>
              <a:buNone/>
            </a:pPr>
            <a:r>
              <a:rPr lang="pt-BR" dirty="0">
                <a:latin typeface="Segoe UI Emoji" panose="020B0502040204020203" pitchFamily="34" charset="0"/>
                <a:ea typeface="Segoe UI Emoji" panose="020B0502040204020203" pitchFamily="34" charset="0"/>
              </a:rPr>
              <a:t>A nota do item Gestão e Transparência é composta pelos seguintes itens:</a:t>
            </a:r>
          </a:p>
          <a:p>
            <a:pPr>
              <a:lnSpc>
                <a:spcPct val="150000"/>
              </a:lnSpc>
              <a:buNone/>
            </a:pPr>
            <a:endParaRPr lang="pt-BR" dirty="0">
              <a:latin typeface="Segoe UI Emoji" panose="020B0502040204020203" pitchFamily="34" charset="0"/>
              <a:ea typeface="Segoe UI Emoji" panose="020B0502040204020203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pt-BR" b="1" dirty="0">
                <a:latin typeface="Segoe UI Emoji" panose="020B0502040204020203" pitchFamily="34" charset="0"/>
                <a:ea typeface="Segoe UI Emoji" panose="020B0502040204020203" pitchFamily="34" charset="0"/>
              </a:rPr>
              <a:t>Indicador de regularidade- </a:t>
            </a:r>
            <a:r>
              <a:rPr lang="pt-BR" dirty="0">
                <a:latin typeface="Segoe UI Emoji" panose="020B0502040204020203" pitchFamily="34" charset="0"/>
                <a:ea typeface="Segoe UI Emoji" panose="020B0502040204020203" pitchFamily="34" charset="0"/>
              </a:rPr>
              <a:t>indica o tempo durante o ano em que o CRP ficou válido</a:t>
            </a:r>
          </a:p>
          <a:p>
            <a:pPr>
              <a:lnSpc>
                <a:spcPct val="150000"/>
              </a:lnSpc>
              <a:buNone/>
            </a:pPr>
            <a:r>
              <a:rPr lang="pt-BR" b="1" dirty="0">
                <a:latin typeface="Segoe UI Emoji" panose="020B0502040204020203" pitchFamily="34" charset="0"/>
                <a:ea typeface="Segoe UI Emoji" panose="020B0502040204020203" pitchFamily="34" charset="0"/>
              </a:rPr>
              <a:t>Indicador de envio de informações- </a:t>
            </a:r>
            <a:r>
              <a:rPr lang="pt-BR" dirty="0">
                <a:latin typeface="Segoe UI Emoji" panose="020B0502040204020203" pitchFamily="34" charset="0"/>
                <a:ea typeface="Segoe UI Emoji" panose="020B0502040204020203" pitchFamily="34" charset="0"/>
              </a:rPr>
              <a:t>tempestividade no envio dos demonstrativos</a:t>
            </a:r>
          </a:p>
          <a:p>
            <a:pPr>
              <a:lnSpc>
                <a:spcPct val="150000"/>
              </a:lnSpc>
              <a:buNone/>
            </a:pPr>
            <a:r>
              <a:rPr lang="pt-BR" b="1" dirty="0">
                <a:latin typeface="Segoe UI Emoji" panose="020B0502040204020203" pitchFamily="34" charset="0"/>
                <a:ea typeface="Segoe UI Emoji" panose="020B0502040204020203" pitchFamily="34" charset="0"/>
              </a:rPr>
              <a:t>Indicador de Gestão </a:t>
            </a:r>
            <a:r>
              <a:rPr lang="pt-BR" dirty="0">
                <a:latin typeface="Segoe UI Emoji" panose="020B0502040204020203" pitchFamily="34" charset="0"/>
                <a:ea typeface="Segoe UI Emoji" panose="020B0502040204020203" pitchFamily="34" charset="0"/>
              </a:rPr>
              <a:t>– Pro-Gestão- adesão e certificação</a:t>
            </a:r>
          </a:p>
          <a:p>
            <a:pPr>
              <a:buNone/>
            </a:pPr>
            <a:endParaRPr lang="pt-BR" dirty="0">
              <a:latin typeface="Segoe UI Emoji" panose="020B0502040204020203" pitchFamily="34" charset="0"/>
              <a:ea typeface="Segoe UI Emoji" panose="020B0502040204020203" pitchFamily="34" charset="0"/>
            </a:endParaRPr>
          </a:p>
          <a:p>
            <a:pPr>
              <a:buNone/>
            </a:pPr>
            <a:r>
              <a:rPr lang="pt-BR" sz="3600" b="1" dirty="0">
                <a:solidFill>
                  <a:schemeClr val="accent2">
                    <a:lumMod val="75000"/>
                  </a:schemeClr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A nota que será considerada será apenas  A ou B</a:t>
            </a:r>
          </a:p>
          <a:p>
            <a:pPr>
              <a:buNone/>
            </a:pPr>
            <a:endParaRPr lang="pt-BR" dirty="0">
              <a:latin typeface="Segoe UI Emoji" panose="020B0502040204020203" pitchFamily="34" charset="0"/>
              <a:ea typeface="Segoe UI Emoji" panose="020B0502040204020203" pitchFamily="34" charset="0"/>
            </a:endParaRPr>
          </a:p>
          <a:p>
            <a:pPr>
              <a:buNone/>
            </a:pPr>
            <a:endParaRPr lang="pt-BR" dirty="0">
              <a:latin typeface="Segoe UI Emoji" panose="020B0502040204020203" pitchFamily="34" charset="0"/>
              <a:ea typeface="Segoe UI Emoji" panose="020B0502040204020203" pitchFamily="34" charset="0"/>
            </a:endParaRP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39825365-C1D6-E1EF-EE23-67E13D840A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53550" y="235870"/>
            <a:ext cx="4694275" cy="56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738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C33529-68D6-0224-72ED-D08A1E8638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3">
            <a:extLst>
              <a:ext uri="{FF2B5EF4-FFF2-40B4-BE49-F238E27FC236}">
                <a16:creationId xmlns:a16="http://schemas.microsoft.com/office/drawing/2014/main" id="{20D5F7E6-6C04-1FDD-EE79-B43000E92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17</a:t>
            </a:fld>
            <a:endParaRPr lang="pt-BR" b="1" dirty="0">
              <a:latin typeface="Seaford" panose="00000500000000000000" pitchFamily="2" charset="0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72C7C696-7DE6-4948-AA92-7AF5490E8D98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975A3932-98E2-508F-C475-61CD4FEF77FF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354962F6-2FB8-EA22-A4BE-4E4E01DECC7B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691B8524-C512-3865-3C04-7D07980ABDAC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62DCA794-1259-2CC6-A0E9-89D77752E0F1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sp>
        <p:nvSpPr>
          <p:cNvPr id="10" name="CaixaDeTexto 9">
            <a:extLst>
              <a:ext uri="{FF2B5EF4-FFF2-40B4-BE49-F238E27FC236}">
                <a16:creationId xmlns:a16="http://schemas.microsoft.com/office/drawing/2014/main" id="{470B13CC-6D80-22FD-98C5-19B3D46E560E}"/>
              </a:ext>
            </a:extLst>
          </p:cNvPr>
          <p:cNvSpPr txBox="1"/>
          <p:nvPr/>
        </p:nvSpPr>
        <p:spPr>
          <a:xfrm>
            <a:off x="743745" y="1132510"/>
            <a:ext cx="112332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b="1" dirty="0">
                <a:solidFill>
                  <a:schemeClr val="accent6">
                    <a:lumMod val="50000"/>
                  </a:schemeClr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Regra transitória a fim de auxiliar os entes na conquista  da certificação em razão da Resolução 5272/2025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A6910004-BB7B-4C01-F73D-1EA42DCE0297}"/>
              </a:ext>
            </a:extLst>
          </p:cNvPr>
          <p:cNvSpPr txBox="1"/>
          <p:nvPr/>
        </p:nvSpPr>
        <p:spPr>
          <a:xfrm>
            <a:off x="709689" y="2692535"/>
            <a:ext cx="13601204" cy="5237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+mj-lt"/>
              <a:buAutoNum type="alphaLcParenR"/>
            </a:pPr>
            <a:r>
              <a:rPr lang="pt-BR" sz="2800" kern="100" dirty="0">
                <a:effectLst/>
                <a:latin typeface="Segoe UI Emoji" panose="020B0502040204020203" pitchFamily="34" charset="0"/>
                <a:ea typeface="Segoe UI Emoji" panose="020B0502040204020203" pitchFamily="34" charset="0"/>
                <a:cs typeface="Times New Roman" panose="02020603050405020304" pitchFamily="18" charset="0"/>
              </a:rPr>
              <a:t>O RPPS que obtiver nota “A” precisará comprovar o atendimento de 15 (quinze) ações para o nível I, 17 (dezessete) ações para o nível II, 19 (dezenove) ações para o nível III e 23 (vinte e três) ações para o nível IV.</a:t>
            </a:r>
          </a:p>
          <a:p>
            <a:pPr lvl="0" algn="just">
              <a:lnSpc>
                <a:spcPct val="150000"/>
              </a:lnSpc>
              <a:spcAft>
                <a:spcPts val="800"/>
              </a:spcAft>
            </a:pPr>
            <a:endParaRPr lang="pt-BR" sz="2800" kern="100" dirty="0">
              <a:effectLst/>
              <a:latin typeface="Segoe UI Emoji" panose="020B0502040204020203" pitchFamily="34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pt-BR" sz="2800" dirty="0">
                <a:effectLst/>
                <a:latin typeface="Segoe UI Emoji" panose="020B0502040204020203" pitchFamily="34" charset="0"/>
                <a:ea typeface="Segoe UI Emoji" panose="020B0502040204020203" pitchFamily="34" charset="0"/>
                <a:cs typeface="Times New Roman" panose="02020603050405020304" pitchFamily="18" charset="0"/>
              </a:rPr>
              <a:t>b)O RPPS que obtiver nota “B” precisará comprovar o atendimento de 16 (dezesseis) ações para o nível I, 18 (dezoito) ações para o nível II, 20 (vinte) ações para o nível III e 23 (vinte e três) ações para o nível IV</a:t>
            </a:r>
          </a:p>
          <a:p>
            <a:pPr>
              <a:buNone/>
            </a:pPr>
            <a:endParaRPr lang="pt-BR" dirty="0">
              <a:latin typeface="Segoe UI Emoji" panose="020B0502040204020203" pitchFamily="34" charset="0"/>
              <a:ea typeface="Segoe UI Emoji" panose="020B0502040204020203" pitchFamily="34" charset="0"/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921585E1-BF18-F114-83EC-568B6D3F99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7526" y="657928"/>
            <a:ext cx="4694275" cy="56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38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784D29-E434-EBE4-3DBE-08B53B8225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Espaço Reservado para Número de Slide 3">
            <a:extLst>
              <a:ext uri="{FF2B5EF4-FFF2-40B4-BE49-F238E27FC236}">
                <a16:creationId xmlns:a16="http://schemas.microsoft.com/office/drawing/2014/main" id="{5298C9BF-138C-2CF6-2631-56F933EFFBFE}"/>
              </a:ext>
            </a:extLst>
          </p:cNvPr>
          <p:cNvSpPr txBox="1">
            <a:spLocks/>
          </p:cNvSpPr>
          <p:nvPr/>
        </p:nvSpPr>
        <p:spPr>
          <a:xfrm>
            <a:off x="11241145" y="8080017"/>
            <a:ext cx="3402568" cy="452888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4FBE756-DC86-42D7-8124-774A618123FD}" type="slidenum">
              <a:rPr lang="pt-BR" sz="1985" b="1">
                <a:solidFill>
                  <a:schemeClr val="tx1">
                    <a:lumMod val="60000"/>
                    <a:lumOff val="40000"/>
                  </a:schemeClr>
                </a:solidFill>
              </a:rPr>
              <a:pPr algn="r"/>
              <a:t>18</a:t>
            </a:fld>
            <a:endParaRPr lang="pt-BR" sz="1985" b="1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97FA6BAB-9CC3-915A-2988-700DBA486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8444" y="517677"/>
            <a:ext cx="10120491" cy="836091"/>
          </a:xfrm>
        </p:spPr>
        <p:txBody>
          <a:bodyPr/>
          <a:lstStyle/>
          <a:p>
            <a:r>
              <a:rPr lang="pt-BR" b="1" dirty="0">
                <a:solidFill>
                  <a:schemeClr val="accent2"/>
                </a:solidFill>
              </a:rPr>
              <a:t>REGRA TRANSITÓRIA NO PRÓ-GESTÃO RPPS</a:t>
            </a:r>
          </a:p>
        </p:txBody>
      </p:sp>
      <p:graphicFrame>
        <p:nvGraphicFramePr>
          <p:cNvPr id="7" name="Tabela 6">
            <a:extLst>
              <a:ext uri="{FF2B5EF4-FFF2-40B4-BE49-F238E27FC236}">
                <a16:creationId xmlns:a16="http://schemas.microsoft.com/office/drawing/2014/main" id="{8CF0A5BA-48F6-4805-43C7-6EC5109558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206097"/>
              </p:ext>
            </p:extLst>
          </p:nvPr>
        </p:nvGraphicFramePr>
        <p:xfrm>
          <a:off x="1512590" y="2448049"/>
          <a:ext cx="12401717" cy="2936077"/>
        </p:xfrm>
        <a:graphic>
          <a:graphicData uri="http://schemas.openxmlformats.org/drawingml/2006/table">
            <a:tbl>
              <a:tblPr/>
              <a:tblGrid>
                <a:gridCol w="1266557">
                  <a:extLst>
                    <a:ext uri="{9D8B030D-6E8A-4147-A177-3AD203B41FA5}">
                      <a16:colId xmlns:a16="http://schemas.microsoft.com/office/drawing/2014/main" val="1543248503"/>
                    </a:ext>
                  </a:extLst>
                </a:gridCol>
                <a:gridCol w="1266557">
                  <a:extLst>
                    <a:ext uri="{9D8B030D-6E8A-4147-A177-3AD203B41FA5}">
                      <a16:colId xmlns:a16="http://schemas.microsoft.com/office/drawing/2014/main" val="1212529189"/>
                    </a:ext>
                  </a:extLst>
                </a:gridCol>
                <a:gridCol w="3245557">
                  <a:extLst>
                    <a:ext uri="{9D8B030D-6E8A-4147-A177-3AD203B41FA5}">
                      <a16:colId xmlns:a16="http://schemas.microsoft.com/office/drawing/2014/main" val="2799383533"/>
                    </a:ext>
                  </a:extLst>
                </a:gridCol>
                <a:gridCol w="3299608">
                  <a:extLst>
                    <a:ext uri="{9D8B030D-6E8A-4147-A177-3AD203B41FA5}">
                      <a16:colId xmlns:a16="http://schemas.microsoft.com/office/drawing/2014/main" val="2050909630"/>
                    </a:ext>
                  </a:extLst>
                </a:gridCol>
                <a:gridCol w="3323438">
                  <a:extLst>
                    <a:ext uri="{9D8B030D-6E8A-4147-A177-3AD203B41FA5}">
                      <a16:colId xmlns:a16="http://schemas.microsoft.com/office/drawing/2014/main" val="2402345651"/>
                    </a:ext>
                  </a:extLst>
                </a:gridCol>
              </a:tblGrid>
              <a:tr h="138796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Nível PG</a:t>
                      </a:r>
                    </a:p>
                  </a:txBody>
                  <a:tcPr marL="7876" marR="7876" marT="78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Ações essenciais</a:t>
                      </a:r>
                    </a:p>
                  </a:txBody>
                  <a:tcPr marL="7876" marR="7876" marT="78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Número mínimo atual  de ações a serem cumpridas</a:t>
                      </a:r>
                    </a:p>
                  </a:txBody>
                  <a:tcPr marL="7876" marR="7876" marT="78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Nº de ações com redução de ações ISP "A" em "Gestão e Transparência"</a:t>
                      </a:r>
                    </a:p>
                  </a:txBody>
                  <a:tcPr marL="7876" marR="7876" marT="78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Nº de ações com redução de ações ISP "B" em "Gestão e Transparência"</a:t>
                      </a:r>
                    </a:p>
                  </a:txBody>
                  <a:tcPr marL="7876" marR="7876" marT="78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9501852"/>
                  </a:ext>
                </a:extLst>
              </a:tr>
              <a:tr h="38702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7876" marR="7876" marT="78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876" marR="7876" marT="78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876" marR="7876" marT="78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876" marR="7876" marT="78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876" marR="7876" marT="78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6333551"/>
                  </a:ext>
                </a:extLst>
              </a:tr>
              <a:tr h="38702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</a:t>
                      </a:r>
                    </a:p>
                  </a:txBody>
                  <a:tcPr marL="7876" marR="7876" marT="78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876" marR="7876" marT="78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876" marR="7876" marT="78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876" marR="7876" marT="78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876" marR="7876" marT="78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666399"/>
                  </a:ext>
                </a:extLst>
              </a:tr>
              <a:tr h="38702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III</a:t>
                      </a:r>
                    </a:p>
                  </a:txBody>
                  <a:tcPr marL="7876" marR="7876" marT="78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876" marR="7876" marT="78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876" marR="7876" marT="78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7876" marR="7876" marT="78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876" marR="7876" marT="78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3523314"/>
                  </a:ext>
                </a:extLst>
              </a:tr>
              <a:tr h="38702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IV</a:t>
                      </a:r>
                    </a:p>
                  </a:txBody>
                  <a:tcPr marL="7876" marR="7876" marT="78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876" marR="7876" marT="78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7876" marR="7876" marT="78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7876" marR="7876" marT="78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7876" marR="7876" marT="78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7170301"/>
                  </a:ext>
                </a:extLst>
              </a:tr>
            </a:tbl>
          </a:graphicData>
        </a:graphic>
      </p:graphicFrame>
      <p:grpSp>
        <p:nvGrpSpPr>
          <p:cNvPr id="2" name="Agrupar 1">
            <a:extLst>
              <a:ext uri="{FF2B5EF4-FFF2-40B4-BE49-F238E27FC236}">
                <a16:creationId xmlns:a16="http://schemas.microsoft.com/office/drawing/2014/main" id="{F420D914-863B-C28C-5324-6A3818B6AECE}"/>
              </a:ext>
            </a:extLst>
          </p:cNvPr>
          <p:cNvGrpSpPr/>
          <p:nvPr/>
        </p:nvGrpSpPr>
        <p:grpSpPr>
          <a:xfrm>
            <a:off x="0" y="561"/>
            <a:ext cx="145280" cy="9072002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046E2F3E-F355-E8B3-D0D4-67EDEAD63D0E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91286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382573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073859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765146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456432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4147718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839005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5530291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t-BR" sz="3349"/>
            </a:p>
          </p:txBody>
        </p:sp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5362EEB2-63CB-91F1-4C91-86F7D1F82B18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91286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382573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073859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765146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456432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4147718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839005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5530291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D295C1C7-578F-79B6-848A-7D862344327D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91286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382573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073859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765146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456432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4147718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839005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5530291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018E90BE-E532-5A7D-EAC2-39925773589E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91286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382573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073859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765146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456432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4147718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839005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5530291" algn="l" defTabSz="1382573" rtl="0" eaLnBrk="1" latinLnBrk="0" hangingPunct="1">
                <a:defRPr sz="27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t-BR" sz="3349"/>
            </a:p>
          </p:txBody>
        </p:sp>
      </p:grpSp>
      <p:pic>
        <p:nvPicPr>
          <p:cNvPr id="10" name="Imagem 9">
            <a:extLst>
              <a:ext uri="{FF2B5EF4-FFF2-40B4-BE49-F238E27FC236}">
                <a16:creationId xmlns:a16="http://schemas.microsoft.com/office/drawing/2014/main" id="{05675590-3B71-943E-752D-C5286F3750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7526" y="657928"/>
            <a:ext cx="4694275" cy="563313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DBA84F4D-5AE2-8D99-43A2-2C6A6E92F5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1822" y="6751271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292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3C944B-766A-D904-AB77-54B722DEA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3">
            <a:extLst>
              <a:ext uri="{FF2B5EF4-FFF2-40B4-BE49-F238E27FC236}">
                <a16:creationId xmlns:a16="http://schemas.microsoft.com/office/drawing/2014/main" id="{39F8F38A-63B2-D744-51B1-2D6DF2432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19</a:t>
            </a:fld>
            <a:endParaRPr lang="pt-BR" b="1" dirty="0">
              <a:latin typeface="Seaford" panose="00000500000000000000" pitchFamily="2" charset="0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2930582E-373C-CCDA-7732-24E171FCA81B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260E463C-A924-D1B4-0623-2D83C3AC89B3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EA42E819-DF73-3899-280D-DE26BADADD68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D6B5AF5E-950D-AFCA-1AF8-F720C2AAC1A5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BD77E894-87CB-AB95-EED5-BD49AC9883A6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sp>
        <p:nvSpPr>
          <p:cNvPr id="10" name="CaixaDeTexto 9">
            <a:extLst>
              <a:ext uri="{FF2B5EF4-FFF2-40B4-BE49-F238E27FC236}">
                <a16:creationId xmlns:a16="http://schemas.microsoft.com/office/drawing/2014/main" id="{63C292FA-48EA-EFCA-744F-1FDE1DB66E4D}"/>
              </a:ext>
            </a:extLst>
          </p:cNvPr>
          <p:cNvSpPr txBox="1"/>
          <p:nvPr/>
        </p:nvSpPr>
        <p:spPr>
          <a:xfrm>
            <a:off x="1007144" y="2188151"/>
            <a:ext cx="12414714" cy="5546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3000" dirty="0">
                <a:latin typeface="Segoe UI Emoji" panose="020B0502040204020203" pitchFamily="34" charset="0"/>
                <a:ea typeface="Segoe UI Emoji" panose="020B0502040204020203" pitchFamily="34" charset="0"/>
              </a:rPr>
              <a:t>O cumprimento das 13 (treze) ações essenciais previstas no item 2.2.3. continua sendo obrigatório.</a:t>
            </a:r>
          </a:p>
          <a:p>
            <a:pPr algn="just">
              <a:lnSpc>
                <a:spcPct val="150000"/>
              </a:lnSpc>
            </a:pPr>
            <a:r>
              <a:rPr lang="pt-BR" sz="3000" dirty="0">
                <a:latin typeface="Segoe UI Emoji" panose="020B0502040204020203" pitchFamily="34" charset="0"/>
                <a:ea typeface="Segoe UI Emoji" panose="020B0502040204020203" pitchFamily="34" charset="0"/>
              </a:rPr>
              <a:t>A presente regra de transição tem validade por 1 (um) ano contado a partir da entrada em vigor desta versão do Manual e é válida apenas como primeira certificação no programa ou para upgrade de nível uma única vez.</a:t>
            </a:r>
          </a:p>
          <a:p>
            <a:pPr algn="just">
              <a:lnSpc>
                <a:spcPct val="150000"/>
              </a:lnSpc>
            </a:pPr>
            <a:r>
              <a:rPr lang="pt-BR" sz="3000" dirty="0">
                <a:latin typeface="Segoe UI Emoji" panose="020B0502040204020203" pitchFamily="34" charset="0"/>
                <a:ea typeface="Segoe UI Emoji" panose="020B0502040204020203" pitchFamily="34" charset="0"/>
              </a:rPr>
              <a:t>A nota na dimensão “Gestão e Transparência” do ISP a ser utilizada será a mais atual divulgada pelo MPS na data da auditoria de certificação 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AF5723FF-8602-507E-59F1-C3F1A53BB618}"/>
              </a:ext>
            </a:extLst>
          </p:cNvPr>
          <p:cNvSpPr txBox="1"/>
          <p:nvPr/>
        </p:nvSpPr>
        <p:spPr>
          <a:xfrm>
            <a:off x="1008534" y="650956"/>
            <a:ext cx="1032502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000" b="1" dirty="0">
                <a:solidFill>
                  <a:schemeClr val="accent6">
                    <a:lumMod val="50000"/>
                  </a:schemeClr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Regra transitória a fim de auxiliar os entes na conquista  da certificação em razão da Resolução 5272/2025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E8FD67C4-877F-2721-17BD-E2D2055830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53550" y="369299"/>
            <a:ext cx="4694275" cy="56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58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9E2840-4531-B517-FE51-172147182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839148D-08EA-B33F-D97F-CAA8FA999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</a:t>
            </a:fld>
            <a:endParaRPr lang="pt-BR" b="1" dirty="0">
              <a:latin typeface="Seaford" panose="00000500000000000000" pitchFamily="2" charset="0"/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A67E62B4-688F-09E7-4E2F-C6B7D903EC40}"/>
              </a:ext>
            </a:extLst>
          </p:cNvPr>
          <p:cNvSpPr/>
          <p:nvPr/>
        </p:nvSpPr>
        <p:spPr>
          <a:xfrm>
            <a:off x="620906" y="581909"/>
            <a:ext cx="13309618" cy="960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t-BR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pt-BR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CERTIFICAÇÕES: Pilares da Profissionalização dos RPPS</a:t>
            </a:r>
          </a:p>
          <a:p>
            <a:pPr algn="ctr"/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 segmento pede qualificação dos entes e dos profissionais que atuam nos RPPS</a:t>
            </a:r>
          </a:p>
          <a:p>
            <a:pPr algn="just"/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25333" indent="-425333" algn="just">
              <a:buFont typeface="Wingdings" panose="05000000000000000000" pitchFamily="2" charset="2"/>
              <a:buChar char="v"/>
            </a:pP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Certificação Institucional do Pró-Gestão RPPS e a Certificação dos Profissionais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 dos RPPS se complementam no fortalecimento da </a:t>
            </a:r>
            <a:r>
              <a:rPr lang="pt-BR" sz="3000" u="sng" dirty="0">
                <a:latin typeface="Segoe UI" panose="020B0502040204020203" pitchFamily="34" charset="0"/>
                <a:cs typeface="Segoe UI" panose="020B0502040204020203" pitchFamily="34" charset="0"/>
              </a:rPr>
              <a:t>gestão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, da </a:t>
            </a:r>
            <a:r>
              <a:rPr lang="pt-BR" sz="3000" u="sng" dirty="0">
                <a:latin typeface="Segoe UI" panose="020B0502040204020203" pitchFamily="34" charset="0"/>
                <a:cs typeface="Segoe UI" panose="020B0502040204020203" pitchFamily="34" charset="0"/>
              </a:rPr>
              <a:t>governança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, da </a:t>
            </a:r>
            <a:r>
              <a:rPr lang="pt-BR" sz="3000" u="sng" dirty="0">
                <a:latin typeface="Segoe UI" panose="020B0502040204020203" pitchFamily="34" charset="0"/>
                <a:cs typeface="Segoe UI" panose="020B0502040204020203" pitchFamily="34" charset="0"/>
              </a:rPr>
              <a:t>eficiência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 e da </a:t>
            </a:r>
            <a:r>
              <a:rPr lang="pt-BR" sz="3000" u="sng" dirty="0">
                <a:latin typeface="Segoe UI" panose="020B0502040204020203" pitchFamily="34" charset="0"/>
                <a:cs typeface="Segoe UI" panose="020B0502040204020203" pitchFamily="34" charset="0"/>
              </a:rPr>
              <a:t>transparência da gestão 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dos RPPS.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Pró-Gestão RPPS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Promove o aprimoramento dos processos de trabalho da UG do RPPS, com foco na melhoria de seus controles internos, da governança corporativa, da educação previdenciária e a transparência da gestão.</a:t>
            </a:r>
          </a:p>
          <a:p>
            <a:pPr marL="425333" indent="-425333" algn="just">
              <a:buFont typeface="Wingdings" panose="05000000000000000000" pitchFamily="2" charset="2"/>
              <a:buChar char="ü"/>
            </a:pPr>
            <a:endParaRPr lang="pt-BR" sz="3000" u="sng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endParaRPr lang="pt-BR" sz="3000" i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pt-BR" sz="3000" u="sng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25333" indent="-425333" algn="just">
              <a:buFont typeface="Wingdings" panose="05000000000000000000" pitchFamily="2" charset="2"/>
              <a:buChar char="ü"/>
            </a:pPr>
            <a:endParaRPr lang="pt-BR" sz="30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pt-BR" sz="3000" b="1" u="sng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" name="Agrupar 2">
            <a:extLst>
              <a:ext uri="{FF2B5EF4-FFF2-40B4-BE49-F238E27FC236}">
                <a16:creationId xmlns:a16="http://schemas.microsoft.com/office/drawing/2014/main" id="{D65F43B4-D304-D9D6-B1BE-D00F5F4D3361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F5C3111F-FAA1-FDD2-2BD7-7C627E0F72A4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207BCCB4-65B2-A860-88D7-FDE39C68CFA6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A8574C3E-8A2B-DFAF-A6EB-D086DA0C2BC7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CA18394C-98DC-AE41-71EC-3CEF25E69223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pic>
        <p:nvPicPr>
          <p:cNvPr id="6" name="Picture 2">
            <a:extLst>
              <a:ext uri="{FF2B5EF4-FFF2-40B4-BE49-F238E27FC236}">
                <a16:creationId xmlns:a16="http://schemas.microsoft.com/office/drawing/2014/main" id="{5AF5532F-5BAA-49D7-0985-DAE735C933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E2FEED1F-793C-26CC-5B46-FAD269DEF9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7526" y="657928"/>
            <a:ext cx="4694275" cy="56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>
            <a:extLst>
              <a:ext uri="{FF2B5EF4-FFF2-40B4-BE49-F238E27FC236}">
                <a16:creationId xmlns:a16="http://schemas.microsoft.com/office/drawing/2014/main" id="{E2DE52E2-C3B5-9CE3-F8C1-C9DE963DB114}"/>
              </a:ext>
            </a:extLst>
          </p:cNvPr>
          <p:cNvSpPr txBox="1"/>
          <p:nvPr/>
        </p:nvSpPr>
        <p:spPr>
          <a:xfrm>
            <a:off x="765518" y="1617409"/>
            <a:ext cx="13600881" cy="59002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PRÓ-GESTÃO RPPS - AÇÃO 3.1.3</a:t>
            </a:r>
          </a:p>
          <a:p>
            <a:pPr algn="just">
              <a:lnSpc>
                <a:spcPct val="150000"/>
              </a:lnSpc>
            </a:pPr>
            <a:endParaRPr lang="pt-BR" sz="3600" b="1" dirty="0">
              <a:solidFill>
                <a:srgbClr val="99262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25333" indent="-425333" algn="just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Requisitos para dirigentes, conselheiros , responsáveis pela Gestão dos Recursos e membros do Comitê de investimentos em atendimento ao artigo 8ºB da lei 9717/98</a:t>
            </a:r>
          </a:p>
          <a:p>
            <a:pPr marL="425333" indent="-425333" algn="just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A partir de 2026 passa a valer a regra com maior exigência de qualificação e níveis de certificação adequados ao porte e ao volume de recursos do ente federativo</a:t>
            </a:r>
          </a:p>
        </p:txBody>
      </p:sp>
      <p:sp>
        <p:nvSpPr>
          <p:cNvPr id="7" name="Espaço Reservado para Número de Slide 3">
            <a:extLst>
              <a:ext uri="{FF2B5EF4-FFF2-40B4-BE49-F238E27FC236}">
                <a16:creationId xmlns:a16="http://schemas.microsoft.com/office/drawing/2014/main" id="{78FC2AD8-212E-78C6-0581-664D1E235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20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E83DAFB7-FFDF-B3EC-B5FB-F23ABC5B62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Agrupar 2">
            <a:extLst>
              <a:ext uri="{FF2B5EF4-FFF2-40B4-BE49-F238E27FC236}">
                <a16:creationId xmlns:a16="http://schemas.microsoft.com/office/drawing/2014/main" id="{CC3E701F-106F-CE3B-C0D4-83EFC520B424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4" name="Retângulo 3">
              <a:extLst>
                <a:ext uri="{FF2B5EF4-FFF2-40B4-BE49-F238E27FC236}">
                  <a16:creationId xmlns:a16="http://schemas.microsoft.com/office/drawing/2014/main" id="{26ED84F0-08B5-92C1-2DD2-38C89F17501E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7401AE39-AEDB-2487-1199-35F72BEBB26A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F527160D-A7E6-97F1-EACF-2967AB97A17B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3316D0F1-BBB9-FB39-4240-FE830EAED0FD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pic>
        <p:nvPicPr>
          <p:cNvPr id="12" name="Imagem 11">
            <a:extLst>
              <a:ext uri="{FF2B5EF4-FFF2-40B4-BE49-F238E27FC236}">
                <a16:creationId xmlns:a16="http://schemas.microsoft.com/office/drawing/2014/main" id="{5586CD26-1146-C54D-E41F-0DEA5FA072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7526" y="657928"/>
            <a:ext cx="4694275" cy="56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054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CF38B-9892-2CD7-4A76-83768B62DB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191ADF56-DCCD-6E65-7640-F9B5F4BE9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21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4" name="Imagem 3" descr="Uma imagem contendo Forma&#10;&#10;O conteúdo gerado por IA pode estar incorreto.">
            <a:extLst>
              <a:ext uri="{FF2B5EF4-FFF2-40B4-BE49-F238E27FC236}">
                <a16:creationId xmlns:a16="http://schemas.microsoft.com/office/drawing/2014/main" id="{12C64B31-3087-02B1-0288-BFD493E9E0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9854" y="6606164"/>
            <a:ext cx="1809903" cy="1809903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D144B1AA-8519-B5B7-61DA-FC4A230D22C3}"/>
              </a:ext>
            </a:extLst>
          </p:cNvPr>
          <p:cNvSpPr txBox="1">
            <a:spLocks/>
          </p:cNvSpPr>
          <p:nvPr/>
        </p:nvSpPr>
        <p:spPr>
          <a:xfrm>
            <a:off x="184532" y="795301"/>
            <a:ext cx="13610273" cy="1512094"/>
          </a:xfrm>
          <a:prstGeom prst="rect">
            <a:avLst/>
          </a:prstGeom>
        </p:spPr>
        <p:txBody>
          <a:bodyPr vert="horz" lIns="138257" tIns="69129" rIns="138257" bIns="69129" rtlCol="0" anchor="ctr">
            <a:normAutofit/>
          </a:bodyPr>
          <a:lstStyle>
            <a:lvl1pPr algn="ctr" defTabSz="1382573" rtl="0" eaLnBrk="1" latinLnBrk="0" hangingPunct="1">
              <a:spcBef>
                <a:spcPct val="0"/>
              </a:spcBef>
              <a:buNone/>
              <a:defRPr sz="6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Como</a:t>
            </a:r>
            <a:r>
              <a:rPr lang="pt-BR" sz="4400" dirty="0"/>
              <a:t> </a:t>
            </a: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será exigido a partir de 2026?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F630B05-E863-A09E-82BD-2C185E654426}"/>
              </a:ext>
            </a:extLst>
          </p:cNvPr>
          <p:cNvSpPr txBox="1"/>
          <p:nvPr/>
        </p:nvSpPr>
        <p:spPr>
          <a:xfrm>
            <a:off x="1192166" y="7065754"/>
            <a:ext cx="1155313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Mais ênfase na </a:t>
            </a:r>
            <a:r>
              <a:rPr lang="pt-BR" sz="4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qualificação avançada</a:t>
            </a:r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pt-BR" sz="4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especialização</a:t>
            </a:r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 fortalecimento da </a:t>
            </a:r>
            <a:r>
              <a:rPr lang="pt-BR" sz="4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governança</a:t>
            </a:r>
            <a:r>
              <a:rPr lang="pt-BR" sz="2233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</a:rPr>
              <a:t>.  </a:t>
            </a:r>
            <a:endParaRPr lang="pt-BR" sz="3349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C3A0AA51-D612-7BA1-23D6-D066E3904A6B}"/>
              </a:ext>
            </a:extLst>
          </p:cNvPr>
          <p:cNvSpPr/>
          <p:nvPr/>
        </p:nvSpPr>
        <p:spPr>
          <a:xfrm>
            <a:off x="1224558" y="2448049"/>
            <a:ext cx="3168352" cy="108012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000" b="1" dirty="0">
                <a:solidFill>
                  <a:srgbClr val="992622"/>
                </a:solidFill>
                <a:latin typeface="Seaford" panose="00000500000000000000" pitchFamily="2" charset="0"/>
              </a:rPr>
              <a:t>DIRIGENTES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DC353F2A-2A83-1A23-CAF8-18064E69CC14}"/>
              </a:ext>
            </a:extLst>
          </p:cNvPr>
          <p:cNvSpPr/>
          <p:nvPr/>
        </p:nvSpPr>
        <p:spPr>
          <a:xfrm>
            <a:off x="5941082" y="2448049"/>
            <a:ext cx="3168352" cy="108012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rgbClr val="992622"/>
                </a:solidFill>
                <a:latin typeface="Seaford" panose="00000500000000000000" pitchFamily="2" charset="0"/>
              </a:rPr>
              <a:t>CONSELHEIROS</a:t>
            </a: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F23FD4B1-5BBF-685F-9973-08F5903CB77A}"/>
              </a:ext>
            </a:extLst>
          </p:cNvPr>
          <p:cNvSpPr/>
          <p:nvPr/>
        </p:nvSpPr>
        <p:spPr>
          <a:xfrm>
            <a:off x="10657606" y="2448049"/>
            <a:ext cx="3168352" cy="10801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rgbClr val="992622"/>
                </a:solidFill>
                <a:latin typeface="Seaford" panose="00000500000000000000" pitchFamily="2" charset="0"/>
              </a:rPr>
              <a:t>COMITE DE INVESTIMENTOS</a:t>
            </a:r>
          </a:p>
        </p:txBody>
      </p:sp>
      <p:sp>
        <p:nvSpPr>
          <p:cNvPr id="11" name="Seta: para Baixo 10">
            <a:extLst>
              <a:ext uri="{FF2B5EF4-FFF2-40B4-BE49-F238E27FC236}">
                <a16:creationId xmlns:a16="http://schemas.microsoft.com/office/drawing/2014/main" id="{FDE35352-3A66-27E0-6BD4-4562B48A8650}"/>
              </a:ext>
            </a:extLst>
          </p:cNvPr>
          <p:cNvSpPr/>
          <p:nvPr/>
        </p:nvSpPr>
        <p:spPr>
          <a:xfrm>
            <a:off x="2664718" y="3771595"/>
            <a:ext cx="216024" cy="504056"/>
          </a:xfrm>
          <a:prstGeom prst="down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Seta: para Baixo 11">
            <a:extLst>
              <a:ext uri="{FF2B5EF4-FFF2-40B4-BE49-F238E27FC236}">
                <a16:creationId xmlns:a16="http://schemas.microsoft.com/office/drawing/2014/main" id="{873DC7F7-56B7-0353-9DF8-57940751A24C}"/>
              </a:ext>
            </a:extLst>
          </p:cNvPr>
          <p:cNvSpPr/>
          <p:nvPr/>
        </p:nvSpPr>
        <p:spPr>
          <a:xfrm>
            <a:off x="7345238" y="3706515"/>
            <a:ext cx="216024" cy="504056"/>
          </a:xfrm>
          <a:prstGeom prst="down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Seta: para Baixo 12">
            <a:extLst>
              <a:ext uri="{FF2B5EF4-FFF2-40B4-BE49-F238E27FC236}">
                <a16:creationId xmlns:a16="http://schemas.microsoft.com/office/drawing/2014/main" id="{C7F59394-566E-E25D-8926-976402E6D49C}"/>
              </a:ext>
            </a:extLst>
          </p:cNvPr>
          <p:cNvSpPr/>
          <p:nvPr/>
        </p:nvSpPr>
        <p:spPr>
          <a:xfrm>
            <a:off x="12246707" y="3679881"/>
            <a:ext cx="216024" cy="504056"/>
          </a:xfrm>
          <a:prstGeom prst="down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2DED345E-F408-2B92-7872-03C7C5F412A5}"/>
              </a:ext>
            </a:extLst>
          </p:cNvPr>
          <p:cNvSpPr txBox="1"/>
          <p:nvPr/>
        </p:nvSpPr>
        <p:spPr>
          <a:xfrm>
            <a:off x="432470" y="4320257"/>
            <a:ext cx="460747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600" b="1" dirty="0">
                <a:solidFill>
                  <a:srgbClr val="992622"/>
                </a:solidFill>
                <a:latin typeface="Seaford" panose="00000500000000000000" pitchFamily="2" charset="0"/>
              </a:rPr>
              <a:t>Maioria</a:t>
            </a:r>
            <a:r>
              <a:rPr lang="pt-BR" sz="2600" dirty="0">
                <a:latin typeface="Seaford" panose="00000500000000000000" pitchFamily="2" charset="0"/>
              </a:rPr>
              <a:t> deve estar certificada </a:t>
            </a:r>
            <a:r>
              <a:rPr lang="pt-BR" sz="2600" b="1" u="sng" dirty="0">
                <a:solidFill>
                  <a:srgbClr val="992622"/>
                </a:solidFill>
                <a:latin typeface="Seaford" panose="00000500000000000000" pitchFamily="2" charset="0"/>
              </a:rPr>
              <a:t>Obrigatoriamente</a:t>
            </a:r>
            <a:r>
              <a:rPr lang="pt-BR" sz="2600" b="1" dirty="0">
                <a:solidFill>
                  <a:srgbClr val="992622"/>
                </a:solidFill>
                <a:latin typeface="Seaford" panose="00000500000000000000" pitchFamily="2" charset="0"/>
              </a:rPr>
              <a:t> </a:t>
            </a:r>
            <a:r>
              <a:rPr lang="pt-BR" sz="2600" dirty="0">
                <a:solidFill>
                  <a:srgbClr val="992622"/>
                </a:solidFill>
                <a:latin typeface="Seaford" panose="00000500000000000000" pitchFamily="2" charset="0"/>
              </a:rPr>
              <a:t>o</a:t>
            </a:r>
            <a:r>
              <a:rPr lang="pt-BR" sz="2600" b="1" dirty="0">
                <a:solidFill>
                  <a:srgbClr val="992622"/>
                </a:solidFill>
                <a:latin typeface="Seaford" panose="00000500000000000000" pitchFamily="2" charset="0"/>
              </a:rPr>
              <a:t> dirigente máximo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AA1BF23A-930C-7506-9D2B-A2F7B91CD62D}"/>
              </a:ext>
            </a:extLst>
          </p:cNvPr>
          <p:cNvSpPr txBox="1"/>
          <p:nvPr/>
        </p:nvSpPr>
        <p:spPr>
          <a:xfrm>
            <a:off x="4824958" y="4320257"/>
            <a:ext cx="51845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600" b="1" dirty="0">
                <a:solidFill>
                  <a:srgbClr val="992622"/>
                </a:solidFill>
                <a:latin typeface="Seaford" panose="00000500000000000000" pitchFamily="2" charset="0"/>
              </a:rPr>
              <a:t>Maioria</a:t>
            </a:r>
            <a:r>
              <a:rPr lang="pt-BR" sz="2600" dirty="0">
                <a:latin typeface="Seaford" panose="00000500000000000000" pitchFamily="2" charset="0"/>
              </a:rPr>
              <a:t> dos </a:t>
            </a:r>
            <a:r>
              <a:rPr lang="pt-BR" sz="2600" b="1" dirty="0">
                <a:solidFill>
                  <a:srgbClr val="992622"/>
                </a:solidFill>
                <a:latin typeface="Seaford" panose="00000500000000000000" pitchFamily="2" charset="0"/>
              </a:rPr>
              <a:t>membros titulares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6C782181-7F00-4CDF-178C-E7D0EBC0B006}"/>
              </a:ext>
            </a:extLst>
          </p:cNvPr>
          <p:cNvSpPr txBox="1"/>
          <p:nvPr/>
        </p:nvSpPr>
        <p:spPr>
          <a:xfrm>
            <a:off x="11017646" y="4320257"/>
            <a:ext cx="265250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600" b="1" dirty="0">
                <a:solidFill>
                  <a:srgbClr val="992622"/>
                </a:solidFill>
                <a:latin typeface="Seaford" panose="00000500000000000000" pitchFamily="2" charset="0"/>
              </a:rPr>
              <a:t>Totalidade</a:t>
            </a:r>
          </a:p>
        </p:txBody>
      </p:sp>
      <p:sp>
        <p:nvSpPr>
          <p:cNvPr id="19" name="Retângulo: Cantos Arredondados 18">
            <a:extLst>
              <a:ext uri="{FF2B5EF4-FFF2-40B4-BE49-F238E27FC236}">
                <a16:creationId xmlns:a16="http://schemas.microsoft.com/office/drawing/2014/main" id="{BF82C8F1-122C-3F7D-A8B3-88978494DE92}"/>
              </a:ext>
            </a:extLst>
          </p:cNvPr>
          <p:cNvSpPr/>
          <p:nvPr/>
        </p:nvSpPr>
        <p:spPr>
          <a:xfrm>
            <a:off x="1178130" y="5680602"/>
            <a:ext cx="3168352" cy="108012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rgbClr val="992622"/>
                </a:solidFill>
              </a:rPr>
              <a:t>31/07 de cada ano</a:t>
            </a:r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01481CD4-AAB3-EB62-7609-31A8147DB49B}"/>
              </a:ext>
            </a:extLst>
          </p:cNvPr>
          <p:cNvSpPr/>
          <p:nvPr/>
        </p:nvSpPr>
        <p:spPr>
          <a:xfrm>
            <a:off x="5894654" y="5680602"/>
            <a:ext cx="3168352" cy="108012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rgbClr val="992622"/>
                </a:solidFill>
                <a:latin typeface="Seaford" panose="00000500000000000000" pitchFamily="2" charset="0"/>
              </a:rPr>
              <a:t>31/07 de cada ano</a:t>
            </a: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4EEE295E-29C9-DBAA-6090-97118192C3CD}"/>
              </a:ext>
            </a:extLst>
          </p:cNvPr>
          <p:cNvSpPr/>
          <p:nvPr/>
        </p:nvSpPr>
        <p:spPr>
          <a:xfrm>
            <a:off x="10611178" y="5680602"/>
            <a:ext cx="3168352" cy="10801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rgbClr val="992622"/>
                </a:solidFill>
              </a:rPr>
              <a:t>A partir de 01/01/2026</a:t>
            </a:r>
            <a:endParaRPr lang="pt-BR" b="1" dirty="0">
              <a:solidFill>
                <a:srgbClr val="992622"/>
              </a:solidFill>
              <a:latin typeface="Seaford" panose="00000500000000000000" pitchFamily="2" charset="0"/>
            </a:endParaRP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755785F9-2C69-2CED-BB4E-3070709DE63F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0F315436-8F93-FCDB-8CA3-28B64F8496D2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8" name="Retângulo 17">
              <a:extLst>
                <a:ext uri="{FF2B5EF4-FFF2-40B4-BE49-F238E27FC236}">
                  <a16:creationId xmlns:a16="http://schemas.microsoft.com/office/drawing/2014/main" id="{31CFF09B-306F-063E-5DD1-2AE77552A4D0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22" name="Retângulo 21">
              <a:extLst>
                <a:ext uri="{FF2B5EF4-FFF2-40B4-BE49-F238E27FC236}">
                  <a16:creationId xmlns:a16="http://schemas.microsoft.com/office/drawing/2014/main" id="{799E3FF5-6AA6-1827-3892-7DB30891B10E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DC515D8C-3054-0C1C-1C01-6660B74E1E6F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78790285-36EB-7BFD-DFD5-B3AED0E64A52}"/>
              </a:ext>
            </a:extLst>
          </p:cNvPr>
          <p:cNvSpPr txBox="1"/>
          <p:nvPr/>
        </p:nvSpPr>
        <p:spPr>
          <a:xfrm>
            <a:off x="792510" y="333945"/>
            <a:ext cx="7565230" cy="658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8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PRO-GESTÃO  AÇÃO 3.1.3</a:t>
            </a:r>
          </a:p>
        </p:txBody>
      </p:sp>
      <p:pic>
        <p:nvPicPr>
          <p:cNvPr id="26" name="Imagem 25">
            <a:extLst>
              <a:ext uri="{FF2B5EF4-FFF2-40B4-BE49-F238E27FC236}">
                <a16:creationId xmlns:a16="http://schemas.microsoft.com/office/drawing/2014/main" id="{666196F9-426A-AA58-E947-788E29E807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64678" y="534631"/>
            <a:ext cx="4694275" cy="56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2526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CE6326-D347-348F-7671-76256193C0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F08A3609-C651-5B3A-360E-E195001E9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22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4" name="Imagem 3" descr="Uma imagem contendo Forma&#10;&#10;O conteúdo gerado por IA pode estar incorreto.">
            <a:extLst>
              <a:ext uri="{FF2B5EF4-FFF2-40B4-BE49-F238E27FC236}">
                <a16:creationId xmlns:a16="http://schemas.microsoft.com/office/drawing/2014/main" id="{2C7C5BB7-D755-1ABC-1523-EF6C279F94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9854" y="6606164"/>
            <a:ext cx="1809903" cy="1809903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A7809EFD-4504-9488-1800-9783BE433F9F}"/>
              </a:ext>
            </a:extLst>
          </p:cNvPr>
          <p:cNvSpPr txBox="1">
            <a:spLocks/>
          </p:cNvSpPr>
          <p:nvPr/>
        </p:nvSpPr>
        <p:spPr>
          <a:xfrm>
            <a:off x="1224558" y="1469862"/>
            <a:ext cx="11312542" cy="1132178"/>
          </a:xfrm>
          <a:prstGeom prst="rect">
            <a:avLst/>
          </a:prstGeom>
        </p:spPr>
        <p:txBody>
          <a:bodyPr vert="horz" lIns="138257" tIns="69129" rIns="138257" bIns="69129" rtlCol="0" anchor="ctr">
            <a:noAutofit/>
          </a:bodyPr>
          <a:lstStyle>
            <a:lvl1pPr algn="ctr" defTabSz="1382573" rtl="0" eaLnBrk="1" latinLnBrk="0" hangingPunct="1">
              <a:spcBef>
                <a:spcPct val="0"/>
              </a:spcBef>
              <a:buNone/>
              <a:defRPr sz="6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600" b="1" dirty="0">
                <a:solidFill>
                  <a:srgbClr val="992622"/>
                </a:solidFill>
              </a:rPr>
              <a:t>Como funciona o Curso de Capacitação Profissional-CCP?</a:t>
            </a:r>
            <a:endParaRPr lang="pt-BR" sz="3600" b="1" dirty="0">
              <a:solidFill>
                <a:srgbClr val="992622"/>
              </a:solidFill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BD4364E-4B6D-D951-3859-8127030F0567}"/>
              </a:ext>
            </a:extLst>
          </p:cNvPr>
          <p:cNvSpPr txBox="1"/>
          <p:nvPr/>
        </p:nvSpPr>
        <p:spPr>
          <a:xfrm>
            <a:off x="1224558" y="3009293"/>
            <a:ext cx="117373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2800" dirty="0">
                <a:latin typeface="Seaford" panose="00000500000000000000" pitchFamily="2" charset="0"/>
              </a:rPr>
              <a:t>Curso por módulos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2800" dirty="0">
                <a:latin typeface="Seaford" panose="00000500000000000000" pitchFamily="2" charset="0"/>
              </a:rPr>
              <a:t>A cada módulo o profissional faz a avaliação de aprendizagem, atingindo 70% passa para o próximo módulo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pt-BR" sz="2800" dirty="0">
              <a:latin typeface="Seaford" panose="00000500000000000000" pitchFamily="2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2800" b="1" dirty="0">
                <a:latin typeface="Seaford" panose="00000500000000000000" pitchFamily="2" charset="0"/>
              </a:rPr>
              <a:t>Ao final do curso, passando com aprovação por todos os módulos, o profissional terá a certificação avançada para dirigente ou comitê, e intermediária para os conselhos dependendo do curso que fez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pt-BR" sz="2800" b="1" dirty="0">
              <a:latin typeface="Seaford" panose="00000500000000000000" pitchFamily="2" charset="0"/>
            </a:endParaRPr>
          </a:p>
          <a:p>
            <a:pPr algn="just"/>
            <a:r>
              <a:rPr lang="pt-BR" sz="2800" b="1" dirty="0">
                <a:solidFill>
                  <a:srgbClr val="992622"/>
                </a:solidFill>
                <a:latin typeface="Seaford" panose="00000500000000000000" pitchFamily="2" charset="0"/>
              </a:rPr>
              <a:t>Atenção!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2800" dirty="0">
                <a:latin typeface="Seaford" panose="00000500000000000000" pitchFamily="2" charset="0"/>
              </a:rPr>
              <a:t>Trata-se de curso específico, não se confunde com as pós graduação das entidades credenciadas</a:t>
            </a:r>
          </a:p>
          <a:p>
            <a:endParaRPr lang="pt-BR" sz="2800" dirty="0">
              <a:latin typeface="Seaford" panose="00000500000000000000" pitchFamily="2" charset="0"/>
            </a:endParaRPr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81F3C61D-0F8E-9B57-FD75-E2E542B30A3C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53732A0B-BE1A-9762-5FD2-ECEE8EA4C802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C761841B-BCB4-9D77-8E56-2548845D4183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5B1348D5-69B3-20A7-BA76-E9FA9CD04BE7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A3A9C746-7B18-3711-6DB0-8C469A7E2B5D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pic>
        <p:nvPicPr>
          <p:cNvPr id="3" name="Imagem 2">
            <a:extLst>
              <a:ext uri="{FF2B5EF4-FFF2-40B4-BE49-F238E27FC236}">
                <a16:creationId xmlns:a16="http://schemas.microsoft.com/office/drawing/2014/main" id="{115D719D-9E1A-5450-6BCD-C5848CC4AA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7526" y="657928"/>
            <a:ext cx="4694275" cy="56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1066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CF791E-0706-9AB1-D9FA-69CE7C29F0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9DF2F120-E06C-67D1-FB75-5A608ADD3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02771" y="8464835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sz="2200" b="1" smtClean="0">
                <a:latin typeface="Seaford" panose="00000500000000000000" pitchFamily="2" charset="0"/>
              </a:rPr>
              <a:pPr>
                <a:defRPr/>
              </a:pPr>
              <a:t>23</a:t>
            </a:fld>
            <a:endParaRPr lang="pt-BR" sz="2200" b="1" dirty="0">
              <a:latin typeface="Seaford" panose="000005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4D7CBC74-1FCC-CAE9-8E90-B86C81A2AB2B}"/>
              </a:ext>
            </a:extLst>
          </p:cNvPr>
          <p:cNvSpPr txBox="1"/>
          <p:nvPr/>
        </p:nvSpPr>
        <p:spPr>
          <a:xfrm>
            <a:off x="1224558" y="608588"/>
            <a:ext cx="11593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CURSO DE ATUALIZAÇÃO PROFISSIONAL – CAP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E0C49F79-BD39-13DF-97DD-EC1475E1D87F}"/>
              </a:ext>
            </a:extLst>
          </p:cNvPr>
          <p:cNvSpPr/>
          <p:nvPr/>
        </p:nvSpPr>
        <p:spPr>
          <a:xfrm>
            <a:off x="1415152" y="1613506"/>
            <a:ext cx="3240360" cy="9720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</a:rPr>
              <a:t>OBJETIVO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F8B1355B-A1B3-B253-EA2C-04DF20AAA813}"/>
              </a:ext>
            </a:extLst>
          </p:cNvPr>
          <p:cNvSpPr/>
          <p:nvPr/>
        </p:nvSpPr>
        <p:spPr>
          <a:xfrm>
            <a:off x="1456319" y="2961508"/>
            <a:ext cx="3240360" cy="97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</a:rPr>
              <a:t>RENOVAÇÃO DA CERTIFICAÇÃO</a:t>
            </a: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321FC759-DACD-5EF6-75A4-C2E8526E4BC9}"/>
              </a:ext>
            </a:extLst>
          </p:cNvPr>
          <p:cNvSpPr/>
          <p:nvPr/>
        </p:nvSpPr>
        <p:spPr>
          <a:xfrm>
            <a:off x="1415152" y="5911892"/>
            <a:ext cx="3240360" cy="97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</a:rPr>
              <a:t>CONDIÇÕES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8EA8E73E-CD07-009D-0DAB-0397AE93B83F}"/>
              </a:ext>
            </a:extLst>
          </p:cNvPr>
          <p:cNvSpPr/>
          <p:nvPr/>
        </p:nvSpPr>
        <p:spPr>
          <a:xfrm>
            <a:off x="4968975" y="1600417"/>
            <a:ext cx="8280920" cy="9720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BR" sz="2200" dirty="0">
                <a:solidFill>
                  <a:schemeClr val="tx1"/>
                </a:solidFill>
                <a:latin typeface="Seaford" panose="00000500000000000000" pitchFamily="2" charset="0"/>
              </a:rPr>
              <a:t>Atualização e Aperfeiçoamento de competências obtidas de certificação anterior: CPR, CPT, CCP </a:t>
            </a: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FE225F71-CD3D-6977-7412-345DBB2314BD}"/>
              </a:ext>
            </a:extLst>
          </p:cNvPr>
          <p:cNvSpPr/>
          <p:nvPr/>
        </p:nvSpPr>
        <p:spPr>
          <a:xfrm>
            <a:off x="4933568" y="2961508"/>
            <a:ext cx="8280920" cy="97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pt-BR" sz="2200" dirty="0">
                <a:solidFill>
                  <a:schemeClr val="tx1"/>
                </a:solidFill>
                <a:latin typeface="Seaford" panose="00000500000000000000" pitchFamily="2" charset="0"/>
              </a:rPr>
              <a:t>Sempre no mesmo nível anteriormente obtido</a:t>
            </a: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B688B7B6-893C-6504-6DD0-506412810296}"/>
              </a:ext>
            </a:extLst>
          </p:cNvPr>
          <p:cNvSpPr/>
          <p:nvPr/>
        </p:nvSpPr>
        <p:spPr>
          <a:xfrm>
            <a:off x="4968975" y="4254808"/>
            <a:ext cx="8280920" cy="97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pt-BR" sz="2200" dirty="0">
                <a:solidFill>
                  <a:schemeClr val="tx1"/>
                </a:solidFill>
                <a:latin typeface="Seaford" panose="00000500000000000000" pitchFamily="2" charset="0"/>
              </a:rPr>
              <a:t>Realizada junto à entidade certificadora credenciada para realizar o CCP</a:t>
            </a: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09C751B2-FA89-FF64-C818-EBF9F871C1F1}"/>
              </a:ext>
            </a:extLst>
          </p:cNvPr>
          <p:cNvSpPr/>
          <p:nvPr/>
        </p:nvSpPr>
        <p:spPr>
          <a:xfrm>
            <a:off x="4986753" y="5425892"/>
            <a:ext cx="8280920" cy="97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pt-BR" sz="2200" dirty="0">
                <a:solidFill>
                  <a:schemeClr val="tx1"/>
                </a:solidFill>
                <a:latin typeface="Seaford" panose="00000500000000000000" pitchFamily="2" charset="0"/>
              </a:rPr>
              <a:t>Poderá realizar a qualquer momento, devendo concluir o curso, com êxito, antes de vencimento do certificado anteriormente obtido</a:t>
            </a: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A6DF6D66-5785-AD6B-A80E-7F5068AFB279}"/>
              </a:ext>
            </a:extLst>
          </p:cNvPr>
          <p:cNvSpPr/>
          <p:nvPr/>
        </p:nvSpPr>
        <p:spPr>
          <a:xfrm>
            <a:off x="4986753" y="6641378"/>
            <a:ext cx="8280920" cy="97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pt-BR" sz="2200" dirty="0">
                <a:solidFill>
                  <a:schemeClr val="tx1"/>
                </a:solidFill>
                <a:latin typeface="Seaford" panose="00000500000000000000" pitchFamily="2" charset="0"/>
              </a:rPr>
              <a:t>Deverá atender os critérios definidos pela entidade certificadora, a exemplo do CCP</a:t>
            </a: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3DFD79E2-86CE-D8A3-71A9-E5054809146D}"/>
              </a:ext>
            </a:extLst>
          </p:cNvPr>
          <p:cNvSpPr/>
          <p:nvPr/>
        </p:nvSpPr>
        <p:spPr>
          <a:xfrm>
            <a:off x="4986753" y="7769253"/>
            <a:ext cx="8280920" cy="97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pt-BR" sz="2200" dirty="0">
                <a:solidFill>
                  <a:schemeClr val="tx1"/>
                </a:solidFill>
                <a:latin typeface="Seaford" panose="00000500000000000000" pitchFamily="2" charset="0"/>
              </a:rPr>
              <a:t>Mesmo conteúdo programático do CCP,  que poderá ser reduzido pela certificadora, devendo corresponder, no mínimo, a 50% do CCP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5439E775-64C1-C14F-47F0-46661F5DDEB0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B7A4071E-2792-B5ED-3E03-543E1F27CEF6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6" name="Retângulo 15">
              <a:extLst>
                <a:ext uri="{FF2B5EF4-FFF2-40B4-BE49-F238E27FC236}">
                  <a16:creationId xmlns:a16="http://schemas.microsoft.com/office/drawing/2014/main" id="{B093F2C0-D5AB-594A-30BB-FCAA1E163FA2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7" name="Retângulo 16">
              <a:extLst>
                <a:ext uri="{FF2B5EF4-FFF2-40B4-BE49-F238E27FC236}">
                  <a16:creationId xmlns:a16="http://schemas.microsoft.com/office/drawing/2014/main" id="{98D805B0-F32C-1CEF-C14F-B8C3D84D3CF0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8" name="Retângulo 17">
              <a:extLst>
                <a:ext uri="{FF2B5EF4-FFF2-40B4-BE49-F238E27FC236}">
                  <a16:creationId xmlns:a16="http://schemas.microsoft.com/office/drawing/2014/main" id="{F927F0D6-0007-4C8E-86D6-6889F24B4D66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pic>
        <p:nvPicPr>
          <p:cNvPr id="3" name="Imagem 2">
            <a:extLst>
              <a:ext uri="{FF2B5EF4-FFF2-40B4-BE49-F238E27FC236}">
                <a16:creationId xmlns:a16="http://schemas.microsoft.com/office/drawing/2014/main" id="{FC09414D-28B7-AC4E-2BD6-4779D3D859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25558" y="221478"/>
            <a:ext cx="4694275" cy="56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5855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7FD09D-2E1C-A814-834D-B9195CD851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B39D9360-4AEC-EFFF-C560-35AC6145B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24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4" name="Imagem 3" descr="Uma imagem contendo Forma&#10;&#10;O conteúdo gerado por IA pode estar incorreto.">
            <a:extLst>
              <a:ext uri="{FF2B5EF4-FFF2-40B4-BE49-F238E27FC236}">
                <a16:creationId xmlns:a16="http://schemas.microsoft.com/office/drawing/2014/main" id="{C03B81FC-D2CA-F687-EC56-E359D9B529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9854" y="6606164"/>
            <a:ext cx="1809903" cy="1809903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F3F2D431-1227-F414-40F3-FD33B3490517}"/>
              </a:ext>
            </a:extLst>
          </p:cNvPr>
          <p:cNvSpPr txBox="1"/>
          <p:nvPr/>
        </p:nvSpPr>
        <p:spPr>
          <a:xfrm>
            <a:off x="1277299" y="1007889"/>
            <a:ext cx="11593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PROGRAMA DE QUALIFICAÇÃO CONTINUADA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F22F1CA7-D1DA-8EF6-14D1-FEEA1324949C}"/>
              </a:ext>
            </a:extLst>
          </p:cNvPr>
          <p:cNvSpPr txBox="1"/>
          <p:nvPr/>
        </p:nvSpPr>
        <p:spPr>
          <a:xfrm>
            <a:off x="638768" y="2093823"/>
            <a:ext cx="12251085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Seaford" panose="00000500000000000000" pitchFamily="2" charset="0"/>
              </a:rPr>
              <a:t>Renovação da certificação no mesmo nível  sem a necessidade de fazer nova prova</a:t>
            </a:r>
          </a:p>
          <a:p>
            <a:pPr marL="457200" indent="-4572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Seaford" panose="00000500000000000000" pitchFamily="2" charset="0"/>
              </a:rPr>
              <a:t>profissional deverá  fazer sua adesão ao PQC de entidade certificadora, reconhecido pela Comissão de Certificação dos Profissionais dos RPPS, até 3 (três) meses antes do vencimento da validade de sua certificação.</a:t>
            </a:r>
          </a:p>
          <a:p>
            <a:pPr marL="457200" indent="-4572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Seaford" panose="00000500000000000000" pitchFamily="2" charset="0"/>
              </a:rPr>
              <a:t>prestar as informações solicitadas, especialmente, as atividades relacionadas à produção acadêmica, participação periódica em cursos presenciais ou educação à distância e em eventos presenciais de capacitação e atualização, realizadas nos 3 (três) anos civis seguintes à data de emissão do certificado e obter 30 créditos anuais</a:t>
            </a:r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C086B93A-C5E8-3976-A40D-6CA2FB0DE88E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F49C4B09-0F5A-68C9-19AD-EAF21BE159BB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FE799B04-645F-6DD0-7AE1-00CE0672FA3E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3457597F-C96E-FF27-E910-70F2874F3DD6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73C08B9B-5705-EF93-E8C6-1117E1061853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pic>
        <p:nvPicPr>
          <p:cNvPr id="3" name="Imagem 2">
            <a:extLst>
              <a:ext uri="{FF2B5EF4-FFF2-40B4-BE49-F238E27FC236}">
                <a16:creationId xmlns:a16="http://schemas.microsoft.com/office/drawing/2014/main" id="{E236B203-0B4D-38CC-C92A-4E64FC46EC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53550" y="409059"/>
            <a:ext cx="4694275" cy="56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7494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F1867B-0E5D-ADE1-17B8-CD5A44DCDB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69D60788-E760-EC8F-3A6C-30B26D770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25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4" name="Imagem 3" descr="Uma imagem contendo Forma&#10;&#10;O conteúdo gerado por IA pode estar incorreto.">
            <a:extLst>
              <a:ext uri="{FF2B5EF4-FFF2-40B4-BE49-F238E27FC236}">
                <a16:creationId xmlns:a16="http://schemas.microsoft.com/office/drawing/2014/main" id="{72B41950-E8C7-9C31-09D1-2A1F8996D0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9854" y="6606164"/>
            <a:ext cx="1809903" cy="1809903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9831CB17-4B2D-3F85-B659-7695EB86212A}"/>
              </a:ext>
            </a:extLst>
          </p:cNvPr>
          <p:cNvSpPr txBox="1"/>
          <p:nvPr/>
        </p:nvSpPr>
        <p:spPr>
          <a:xfrm>
            <a:off x="1277299" y="1007889"/>
            <a:ext cx="11593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PROGRAMA DE QUALIFICAÇÃO CONTINUADA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7E9342A-7AA0-53E3-5827-00A67EBC6EF7}"/>
              </a:ext>
            </a:extLst>
          </p:cNvPr>
          <p:cNvSpPr txBox="1"/>
          <p:nvPr/>
        </p:nvSpPr>
        <p:spPr>
          <a:xfrm>
            <a:off x="928057" y="1778141"/>
            <a:ext cx="12866748" cy="6461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977" dirty="0">
                <a:latin typeface="Seaford" panose="00000500000000000000" pitchFamily="2" charset="0"/>
              </a:rPr>
              <a:t>Os cursos e eventos deverão contemplar os conteúdos programáticos das respectivas certificações.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977" dirty="0">
                <a:latin typeface="Seaford" panose="00000500000000000000" pitchFamily="2" charset="0"/>
              </a:rPr>
              <a:t>Para os eventos (visitas técnicas e similares presenciais, congressos, seminários e equivalentes presenciais, cursos, encontros, workshop, fóruns e palestras presenciais) não há limite anual de créditos, podendo o profissional acumular os 30 (trinta) créditos em um desses eventos ou no conjunto desses eventos. 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ATENÇÃO: enviar documentos legíveis para PQC e provas e títulos!</a:t>
            </a:r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3B73F071-E21A-224D-E823-4BD06FB08756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5E0B5032-402D-9D9F-94E8-8380931D9E57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C81C58AB-DB7D-5536-EE31-A870D94CBAA8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A0EB0077-2965-92B3-F8AE-E004ECE09104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DA4DFC4E-3DF7-0BE3-CA26-4F0FA690C1CC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pic>
        <p:nvPicPr>
          <p:cNvPr id="3" name="Imagem 2">
            <a:extLst>
              <a:ext uri="{FF2B5EF4-FFF2-40B4-BE49-F238E27FC236}">
                <a16:creationId xmlns:a16="http://schemas.microsoft.com/office/drawing/2014/main" id="{E07A091A-76DD-0744-8737-4DAC6125AD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05482" y="356497"/>
            <a:ext cx="4694275" cy="56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2234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21B92-BECE-3274-0E08-709BB9DC40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3F9AF8B3-3444-6EC1-2BD1-61ABA16D5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26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4" name="Imagem 3" descr="Uma imagem contendo Forma&#10;&#10;O conteúdo gerado por IA pode estar incorreto.">
            <a:extLst>
              <a:ext uri="{FF2B5EF4-FFF2-40B4-BE49-F238E27FC236}">
                <a16:creationId xmlns:a16="http://schemas.microsoft.com/office/drawing/2014/main" id="{A5CE89CD-2BCE-619C-CD2B-F821BCF287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9854" y="6606164"/>
            <a:ext cx="1809903" cy="1809903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64075639-3E63-CEB5-B746-590DD11FE624}"/>
              </a:ext>
            </a:extLst>
          </p:cNvPr>
          <p:cNvSpPr txBox="1"/>
          <p:nvPr/>
        </p:nvSpPr>
        <p:spPr>
          <a:xfrm>
            <a:off x="1277299" y="1007889"/>
            <a:ext cx="11593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Publicada a versão 2.0 do Manual da Certificação Profissional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E773FE92-119E-DC9D-3BF5-D339FBBF8B0B}"/>
              </a:ext>
            </a:extLst>
          </p:cNvPr>
          <p:cNvSpPr txBox="1"/>
          <p:nvPr/>
        </p:nvSpPr>
        <p:spPr>
          <a:xfrm>
            <a:off x="910360" y="2613873"/>
            <a:ext cx="12866748" cy="5303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4000" dirty="0">
                <a:latin typeface="Seaford" panose="00000500000000000000" pitchFamily="2" charset="0"/>
              </a:rPr>
              <a:t>Esclarecimentos na redação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4000" dirty="0">
                <a:latin typeface="Seaford" panose="00000500000000000000" pitchFamily="2" charset="0"/>
              </a:rPr>
              <a:t>Versão mais clara e adaptada a resolução 5272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4000" dirty="0">
                <a:latin typeface="Seaford" panose="00000500000000000000" pitchFamily="2" charset="0"/>
              </a:rPr>
              <a:t>Maior controle das entidades certificadoras.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4000" dirty="0">
                <a:latin typeface="Seaford" panose="00000500000000000000" pitchFamily="2" charset="0"/>
              </a:rPr>
              <a:t>As entidades certificadoras têm 60 dias para atualizar o conteúdo programático aos cursos e provas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2977" dirty="0">
              <a:latin typeface="Seaford" panose="00000500000000000000" pitchFamily="2" charset="0"/>
            </a:endParaRP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EDBB874B-08D2-3202-B3EA-2D577C50EB67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D9703CEC-BCC6-C35E-A474-67B1E63605C0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B4C720FF-B105-21EC-398C-55D7B580B013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C637DB98-DF1D-9D6F-10E0-D193ABCC2F86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855D88AA-9BC6-B93E-1AB7-9C97BEDDE60C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pic>
        <p:nvPicPr>
          <p:cNvPr id="3" name="Imagem 2">
            <a:extLst>
              <a:ext uri="{FF2B5EF4-FFF2-40B4-BE49-F238E27FC236}">
                <a16:creationId xmlns:a16="http://schemas.microsoft.com/office/drawing/2014/main" id="{A2C12BF9-2EB7-F662-A176-81EFAF23AB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05482" y="444576"/>
            <a:ext cx="4694275" cy="56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7244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áfico 3">
            <a:extLst>
              <a:ext uri="{FF2B5EF4-FFF2-40B4-BE49-F238E27FC236}">
                <a16:creationId xmlns:a16="http://schemas.microsoft.com/office/drawing/2014/main" id="{CAEF488E-F8DC-E8B5-65BB-DDE99E8C96F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3546757" y="7111773"/>
            <a:ext cx="1316527" cy="1316527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AC2C35BC-49EF-99C9-4B30-C88B0273E5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83287" y="563181"/>
            <a:ext cx="2949978" cy="353996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98225ABD-30DF-7F4D-0FDB-C40866C8AD0F}"/>
              </a:ext>
            </a:extLst>
          </p:cNvPr>
          <p:cNvSpPr txBox="1"/>
          <p:nvPr/>
        </p:nvSpPr>
        <p:spPr>
          <a:xfrm>
            <a:off x="537326" y="1192353"/>
            <a:ext cx="10029990" cy="11421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473" dirty="0"/>
              <a:t>Sobre a auditoria de certificação do PRÓ-GESTÃO RPPS</a:t>
            </a:r>
          </a:p>
          <a:p>
            <a:endParaRPr lang="pt-BR" sz="3349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0BEF551-AF4D-9734-55C8-57DFBFAC8E7E}"/>
              </a:ext>
            </a:extLst>
          </p:cNvPr>
          <p:cNvSpPr txBox="1"/>
          <p:nvPr/>
        </p:nvSpPr>
        <p:spPr>
          <a:xfrm>
            <a:off x="567093" y="2119376"/>
            <a:ext cx="12273549" cy="100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977" dirty="0"/>
              <a:t>O ente deverá escolher uma das entidades credenciadas pela Comissão </a:t>
            </a:r>
          </a:p>
          <a:p>
            <a:r>
              <a:rPr lang="pt-BR" sz="2977" dirty="0"/>
              <a:t>Poderá, a seu critério, contratar a pré-auditoria (não obrigatória)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C3653A8-281A-F894-7196-DA2A8F0752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085" y="3827413"/>
            <a:ext cx="2504668" cy="1417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nstituto Totum Logo">
            <a:extLst>
              <a:ext uri="{FF2B5EF4-FFF2-40B4-BE49-F238E27FC236}">
                <a16:creationId xmlns:a16="http://schemas.microsoft.com/office/drawing/2014/main" id="{44996A95-31A2-CC34-C3CF-2C38539ECD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915" y="3607860"/>
            <a:ext cx="5555388" cy="1309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10BA1F7D-2CDA-D413-DBFE-567FB331D3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7738" y="5984737"/>
            <a:ext cx="2719099" cy="1316526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CC63F4A9-ECB4-B191-939D-A41221C0285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83421" y="5770258"/>
            <a:ext cx="3106033" cy="1601930"/>
          </a:xfrm>
          <a:prstGeom prst="rect">
            <a:avLst/>
          </a:prstGeom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C70DD5C9-BF6D-C400-7979-7FDC2E8D25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7686" y="6953187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766F0B28-49BE-6AF6-AFE1-1CB6E518912D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3" name="Retângulo 2">
              <a:extLst>
                <a:ext uri="{FF2B5EF4-FFF2-40B4-BE49-F238E27FC236}">
                  <a16:creationId xmlns:a16="http://schemas.microsoft.com/office/drawing/2014/main" id="{D9089B90-E669-4E9C-5498-980BBA649EF0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760C0EBD-726D-A8D3-C28B-71443B9525EE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BD3E7FCB-2450-3F46-D640-F5079F175250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8D19BB36-C699-7B62-C570-963F1D114BD3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pic>
        <p:nvPicPr>
          <p:cNvPr id="11" name="Imagem 10">
            <a:extLst>
              <a:ext uri="{FF2B5EF4-FFF2-40B4-BE49-F238E27FC236}">
                <a16:creationId xmlns:a16="http://schemas.microsoft.com/office/drawing/2014/main" id="{05F2AE5C-9D84-C4DA-D937-7E3045905C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2834" y="458522"/>
            <a:ext cx="4694275" cy="56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7564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0D19EE-4052-70AF-B5ED-EBEC167DB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2B3EEA9E-724D-8E18-78DD-A147BBA4D5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24780" y="612639"/>
            <a:ext cx="2327575" cy="279309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5F540E13-B90C-83E6-67F5-056A1B481E85}"/>
              </a:ext>
            </a:extLst>
          </p:cNvPr>
          <p:cNvSpPr txBox="1"/>
          <p:nvPr/>
        </p:nvSpPr>
        <p:spPr>
          <a:xfrm>
            <a:off x="792337" y="730618"/>
            <a:ext cx="11934193" cy="100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977" b="1" dirty="0"/>
              <a:t>ENTIDADES CERTIFICADORAS DO PROFISSIONAIS</a:t>
            </a:r>
          </a:p>
          <a:p>
            <a:pPr algn="ctr"/>
            <a:r>
              <a:rPr lang="pt-BR" sz="2977" b="1" dirty="0"/>
              <a:t> relação com os contatos está publicada no portal da previdência</a:t>
            </a: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1893B8CA-EA97-C7F2-1456-2A72CF187C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52" y="2034312"/>
            <a:ext cx="5066046" cy="1007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ABIPEM">
            <a:extLst>
              <a:ext uri="{FF2B5EF4-FFF2-40B4-BE49-F238E27FC236}">
                <a16:creationId xmlns:a16="http://schemas.microsoft.com/office/drawing/2014/main" id="{290AF924-05B5-4643-EE66-10B1AFAA78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72" y="4705958"/>
            <a:ext cx="3564974" cy="883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45771A93-1331-279E-95C6-A8095C3746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101" y="3422822"/>
            <a:ext cx="3178093" cy="749256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83A6EC94-C0B1-0D3C-D146-61B433A3F496}"/>
              </a:ext>
            </a:extLst>
          </p:cNvPr>
          <p:cNvSpPr txBox="1"/>
          <p:nvPr/>
        </p:nvSpPr>
        <p:spPr>
          <a:xfrm>
            <a:off x="6748865" y="2123382"/>
            <a:ext cx="64924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/>
              <a:t>Provas, Provas, Títulos e Experiência</a:t>
            </a:r>
          </a:p>
          <a:p>
            <a:r>
              <a:rPr lang="pt-BR" sz="2800" dirty="0"/>
              <a:t>Programa de Qualificação Continuada</a:t>
            </a:r>
          </a:p>
        </p:txBody>
      </p:sp>
      <p:sp>
        <p:nvSpPr>
          <p:cNvPr id="9" name="Seta: para a Direita 8">
            <a:extLst>
              <a:ext uri="{FF2B5EF4-FFF2-40B4-BE49-F238E27FC236}">
                <a16:creationId xmlns:a16="http://schemas.microsoft.com/office/drawing/2014/main" id="{B4B52939-EECC-6DC7-7089-B7BD4521FC24}"/>
              </a:ext>
            </a:extLst>
          </p:cNvPr>
          <p:cNvSpPr/>
          <p:nvPr/>
        </p:nvSpPr>
        <p:spPr>
          <a:xfrm>
            <a:off x="5320512" y="2338174"/>
            <a:ext cx="1213583" cy="39763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349"/>
          </a:p>
        </p:txBody>
      </p:sp>
      <p:sp>
        <p:nvSpPr>
          <p:cNvPr id="11" name="Seta: para a Direita 10">
            <a:extLst>
              <a:ext uri="{FF2B5EF4-FFF2-40B4-BE49-F238E27FC236}">
                <a16:creationId xmlns:a16="http://schemas.microsoft.com/office/drawing/2014/main" id="{392520BC-B8F0-F6B5-3786-C4E56979C873}"/>
              </a:ext>
            </a:extLst>
          </p:cNvPr>
          <p:cNvSpPr/>
          <p:nvPr/>
        </p:nvSpPr>
        <p:spPr>
          <a:xfrm>
            <a:off x="4343905" y="3551651"/>
            <a:ext cx="1213583" cy="39763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349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103CFE0F-6DA0-BECD-F526-B9F3BE8CCFC6}"/>
              </a:ext>
            </a:extLst>
          </p:cNvPr>
          <p:cNvSpPr txBox="1"/>
          <p:nvPr/>
        </p:nvSpPr>
        <p:spPr>
          <a:xfrm>
            <a:off x="5873843" y="3168712"/>
            <a:ext cx="819397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800" dirty="0"/>
              <a:t>        Provas, Provas, Títulos e Experiência</a:t>
            </a:r>
          </a:p>
          <a:p>
            <a:r>
              <a:rPr lang="pt-BR" sz="2800" dirty="0"/>
              <a:t>        Programa de Qualificação Continuada</a:t>
            </a:r>
          </a:p>
          <a:p>
            <a:r>
              <a:rPr lang="pt-BR" sz="2800" dirty="0"/>
              <a:t>Curso de Capacitação Profissional-CCP E CAP </a:t>
            </a:r>
            <a:r>
              <a:rPr lang="pt-BR" sz="2800" dirty="0">
                <a:solidFill>
                  <a:srgbClr val="FF0000"/>
                </a:solidFill>
              </a:rPr>
              <a:t>a iniciar</a:t>
            </a:r>
          </a:p>
          <a:p>
            <a:r>
              <a:rPr lang="pt-BR" sz="2800" dirty="0"/>
              <a:t>       </a:t>
            </a:r>
          </a:p>
          <a:p>
            <a:endParaRPr lang="pt-BR" sz="2800" dirty="0"/>
          </a:p>
          <a:p>
            <a:endParaRPr lang="pt-BR" sz="2800" dirty="0"/>
          </a:p>
        </p:txBody>
      </p:sp>
      <p:sp>
        <p:nvSpPr>
          <p:cNvPr id="14" name="Seta: para a Direita 13">
            <a:extLst>
              <a:ext uri="{FF2B5EF4-FFF2-40B4-BE49-F238E27FC236}">
                <a16:creationId xmlns:a16="http://schemas.microsoft.com/office/drawing/2014/main" id="{374A8BEA-0347-D9DD-32A1-E54335E3CA43}"/>
              </a:ext>
            </a:extLst>
          </p:cNvPr>
          <p:cNvSpPr/>
          <p:nvPr/>
        </p:nvSpPr>
        <p:spPr>
          <a:xfrm>
            <a:off x="4329426" y="4999754"/>
            <a:ext cx="1213583" cy="39763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349"/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803B71C8-CBB2-40EA-4D93-31C0D273F8A7}"/>
              </a:ext>
            </a:extLst>
          </p:cNvPr>
          <p:cNvSpPr txBox="1"/>
          <p:nvPr/>
        </p:nvSpPr>
        <p:spPr>
          <a:xfrm>
            <a:off x="4983561" y="4750468"/>
            <a:ext cx="756126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800" dirty="0"/>
              <a:t>           Provas, Provas, Títulos e Experiência</a:t>
            </a:r>
          </a:p>
          <a:p>
            <a:r>
              <a:rPr lang="pt-BR" sz="2800" dirty="0"/>
              <a:t>          Curso de Capacitação Profissional-CCP</a:t>
            </a:r>
          </a:p>
          <a:p>
            <a:r>
              <a:rPr lang="pt-BR" sz="2800" dirty="0"/>
              <a:t>          Curso de Atualização Profissional-CAP</a:t>
            </a:r>
          </a:p>
        </p:txBody>
      </p:sp>
      <p:pic>
        <p:nvPicPr>
          <p:cNvPr id="1026" name="Picture 2" descr="Logo">
            <a:extLst>
              <a:ext uri="{FF2B5EF4-FFF2-40B4-BE49-F238E27FC236}">
                <a16:creationId xmlns:a16="http://schemas.microsoft.com/office/drawing/2014/main" id="{91003F99-F970-663F-3AD9-29D238C95D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12" y="5940704"/>
            <a:ext cx="3448196" cy="1056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Seta: para a Direita 16">
            <a:extLst>
              <a:ext uri="{FF2B5EF4-FFF2-40B4-BE49-F238E27FC236}">
                <a16:creationId xmlns:a16="http://schemas.microsoft.com/office/drawing/2014/main" id="{32D0C643-D03D-4C20-14C8-E02A9CB4BA58}"/>
              </a:ext>
            </a:extLst>
          </p:cNvPr>
          <p:cNvSpPr/>
          <p:nvPr/>
        </p:nvSpPr>
        <p:spPr>
          <a:xfrm>
            <a:off x="4343905" y="6335840"/>
            <a:ext cx="1213583" cy="39763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349"/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9E40AC2C-9146-0374-2252-F312D91E2816}"/>
              </a:ext>
            </a:extLst>
          </p:cNvPr>
          <p:cNvSpPr txBox="1"/>
          <p:nvPr/>
        </p:nvSpPr>
        <p:spPr>
          <a:xfrm>
            <a:off x="5873843" y="6241953"/>
            <a:ext cx="756126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800" dirty="0"/>
              <a:t>        Curso de Capacitação Profissional-CCP</a:t>
            </a:r>
          </a:p>
          <a:p>
            <a:r>
              <a:rPr lang="pt-BR" sz="2800" dirty="0"/>
              <a:t>        Curso de Atualização Profissional-CAP</a:t>
            </a:r>
          </a:p>
        </p:txBody>
      </p:sp>
      <p:pic>
        <p:nvPicPr>
          <p:cNvPr id="1028" name="Picture 4" descr="ICDS - Instituto Connect de Direito Social">
            <a:extLst>
              <a:ext uri="{FF2B5EF4-FFF2-40B4-BE49-F238E27FC236}">
                <a16:creationId xmlns:a16="http://schemas.microsoft.com/office/drawing/2014/main" id="{69C6F87E-7C37-BD8C-BE00-C154D23FFC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39" y="7188163"/>
            <a:ext cx="2778719" cy="1472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CaixaDeTexto 20">
            <a:extLst>
              <a:ext uri="{FF2B5EF4-FFF2-40B4-BE49-F238E27FC236}">
                <a16:creationId xmlns:a16="http://schemas.microsoft.com/office/drawing/2014/main" id="{9D0AD930-7345-AFE8-1577-D44CD10C30BA}"/>
              </a:ext>
            </a:extLst>
          </p:cNvPr>
          <p:cNvSpPr txBox="1"/>
          <p:nvPr/>
        </p:nvSpPr>
        <p:spPr>
          <a:xfrm>
            <a:off x="5680094" y="7505817"/>
            <a:ext cx="756126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800" dirty="0"/>
              <a:t>        Curso de Capacitação Profissional-CCP</a:t>
            </a:r>
          </a:p>
          <a:p>
            <a:r>
              <a:rPr lang="pt-BR" sz="2800" dirty="0"/>
              <a:t>        Curso de Atualização Profissional-CAP</a:t>
            </a:r>
          </a:p>
        </p:txBody>
      </p:sp>
      <p:sp>
        <p:nvSpPr>
          <p:cNvPr id="22" name="Seta: para a Direita 21">
            <a:extLst>
              <a:ext uri="{FF2B5EF4-FFF2-40B4-BE49-F238E27FC236}">
                <a16:creationId xmlns:a16="http://schemas.microsoft.com/office/drawing/2014/main" id="{0802A065-0A0F-CA18-5F51-C6557AB6FFA9}"/>
              </a:ext>
            </a:extLst>
          </p:cNvPr>
          <p:cNvSpPr/>
          <p:nvPr/>
        </p:nvSpPr>
        <p:spPr>
          <a:xfrm>
            <a:off x="4106930" y="7586437"/>
            <a:ext cx="1213583" cy="39763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349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D19241DA-2DBB-7BBE-EFF6-FE32A9411BBA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02F54336-07DC-F5DB-56E6-7605E2776515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6C7A07C4-21F3-4193-692D-B5687800B364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8" name="Retângulo 17">
              <a:extLst>
                <a:ext uri="{FF2B5EF4-FFF2-40B4-BE49-F238E27FC236}">
                  <a16:creationId xmlns:a16="http://schemas.microsoft.com/office/drawing/2014/main" id="{C2561588-7C9F-B0B4-55BA-D5A976639720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20" name="Retângulo 19">
              <a:extLst>
                <a:ext uri="{FF2B5EF4-FFF2-40B4-BE49-F238E27FC236}">
                  <a16:creationId xmlns:a16="http://schemas.microsoft.com/office/drawing/2014/main" id="{046DBE55-C5E4-4630-969E-E0CB08389086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1580107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AB12137F-D5BB-1038-DAC5-3EDED4D7BF32}"/>
              </a:ext>
            </a:extLst>
          </p:cNvPr>
          <p:cNvSpPr txBox="1"/>
          <p:nvPr/>
        </p:nvSpPr>
        <p:spPr>
          <a:xfrm>
            <a:off x="2736726" y="2117684"/>
            <a:ext cx="9435141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7599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profissionalização da gestão é o caminho para a sustentabilidade da previdência social</a:t>
            </a:r>
          </a:p>
          <a:p>
            <a:pPr algn="ctr" defTabSz="127599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 Pró-Gestão é tudo? Não.</a:t>
            </a:r>
          </a:p>
          <a:p>
            <a:pPr algn="ctr" defTabSz="127599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Mas é o caminho! </a:t>
            </a:r>
          </a:p>
        </p:txBody>
      </p:sp>
      <p:sp>
        <p:nvSpPr>
          <p:cNvPr id="5" name="Freeform 137">
            <a:extLst>
              <a:ext uri="{FF2B5EF4-FFF2-40B4-BE49-F238E27FC236}">
                <a16:creationId xmlns:a16="http://schemas.microsoft.com/office/drawing/2014/main" id="{CBECDBB4-7BF2-5D7F-0DBD-0106C26D9091}"/>
              </a:ext>
            </a:extLst>
          </p:cNvPr>
          <p:cNvSpPr>
            <a:spLocks noEditPoints="1"/>
          </p:cNvSpPr>
          <p:nvPr/>
        </p:nvSpPr>
        <p:spPr bwMode="auto">
          <a:xfrm>
            <a:off x="2344229" y="1604971"/>
            <a:ext cx="784994" cy="678801"/>
          </a:xfrm>
          <a:custGeom>
            <a:avLst/>
            <a:gdLst>
              <a:gd name="T0" fmla="*/ 350 w 758"/>
              <a:gd name="T1" fmla="*/ 656 h 656"/>
              <a:gd name="T2" fmla="*/ 0 w 758"/>
              <a:gd name="T3" fmla="*/ 656 h 656"/>
              <a:gd name="T4" fmla="*/ 0 w 758"/>
              <a:gd name="T5" fmla="*/ 387 h 656"/>
              <a:gd name="T6" fmla="*/ 62 w 758"/>
              <a:gd name="T7" fmla="*/ 152 h 656"/>
              <a:gd name="T8" fmla="*/ 275 w 758"/>
              <a:gd name="T9" fmla="*/ 0 h 656"/>
              <a:gd name="T10" fmla="*/ 350 w 758"/>
              <a:gd name="T11" fmla="*/ 143 h 656"/>
              <a:gd name="T12" fmla="*/ 222 w 758"/>
              <a:gd name="T13" fmla="*/ 229 h 656"/>
              <a:gd name="T14" fmla="*/ 183 w 758"/>
              <a:gd name="T15" fmla="*/ 331 h 656"/>
              <a:gd name="T16" fmla="*/ 350 w 758"/>
              <a:gd name="T17" fmla="*/ 331 h 656"/>
              <a:gd name="T18" fmla="*/ 350 w 758"/>
              <a:gd name="T19" fmla="*/ 656 h 656"/>
              <a:gd name="T20" fmla="*/ 758 w 758"/>
              <a:gd name="T21" fmla="*/ 656 h 656"/>
              <a:gd name="T22" fmla="*/ 408 w 758"/>
              <a:gd name="T23" fmla="*/ 656 h 656"/>
              <a:gd name="T24" fmla="*/ 408 w 758"/>
              <a:gd name="T25" fmla="*/ 387 h 656"/>
              <a:gd name="T26" fmla="*/ 470 w 758"/>
              <a:gd name="T27" fmla="*/ 152 h 656"/>
              <a:gd name="T28" fmla="*/ 683 w 758"/>
              <a:gd name="T29" fmla="*/ 0 h 656"/>
              <a:gd name="T30" fmla="*/ 758 w 758"/>
              <a:gd name="T31" fmla="*/ 143 h 656"/>
              <a:gd name="T32" fmla="*/ 630 w 758"/>
              <a:gd name="T33" fmla="*/ 229 h 656"/>
              <a:gd name="T34" fmla="*/ 591 w 758"/>
              <a:gd name="T35" fmla="*/ 331 h 656"/>
              <a:gd name="T36" fmla="*/ 758 w 758"/>
              <a:gd name="T37" fmla="*/ 331 h 656"/>
              <a:gd name="T38" fmla="*/ 758 w 758"/>
              <a:gd name="T39" fmla="*/ 656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58" h="656">
                <a:moveTo>
                  <a:pt x="350" y="656"/>
                </a:moveTo>
                <a:cubicBezTo>
                  <a:pt x="0" y="656"/>
                  <a:pt x="0" y="656"/>
                  <a:pt x="0" y="656"/>
                </a:cubicBezTo>
                <a:cubicBezTo>
                  <a:pt x="0" y="387"/>
                  <a:pt x="0" y="387"/>
                  <a:pt x="0" y="387"/>
                </a:cubicBezTo>
                <a:cubicBezTo>
                  <a:pt x="0" y="288"/>
                  <a:pt x="21" y="209"/>
                  <a:pt x="62" y="152"/>
                </a:cubicBezTo>
                <a:cubicBezTo>
                  <a:pt x="104" y="94"/>
                  <a:pt x="174" y="44"/>
                  <a:pt x="275" y="0"/>
                </a:cubicBezTo>
                <a:cubicBezTo>
                  <a:pt x="350" y="143"/>
                  <a:pt x="350" y="143"/>
                  <a:pt x="350" y="143"/>
                </a:cubicBezTo>
                <a:cubicBezTo>
                  <a:pt x="289" y="172"/>
                  <a:pt x="246" y="201"/>
                  <a:pt x="222" y="229"/>
                </a:cubicBezTo>
                <a:cubicBezTo>
                  <a:pt x="199" y="258"/>
                  <a:pt x="186" y="292"/>
                  <a:pt x="183" y="331"/>
                </a:cubicBezTo>
                <a:cubicBezTo>
                  <a:pt x="350" y="331"/>
                  <a:pt x="350" y="331"/>
                  <a:pt x="350" y="331"/>
                </a:cubicBezTo>
                <a:lnTo>
                  <a:pt x="350" y="656"/>
                </a:lnTo>
                <a:close/>
                <a:moveTo>
                  <a:pt x="758" y="656"/>
                </a:moveTo>
                <a:cubicBezTo>
                  <a:pt x="408" y="656"/>
                  <a:pt x="408" y="656"/>
                  <a:pt x="408" y="656"/>
                </a:cubicBezTo>
                <a:cubicBezTo>
                  <a:pt x="408" y="387"/>
                  <a:pt x="408" y="387"/>
                  <a:pt x="408" y="387"/>
                </a:cubicBezTo>
                <a:cubicBezTo>
                  <a:pt x="408" y="288"/>
                  <a:pt x="429" y="209"/>
                  <a:pt x="470" y="152"/>
                </a:cubicBezTo>
                <a:cubicBezTo>
                  <a:pt x="511" y="94"/>
                  <a:pt x="582" y="44"/>
                  <a:pt x="683" y="0"/>
                </a:cubicBezTo>
                <a:cubicBezTo>
                  <a:pt x="758" y="143"/>
                  <a:pt x="758" y="143"/>
                  <a:pt x="758" y="143"/>
                </a:cubicBezTo>
                <a:cubicBezTo>
                  <a:pt x="696" y="172"/>
                  <a:pt x="654" y="201"/>
                  <a:pt x="630" y="229"/>
                </a:cubicBezTo>
                <a:cubicBezTo>
                  <a:pt x="607" y="258"/>
                  <a:pt x="594" y="292"/>
                  <a:pt x="591" y="331"/>
                </a:cubicBezTo>
                <a:cubicBezTo>
                  <a:pt x="758" y="331"/>
                  <a:pt x="758" y="331"/>
                  <a:pt x="758" y="331"/>
                </a:cubicBezTo>
                <a:lnTo>
                  <a:pt x="758" y="656"/>
                </a:lnTo>
                <a:close/>
              </a:path>
            </a:pathLst>
          </a:custGeom>
          <a:noFill/>
          <a:ln w="19050">
            <a:solidFill>
              <a:srgbClr val="7030A0"/>
            </a:solidFill>
          </a:ln>
        </p:spPr>
        <p:txBody>
          <a:bodyPr vert="horz" wrap="square" lIns="113419" tIns="56709" rIns="113419" bIns="56709" numCol="1" anchor="t" anchorCtr="0" compatLnSpc="1">
            <a:prstTxWarp prst="textNoShape">
              <a:avLst/>
            </a:prstTxWarp>
          </a:bodyPr>
          <a:lstStyle/>
          <a:p>
            <a:endParaRPr lang="pt-BR" sz="3349"/>
          </a:p>
        </p:txBody>
      </p:sp>
      <p:sp>
        <p:nvSpPr>
          <p:cNvPr id="7" name="Freeform 137">
            <a:extLst>
              <a:ext uri="{FF2B5EF4-FFF2-40B4-BE49-F238E27FC236}">
                <a16:creationId xmlns:a16="http://schemas.microsoft.com/office/drawing/2014/main" id="{C3162861-91F3-1F4E-B252-5AAF53B34AC9}"/>
              </a:ext>
            </a:extLst>
          </p:cNvPr>
          <p:cNvSpPr>
            <a:spLocks noEditPoints="1"/>
          </p:cNvSpPr>
          <p:nvPr/>
        </p:nvSpPr>
        <p:spPr bwMode="auto">
          <a:xfrm rot="10800000">
            <a:off x="11089654" y="4824313"/>
            <a:ext cx="780306" cy="674746"/>
          </a:xfrm>
          <a:custGeom>
            <a:avLst/>
            <a:gdLst>
              <a:gd name="T0" fmla="*/ 350 w 758"/>
              <a:gd name="T1" fmla="*/ 656 h 656"/>
              <a:gd name="T2" fmla="*/ 0 w 758"/>
              <a:gd name="T3" fmla="*/ 656 h 656"/>
              <a:gd name="T4" fmla="*/ 0 w 758"/>
              <a:gd name="T5" fmla="*/ 387 h 656"/>
              <a:gd name="T6" fmla="*/ 62 w 758"/>
              <a:gd name="T7" fmla="*/ 152 h 656"/>
              <a:gd name="T8" fmla="*/ 275 w 758"/>
              <a:gd name="T9" fmla="*/ 0 h 656"/>
              <a:gd name="T10" fmla="*/ 350 w 758"/>
              <a:gd name="T11" fmla="*/ 143 h 656"/>
              <a:gd name="T12" fmla="*/ 222 w 758"/>
              <a:gd name="T13" fmla="*/ 229 h 656"/>
              <a:gd name="T14" fmla="*/ 183 w 758"/>
              <a:gd name="T15" fmla="*/ 331 h 656"/>
              <a:gd name="T16" fmla="*/ 350 w 758"/>
              <a:gd name="T17" fmla="*/ 331 h 656"/>
              <a:gd name="T18" fmla="*/ 350 w 758"/>
              <a:gd name="T19" fmla="*/ 656 h 656"/>
              <a:gd name="T20" fmla="*/ 758 w 758"/>
              <a:gd name="T21" fmla="*/ 656 h 656"/>
              <a:gd name="T22" fmla="*/ 408 w 758"/>
              <a:gd name="T23" fmla="*/ 656 h 656"/>
              <a:gd name="T24" fmla="*/ 408 w 758"/>
              <a:gd name="T25" fmla="*/ 387 h 656"/>
              <a:gd name="T26" fmla="*/ 470 w 758"/>
              <a:gd name="T27" fmla="*/ 152 h 656"/>
              <a:gd name="T28" fmla="*/ 683 w 758"/>
              <a:gd name="T29" fmla="*/ 0 h 656"/>
              <a:gd name="T30" fmla="*/ 758 w 758"/>
              <a:gd name="T31" fmla="*/ 143 h 656"/>
              <a:gd name="T32" fmla="*/ 630 w 758"/>
              <a:gd name="T33" fmla="*/ 229 h 656"/>
              <a:gd name="T34" fmla="*/ 591 w 758"/>
              <a:gd name="T35" fmla="*/ 331 h 656"/>
              <a:gd name="T36" fmla="*/ 758 w 758"/>
              <a:gd name="T37" fmla="*/ 331 h 656"/>
              <a:gd name="T38" fmla="*/ 758 w 758"/>
              <a:gd name="T39" fmla="*/ 656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58" h="656">
                <a:moveTo>
                  <a:pt x="350" y="656"/>
                </a:moveTo>
                <a:cubicBezTo>
                  <a:pt x="0" y="656"/>
                  <a:pt x="0" y="656"/>
                  <a:pt x="0" y="656"/>
                </a:cubicBezTo>
                <a:cubicBezTo>
                  <a:pt x="0" y="387"/>
                  <a:pt x="0" y="387"/>
                  <a:pt x="0" y="387"/>
                </a:cubicBezTo>
                <a:cubicBezTo>
                  <a:pt x="0" y="288"/>
                  <a:pt x="21" y="209"/>
                  <a:pt x="62" y="152"/>
                </a:cubicBezTo>
                <a:cubicBezTo>
                  <a:pt x="104" y="94"/>
                  <a:pt x="174" y="44"/>
                  <a:pt x="275" y="0"/>
                </a:cubicBezTo>
                <a:cubicBezTo>
                  <a:pt x="350" y="143"/>
                  <a:pt x="350" y="143"/>
                  <a:pt x="350" y="143"/>
                </a:cubicBezTo>
                <a:cubicBezTo>
                  <a:pt x="289" y="172"/>
                  <a:pt x="246" y="201"/>
                  <a:pt x="222" y="229"/>
                </a:cubicBezTo>
                <a:cubicBezTo>
                  <a:pt x="199" y="258"/>
                  <a:pt x="186" y="292"/>
                  <a:pt x="183" y="331"/>
                </a:cubicBezTo>
                <a:cubicBezTo>
                  <a:pt x="350" y="331"/>
                  <a:pt x="350" y="331"/>
                  <a:pt x="350" y="331"/>
                </a:cubicBezTo>
                <a:lnTo>
                  <a:pt x="350" y="656"/>
                </a:lnTo>
                <a:close/>
                <a:moveTo>
                  <a:pt x="758" y="656"/>
                </a:moveTo>
                <a:cubicBezTo>
                  <a:pt x="408" y="656"/>
                  <a:pt x="408" y="656"/>
                  <a:pt x="408" y="656"/>
                </a:cubicBezTo>
                <a:cubicBezTo>
                  <a:pt x="408" y="387"/>
                  <a:pt x="408" y="387"/>
                  <a:pt x="408" y="387"/>
                </a:cubicBezTo>
                <a:cubicBezTo>
                  <a:pt x="408" y="288"/>
                  <a:pt x="429" y="209"/>
                  <a:pt x="470" y="152"/>
                </a:cubicBezTo>
                <a:cubicBezTo>
                  <a:pt x="511" y="94"/>
                  <a:pt x="582" y="44"/>
                  <a:pt x="683" y="0"/>
                </a:cubicBezTo>
                <a:cubicBezTo>
                  <a:pt x="758" y="143"/>
                  <a:pt x="758" y="143"/>
                  <a:pt x="758" y="143"/>
                </a:cubicBezTo>
                <a:cubicBezTo>
                  <a:pt x="696" y="172"/>
                  <a:pt x="654" y="201"/>
                  <a:pt x="630" y="229"/>
                </a:cubicBezTo>
                <a:cubicBezTo>
                  <a:pt x="607" y="258"/>
                  <a:pt x="594" y="292"/>
                  <a:pt x="591" y="331"/>
                </a:cubicBezTo>
                <a:cubicBezTo>
                  <a:pt x="758" y="331"/>
                  <a:pt x="758" y="331"/>
                  <a:pt x="758" y="331"/>
                </a:cubicBezTo>
                <a:lnTo>
                  <a:pt x="758" y="656"/>
                </a:lnTo>
                <a:close/>
              </a:path>
            </a:pathLst>
          </a:custGeom>
          <a:solidFill>
            <a:srgbClr val="7030A0"/>
          </a:solidFill>
          <a:ln w="19050">
            <a:solidFill>
              <a:srgbClr val="7030A0"/>
            </a:solidFill>
          </a:ln>
        </p:spPr>
        <p:txBody>
          <a:bodyPr vert="horz" wrap="square" lIns="113419" tIns="56709" rIns="113419" bIns="56709" numCol="1" anchor="t" anchorCtr="0" compatLnSpc="1">
            <a:prstTxWarp prst="textNoShape">
              <a:avLst/>
            </a:prstTxWarp>
          </a:bodyPr>
          <a:lstStyle/>
          <a:p>
            <a:endParaRPr lang="pt-BR" sz="3349" dirty="0"/>
          </a:p>
        </p:txBody>
      </p:sp>
      <p:sp>
        <p:nvSpPr>
          <p:cNvPr id="8" name="Espaço Reservado para Número de Slide 3">
            <a:extLst>
              <a:ext uri="{FF2B5EF4-FFF2-40B4-BE49-F238E27FC236}">
                <a16:creationId xmlns:a16="http://schemas.microsoft.com/office/drawing/2014/main" id="{95EB9C97-CB22-750C-5CCD-51607EC5D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29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B33DE5FF-F76C-E046-0158-0FB1C21A51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CE0B08D9-57DA-9F3A-93F4-A9540950397D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3" name="Retângulo 2">
              <a:extLst>
                <a:ext uri="{FF2B5EF4-FFF2-40B4-BE49-F238E27FC236}">
                  <a16:creationId xmlns:a16="http://schemas.microsoft.com/office/drawing/2014/main" id="{F0BBC98A-9B24-5D8D-2959-524AD519A379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95A78861-F420-AB4B-377D-58DE981F2696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1866C042-3296-B0FA-C838-1E6B00778C24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602C7DED-392B-22F4-3D71-A7BDA264ACCC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pic>
        <p:nvPicPr>
          <p:cNvPr id="13" name="Imagem 12">
            <a:extLst>
              <a:ext uri="{FF2B5EF4-FFF2-40B4-BE49-F238E27FC236}">
                <a16:creationId xmlns:a16="http://schemas.microsoft.com/office/drawing/2014/main" id="{EE7C2D22-F587-EFB0-DEF5-4B2CA72996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7526" y="657928"/>
            <a:ext cx="4694275" cy="56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2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1FF056-F203-2738-CDA1-264978F2F5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29ED7ED0-B007-68CE-49DD-CF1507B5AE93}"/>
              </a:ext>
            </a:extLst>
          </p:cNvPr>
          <p:cNvSpPr/>
          <p:nvPr/>
        </p:nvSpPr>
        <p:spPr>
          <a:xfrm>
            <a:off x="620906" y="581908"/>
            <a:ext cx="13309618" cy="81892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t-BR" sz="3969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endParaRPr lang="pt-BR" sz="3969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endParaRPr lang="pt-BR" sz="3969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endParaRPr lang="pt-BR" sz="2481" b="1" u="sng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r>
              <a:rPr lang="pt-BR" sz="32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Certificação Profissional</a:t>
            </a:r>
            <a:r>
              <a:rPr lang="pt-BR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Proporciona a </a:t>
            </a: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qualificação técnica 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aos dirigentes, conselheiros, gestores de recursos e membros do comitê de investimentos que participam da gestão e governança desses Regimes.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JUNTAS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, são os </a:t>
            </a:r>
            <a:r>
              <a:rPr lang="pt-BR" sz="3000" u="sng" dirty="0">
                <a:latin typeface="Segoe UI" panose="020B0502040204020203" pitchFamily="34" charset="0"/>
                <a:cs typeface="Segoe UI" panose="020B0502040204020203" pitchFamily="34" charset="0"/>
              </a:rPr>
              <a:t>pilares da profissionalização da gestão 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dos RPPS, como instrumento para que o RPPS cumpra seu objeto de conceder e pagar os benefícios aos segurados, com sustentabilidade, uso eficiente dos recursos e transparência da gestão a todos os interessados.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BR" sz="3000" i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pt-BR" sz="2481" b="1" u="sng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25333" indent="-425333" algn="just">
              <a:buFont typeface="Wingdings" panose="05000000000000000000" pitchFamily="2" charset="2"/>
              <a:buChar char="ü"/>
            </a:pPr>
            <a:endParaRPr lang="pt-BR" sz="1985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pt-BR" sz="2481" b="1" u="sng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E6E1F5B6-B676-1B59-F75E-C346F7167B52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0D6D7D82-1C87-CF90-2674-3252054B28ED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41742A18-1889-357B-E2E3-F056F18233CE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22D35BCE-55FE-C517-ECE0-598FA3ED2B95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99FA8924-4539-B06C-300B-CBE32F491A2C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40FDD697-AB11-31B6-A62E-8313EE52FB0E}"/>
              </a:ext>
            </a:extLst>
          </p:cNvPr>
          <p:cNvSpPr txBox="1"/>
          <p:nvPr/>
        </p:nvSpPr>
        <p:spPr>
          <a:xfrm>
            <a:off x="504478" y="1496162"/>
            <a:ext cx="14761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CERTIFICAÇÕES: Pilares da Profissionalização dos RPPS</a:t>
            </a:r>
          </a:p>
          <a:p>
            <a:endParaRPr lang="pt-BR" sz="3600" dirty="0"/>
          </a:p>
        </p:txBody>
      </p:sp>
      <p:sp>
        <p:nvSpPr>
          <p:cNvPr id="19" name="Espaço Reservado para Número de Slide 3">
            <a:extLst>
              <a:ext uri="{FF2B5EF4-FFF2-40B4-BE49-F238E27FC236}">
                <a16:creationId xmlns:a16="http://schemas.microsoft.com/office/drawing/2014/main" id="{4A87CEF4-85EB-0715-7843-7FAC88ADD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3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20" name="Picture 2">
            <a:extLst>
              <a:ext uri="{FF2B5EF4-FFF2-40B4-BE49-F238E27FC236}">
                <a16:creationId xmlns:a16="http://schemas.microsoft.com/office/drawing/2014/main" id="{5A315526-C36D-8E72-3BED-9917731AC1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B1E070CF-E442-80C7-89D1-CEE3A96C60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7526" y="657928"/>
            <a:ext cx="4694275" cy="56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1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MENTES GRANDIOSAS | O verdadeiro fracasso não está em tentar e errar ...">
            <a:extLst>
              <a:ext uri="{FF2B5EF4-FFF2-40B4-BE49-F238E27FC236}">
                <a16:creationId xmlns:a16="http://schemas.microsoft.com/office/drawing/2014/main" id="{CDE323FE-7F6F-580F-C2FB-A2099725FB7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372231" y="4347250"/>
            <a:ext cx="378063" cy="37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13419" tIns="56709" rIns="113419" bIns="56709" numCol="1" anchor="t" anchorCtr="0" compatLnSpc="1">
            <a:prstTxWarp prst="textNoShape">
              <a:avLst/>
            </a:prstTxWarp>
          </a:bodyPr>
          <a:lstStyle/>
          <a:p>
            <a:endParaRPr lang="pt-BR" sz="3349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BCE3D960-6201-9C04-F316-146B7B1299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291" y="2050655"/>
            <a:ext cx="3980360" cy="4971251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9AB0B077-7D50-C8C4-D00C-2CF7E71AEF62}"/>
              </a:ext>
            </a:extLst>
          </p:cNvPr>
          <p:cNvSpPr txBox="1"/>
          <p:nvPr/>
        </p:nvSpPr>
        <p:spPr>
          <a:xfrm>
            <a:off x="1044291" y="1030732"/>
            <a:ext cx="67060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Ter ou não ter certificação?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B44E44C2-DDAB-FB46-A040-E6409AEA6C5E}"/>
              </a:ext>
            </a:extLst>
          </p:cNvPr>
          <p:cNvSpPr txBox="1"/>
          <p:nvPr/>
        </p:nvSpPr>
        <p:spPr>
          <a:xfrm>
            <a:off x="5617046" y="2463857"/>
            <a:ext cx="756126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ea typeface="Calibri"/>
                <a:cs typeface="Segoe UI" panose="020B0502040204020203" pitchFamily="34" charset="0"/>
                <a:sym typeface="Calibri"/>
              </a:rPr>
              <a:t>Pró-Gestão no Fortalecimento dos RPPS</a:t>
            </a:r>
          </a:p>
          <a:p>
            <a:pPr algn="ctr"/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ea typeface="Calibri"/>
                <a:cs typeface="Segoe UI" panose="020B0502040204020203" pitchFamily="34" charset="0"/>
                <a:sym typeface="Calibri"/>
              </a:rPr>
              <a:t>Excelência na gestão</a:t>
            </a:r>
          </a:p>
          <a:p>
            <a:pPr algn="ctr"/>
            <a:r>
              <a:rPr lang="pt-BR" sz="3000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Transformando a gestão em legado</a:t>
            </a:r>
          </a:p>
          <a:p>
            <a:pPr algn="ctr"/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ea typeface="Calibri"/>
                <a:cs typeface="Segoe UI" panose="020B0502040204020203" pitchFamily="34" charset="0"/>
                <a:sym typeface="Calibri"/>
              </a:rPr>
              <a:t>Certificação Profissional</a:t>
            </a:r>
          </a:p>
          <a:p>
            <a:pPr algn="ctr"/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ea typeface="Calibri"/>
                <a:cs typeface="Segoe UI" panose="020B0502040204020203" pitchFamily="34" charset="0"/>
                <a:sym typeface="Calibri"/>
              </a:rPr>
              <a:t>Qualificação, cuidando do seu patrimônio, do seu futuro </a:t>
            </a:r>
            <a:endParaRPr lang="pt-BR" sz="3000" dirty="0">
              <a:solidFill>
                <a:srgbClr val="99262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A78C5C41-2F8E-5A9C-968D-4FBCA9AF2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2349" y="5472385"/>
            <a:ext cx="2455081" cy="2455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m 7" descr="Uma imagem contendo Forma&#10;&#10;Descrição gerada automaticamente">
            <a:extLst>
              <a:ext uri="{FF2B5EF4-FFF2-40B4-BE49-F238E27FC236}">
                <a16:creationId xmlns:a16="http://schemas.microsoft.com/office/drawing/2014/main" id="{71C42609-636A-AE2D-2C9C-6A3C2E05F0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36" y="5371635"/>
            <a:ext cx="2555831" cy="2555831"/>
          </a:xfrm>
          <a:prstGeom prst="rect">
            <a:avLst/>
          </a:prstGeom>
        </p:spPr>
      </p:pic>
      <p:sp>
        <p:nvSpPr>
          <p:cNvPr id="10" name="Espaço Reservado para Número de Slide 3">
            <a:extLst>
              <a:ext uri="{FF2B5EF4-FFF2-40B4-BE49-F238E27FC236}">
                <a16:creationId xmlns:a16="http://schemas.microsoft.com/office/drawing/2014/main" id="{F9B644CD-605C-89F6-39B6-296FA0754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30</a:t>
            </a:fld>
            <a:endParaRPr lang="pt-BR" b="1" dirty="0">
              <a:latin typeface="Seaford" panose="00000500000000000000" pitchFamily="2" charset="0"/>
            </a:endParaRPr>
          </a:p>
        </p:txBody>
      </p:sp>
      <p:grpSp>
        <p:nvGrpSpPr>
          <p:cNvPr id="3" name="Agrupar 2">
            <a:extLst>
              <a:ext uri="{FF2B5EF4-FFF2-40B4-BE49-F238E27FC236}">
                <a16:creationId xmlns:a16="http://schemas.microsoft.com/office/drawing/2014/main" id="{C0083B8D-7479-A1F9-8999-0FD448C2982A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855F6696-4C76-B925-2C5F-12DCA2A9AC36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559024A3-A7F3-E221-3B4A-61417DE83D9D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740F9EE1-5A36-24A7-A875-D6099C5C2695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B5FC7121-195B-6373-1E71-79AD9A174908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DA097690-4C17-2476-FB5D-FCB6963A42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7526" y="657928"/>
            <a:ext cx="4694275" cy="56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741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essoa posando para foto em frente a mesa com papéis&#10;&#10;O conteúdo gerado por IA pode estar incorreto.">
            <a:extLst>
              <a:ext uri="{FF2B5EF4-FFF2-40B4-BE49-F238E27FC236}">
                <a16:creationId xmlns:a16="http://schemas.microsoft.com/office/drawing/2014/main" id="{960BCAF3-1ACC-52EC-5921-3FD3687337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75" y="431597"/>
            <a:ext cx="5362644" cy="8043968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0C439997-0638-F3C8-825A-33148B76D736}"/>
              </a:ext>
            </a:extLst>
          </p:cNvPr>
          <p:cNvSpPr txBox="1"/>
          <p:nvPr/>
        </p:nvSpPr>
        <p:spPr>
          <a:xfrm>
            <a:off x="6629606" y="634614"/>
            <a:ext cx="7871814" cy="16195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962" dirty="0">
                <a:latin typeface="Brush Script MT" panose="03060802040406070304" pitchFamily="66" charset="0"/>
              </a:rPr>
              <a:t>Obrigada! Sua presença fez toda a diferença!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D1C4292F-790A-909F-50A6-4FC57194E019}"/>
              </a:ext>
            </a:extLst>
          </p:cNvPr>
          <p:cNvSpPr txBox="1"/>
          <p:nvPr/>
        </p:nvSpPr>
        <p:spPr>
          <a:xfrm>
            <a:off x="6305553" y="2276161"/>
            <a:ext cx="7561263" cy="24976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233" b="1" dirty="0"/>
              <a:t>Márcia Paes Caldas</a:t>
            </a:r>
          </a:p>
          <a:p>
            <a:pPr algn="ctr"/>
            <a:r>
              <a:rPr lang="pt-BR" sz="2233" dirty="0"/>
              <a:t>Secretária-Executiva da Comissão de Credenciamento e Avaliação do Pró-Gestão e da Comissão da Certificação dos Profissionais de RPPS</a:t>
            </a:r>
          </a:p>
          <a:p>
            <a:pPr algn="ctr"/>
            <a:r>
              <a:rPr lang="pt-BR" sz="2233" dirty="0"/>
              <a:t>Chefe da Seção das Certificações Profissionais e Institucionais dos RPPS</a:t>
            </a:r>
          </a:p>
          <a:p>
            <a:pPr algn="ctr"/>
            <a:r>
              <a:rPr lang="pt-BR" sz="2233" dirty="0"/>
              <a:t>Ministério da Previdência Social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05B26262-999D-82B6-66F2-FE970ABA7682}"/>
              </a:ext>
            </a:extLst>
          </p:cNvPr>
          <p:cNvSpPr txBox="1"/>
          <p:nvPr/>
        </p:nvSpPr>
        <p:spPr>
          <a:xfrm>
            <a:off x="6197535" y="5364820"/>
            <a:ext cx="8459161" cy="2383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2977" b="1" dirty="0"/>
              <a:t>Aviso institucional</a:t>
            </a:r>
            <a:r>
              <a:rPr lang="pt-BR" sz="2977" dirty="0"/>
              <a:t>: a participação como palestrante ocorre em caráter técnico e não implica endosso, validação ou vinculação institucional a ações, projetos, produtos ou decisões da entidade promotora ou de seus patrocinadores.</a:t>
            </a:r>
          </a:p>
        </p:txBody>
      </p:sp>
    </p:spTree>
    <p:extLst>
      <p:ext uri="{BB962C8B-B14F-4D97-AF65-F5344CB8AC3E}">
        <p14:creationId xmlns:p14="http://schemas.microsoft.com/office/powerpoint/2010/main" val="2987252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ço Reservado para Conteúdo 5">
            <a:extLst>
              <a:ext uri="{FF2B5EF4-FFF2-40B4-BE49-F238E27FC236}">
                <a16:creationId xmlns:a16="http://schemas.microsoft.com/office/drawing/2014/main" id="{6A6E54DE-A5CF-F442-D02E-D9209D2A60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7562" y="2373975"/>
            <a:ext cx="11866322" cy="5546681"/>
          </a:xfr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1442ADFC-94E9-1F75-CE80-0D89B304F8FC}"/>
              </a:ext>
            </a:extLst>
          </p:cNvPr>
          <p:cNvSpPr txBox="1"/>
          <p:nvPr/>
        </p:nvSpPr>
        <p:spPr>
          <a:xfrm>
            <a:off x="792511" y="911815"/>
            <a:ext cx="12385376" cy="1715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SELO OURO DE MODERNIZAÇÃO DO ESTADO </a:t>
            </a:r>
          </a:p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FNME da SG da PRESIDÊNCIA DA REPÚBLICA</a:t>
            </a:r>
          </a:p>
          <a:p>
            <a:endParaRPr lang="pt-BR" sz="3349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" name="Espaço Reservado para Número de Slide 3">
            <a:extLst>
              <a:ext uri="{FF2B5EF4-FFF2-40B4-BE49-F238E27FC236}">
                <a16:creationId xmlns:a16="http://schemas.microsoft.com/office/drawing/2014/main" id="{ECC5AD9D-177C-D6D9-D533-0CAF4C62E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4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F717D5F8-C7F8-5474-1214-7F2071D9AF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3884" y="7098432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Agrupar 3">
            <a:extLst>
              <a:ext uri="{FF2B5EF4-FFF2-40B4-BE49-F238E27FC236}">
                <a16:creationId xmlns:a16="http://schemas.microsoft.com/office/drawing/2014/main" id="{67E87C84-21A6-1E41-1ACB-6F594D30055F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A12DEF4C-201A-2737-56AE-669968282950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BA48229A-8D58-0B37-E139-F7991409AF39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9E81AFE9-4F0E-F8E8-5334-5905EF952A2C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4A383FD7-5A76-0339-11A2-029F98718FA6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pic>
        <p:nvPicPr>
          <p:cNvPr id="12" name="Imagem 11">
            <a:extLst>
              <a:ext uri="{FF2B5EF4-FFF2-40B4-BE49-F238E27FC236}">
                <a16:creationId xmlns:a16="http://schemas.microsoft.com/office/drawing/2014/main" id="{A732EB64-87BD-2AE2-7B81-CB1A74150C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88940" y="180611"/>
            <a:ext cx="4694275" cy="56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366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C55E97-0EB6-30AB-AAF6-E227D5A16E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>
            <a:extLst>
              <a:ext uri="{FF2B5EF4-FFF2-40B4-BE49-F238E27FC236}">
                <a16:creationId xmlns:a16="http://schemas.microsoft.com/office/drawing/2014/main" id="{8EA60A2F-3BF8-9F33-4AE3-C2DE3A157B5F}"/>
              </a:ext>
            </a:extLst>
          </p:cNvPr>
          <p:cNvSpPr txBox="1"/>
          <p:nvPr/>
        </p:nvSpPr>
        <p:spPr>
          <a:xfrm>
            <a:off x="1080542" y="1655961"/>
            <a:ext cx="66375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Por que todos  devem apoiar?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26B2D412-4CA9-FBD2-EA33-CB10B90F215A}"/>
              </a:ext>
            </a:extLst>
          </p:cNvPr>
          <p:cNvSpPr txBox="1"/>
          <p:nvPr/>
        </p:nvSpPr>
        <p:spPr>
          <a:xfrm>
            <a:off x="684498" y="2878386"/>
            <a:ext cx="1375352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Pró-Gestão visa somente monitorar investimentos?</a:t>
            </a:r>
          </a:p>
          <a:p>
            <a:pPr marL="457200" indent="-4572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Pró-gestão visa a organização, governança corporativa, transparência , prestação de contas</a:t>
            </a:r>
          </a:p>
          <a:p>
            <a:pPr marL="457200" indent="-4572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O RPPS pode cuidar melhor do patrimônio do servidor, com a participação/anuência/ciência do segurados que saberão como o futuro do seu benefício está sendo cuidado</a:t>
            </a:r>
          </a:p>
        </p:txBody>
      </p:sp>
      <p:sp>
        <p:nvSpPr>
          <p:cNvPr id="6" name="Espaço Reservado para Número de Slide 3">
            <a:extLst>
              <a:ext uri="{FF2B5EF4-FFF2-40B4-BE49-F238E27FC236}">
                <a16:creationId xmlns:a16="http://schemas.microsoft.com/office/drawing/2014/main" id="{55CEC74E-E565-F5C5-3237-CA09B95CE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5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0A9A7F42-0575-DED8-1237-8434EF75CD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Agrupar 3">
            <a:extLst>
              <a:ext uri="{FF2B5EF4-FFF2-40B4-BE49-F238E27FC236}">
                <a16:creationId xmlns:a16="http://schemas.microsoft.com/office/drawing/2014/main" id="{62C8539F-89C3-BC35-9211-92AF669B5D81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18751D37-8335-C09E-2346-7566EA6122F8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24BFDC21-EA57-EC7D-1559-E3F0DB3DC269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9456CE45-BEA5-B067-E208-7AAC030B3E7B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FDDE75E3-65CD-1C10-93A5-593AA737080D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pic>
        <p:nvPicPr>
          <p:cNvPr id="12" name="Imagem 11">
            <a:extLst>
              <a:ext uri="{FF2B5EF4-FFF2-40B4-BE49-F238E27FC236}">
                <a16:creationId xmlns:a16="http://schemas.microsoft.com/office/drawing/2014/main" id="{FA491CFF-B728-B4B3-414D-FDB69D1FAC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88940" y="180611"/>
            <a:ext cx="4694275" cy="56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67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5F45B7-6EF3-9F22-E529-CBD159222D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>
            <a:extLst>
              <a:ext uri="{FF2B5EF4-FFF2-40B4-BE49-F238E27FC236}">
                <a16:creationId xmlns:a16="http://schemas.microsoft.com/office/drawing/2014/main" id="{F986426C-E5EE-067E-7C73-AA9EE1395378}"/>
              </a:ext>
            </a:extLst>
          </p:cNvPr>
          <p:cNvSpPr txBox="1"/>
          <p:nvPr/>
        </p:nvSpPr>
        <p:spPr>
          <a:xfrm>
            <a:off x="1080542" y="829038"/>
            <a:ext cx="94468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Benefícios</a:t>
            </a:r>
          </a:p>
          <a:p>
            <a:r>
              <a:rPr lang="en-US" sz="3600" b="1" dirty="0" err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Algumas</a:t>
            </a:r>
            <a:r>
              <a:rPr lang="en-US" sz="3600" b="1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ações</a:t>
            </a:r>
            <a:r>
              <a:rPr lang="en-US" sz="3600" b="1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importantes</a:t>
            </a:r>
            <a:r>
              <a:rPr lang="en-US" sz="3600" b="1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Pro-Gestão</a:t>
            </a:r>
            <a:endParaRPr lang="pt-BR" sz="3600" b="1" dirty="0">
              <a:solidFill>
                <a:srgbClr val="99262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3F5DE00-B280-4C53-D0B6-D36030A3B91B}"/>
              </a:ext>
            </a:extLst>
          </p:cNvPr>
          <p:cNvSpPr txBox="1"/>
          <p:nvPr/>
        </p:nvSpPr>
        <p:spPr>
          <a:xfrm>
            <a:off x="576486" y="1871985"/>
            <a:ext cx="12435577" cy="2872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9617" marR="166195" indent="419032" algn="just">
              <a:lnSpc>
                <a:spcPct val="102000"/>
              </a:lnSpc>
              <a:spcBef>
                <a:spcPts val="372"/>
              </a:spcBef>
            </a:pPr>
            <a:endParaRPr lang="pt-PT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79617" marR="166195" algn="just">
              <a:lnSpc>
                <a:spcPct val="150000"/>
              </a:lnSpc>
              <a:spcBef>
                <a:spcPts val="372"/>
              </a:spcBef>
            </a:pPr>
            <a:r>
              <a:rPr lang="en-US" sz="3200" b="1" dirty="0" err="1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Mapeamento</a:t>
            </a:r>
            <a:r>
              <a:rPr lang="en-US" sz="32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 </a:t>
            </a:r>
            <a:r>
              <a:rPr lang="en-US" sz="3200" b="1" dirty="0" err="1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Manualização</a:t>
            </a:r>
            <a:endParaRPr lang="en-US" sz="3200" b="1" dirty="0">
              <a:solidFill>
                <a:srgbClr val="99262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79617" marR="166195" algn="just">
              <a:lnSpc>
                <a:spcPct val="150000"/>
              </a:lnSpc>
              <a:spcBef>
                <a:spcPts val="372"/>
              </a:spcBef>
            </a:pPr>
            <a:endParaRPr lang="en-US" sz="3200" b="1" dirty="0">
              <a:solidFill>
                <a:srgbClr val="99262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79617" marR="166195" algn="just">
              <a:lnSpc>
                <a:spcPct val="150000"/>
              </a:lnSpc>
              <a:spcBef>
                <a:spcPts val="372"/>
              </a:spcBef>
            </a:pPr>
            <a:endParaRPr lang="pt-BR" sz="3200" b="1" dirty="0">
              <a:solidFill>
                <a:srgbClr val="99262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7C51C0A9-8478-D41B-2EF5-767B4E58221D}"/>
              </a:ext>
            </a:extLst>
          </p:cNvPr>
          <p:cNvSpPr txBox="1"/>
          <p:nvPr/>
        </p:nvSpPr>
        <p:spPr>
          <a:xfrm>
            <a:off x="792510" y="3384153"/>
            <a:ext cx="8424936" cy="386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Quando você mapeia os processos, tem pleno conhecimento e compreensão do seu fluxo e consegue identificar falhas, melhorando todo o sistema do RPPS e refletindo no atendimento ao segurado.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A </a:t>
            </a:r>
            <a:r>
              <a:rPr lang="pt-BR" sz="3000" dirty="0" err="1">
                <a:latin typeface="Segoe UI" panose="020B0502040204020203" pitchFamily="34" charset="0"/>
                <a:cs typeface="Segoe UI" panose="020B0502040204020203" pitchFamily="34" charset="0"/>
              </a:rPr>
              <a:t>manualização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 permite organizar e aprimorar os fluxos, aumentando a eficiência na  gestão do RPPS.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07FBD7BA-C861-CDEE-B7A8-CEEF6869363D}"/>
              </a:ext>
            </a:extLst>
          </p:cNvPr>
          <p:cNvSpPr txBox="1"/>
          <p:nvPr/>
        </p:nvSpPr>
        <p:spPr>
          <a:xfrm>
            <a:off x="10297566" y="4161288"/>
            <a:ext cx="330907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Auxiliam na gestão de riscos!</a:t>
            </a:r>
            <a:br>
              <a:rPr lang="pt-BR" sz="4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endParaRPr lang="pt-BR" sz="4000" dirty="0">
              <a:solidFill>
                <a:srgbClr val="99262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B4C8C9DF-2ACF-7B84-7201-A6A2D525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6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E45394A9-3E4A-3DD4-4745-B9D3C63493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Agrupar 3">
            <a:extLst>
              <a:ext uri="{FF2B5EF4-FFF2-40B4-BE49-F238E27FC236}">
                <a16:creationId xmlns:a16="http://schemas.microsoft.com/office/drawing/2014/main" id="{273F37AA-7EB5-C5AF-4A87-70ACC0AF926B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2AB40BE1-9D46-6A43-F5B2-002F16E2CD74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50D36C24-1868-4266-DB65-58D3B83FEA55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EA5E6ADD-38A5-A66C-0FC7-7ACBB9BEEF2B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247E1370-39E2-753F-4E59-C552DEE876B7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208883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EAF434-612A-F8CC-5CAF-2BE18F248E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33E7A9C8-CA3A-3C01-37E2-E12A63309860}"/>
              </a:ext>
            </a:extLst>
          </p:cNvPr>
          <p:cNvSpPr txBox="1"/>
          <p:nvPr/>
        </p:nvSpPr>
        <p:spPr>
          <a:xfrm>
            <a:off x="1538092" y="2304033"/>
            <a:ext cx="813690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dirty="0">
                <a:solidFill>
                  <a:srgbClr val="2F332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 problema: </a:t>
            </a:r>
            <a:r>
              <a:rPr lang="pt-BR" sz="4000" b="1" dirty="0">
                <a:solidFill>
                  <a:srgbClr val="2F332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Falta de processos</a:t>
            </a:r>
          </a:p>
        </p:txBody>
      </p:sp>
      <p:sp>
        <p:nvSpPr>
          <p:cNvPr id="2" name="Freeform 137">
            <a:extLst>
              <a:ext uri="{FF2B5EF4-FFF2-40B4-BE49-F238E27FC236}">
                <a16:creationId xmlns:a16="http://schemas.microsoft.com/office/drawing/2014/main" id="{19878E8E-00B0-7D6C-A0E0-A75BF3267162}"/>
              </a:ext>
            </a:extLst>
          </p:cNvPr>
          <p:cNvSpPr>
            <a:spLocks noEditPoints="1"/>
          </p:cNvSpPr>
          <p:nvPr/>
        </p:nvSpPr>
        <p:spPr bwMode="auto">
          <a:xfrm>
            <a:off x="1512590" y="1439937"/>
            <a:ext cx="784994" cy="678801"/>
          </a:xfrm>
          <a:custGeom>
            <a:avLst/>
            <a:gdLst>
              <a:gd name="T0" fmla="*/ 350 w 758"/>
              <a:gd name="T1" fmla="*/ 656 h 656"/>
              <a:gd name="T2" fmla="*/ 0 w 758"/>
              <a:gd name="T3" fmla="*/ 656 h 656"/>
              <a:gd name="T4" fmla="*/ 0 w 758"/>
              <a:gd name="T5" fmla="*/ 387 h 656"/>
              <a:gd name="T6" fmla="*/ 62 w 758"/>
              <a:gd name="T7" fmla="*/ 152 h 656"/>
              <a:gd name="T8" fmla="*/ 275 w 758"/>
              <a:gd name="T9" fmla="*/ 0 h 656"/>
              <a:gd name="T10" fmla="*/ 350 w 758"/>
              <a:gd name="T11" fmla="*/ 143 h 656"/>
              <a:gd name="T12" fmla="*/ 222 w 758"/>
              <a:gd name="T13" fmla="*/ 229 h 656"/>
              <a:gd name="T14" fmla="*/ 183 w 758"/>
              <a:gd name="T15" fmla="*/ 331 h 656"/>
              <a:gd name="T16" fmla="*/ 350 w 758"/>
              <a:gd name="T17" fmla="*/ 331 h 656"/>
              <a:gd name="T18" fmla="*/ 350 w 758"/>
              <a:gd name="T19" fmla="*/ 656 h 656"/>
              <a:gd name="T20" fmla="*/ 758 w 758"/>
              <a:gd name="T21" fmla="*/ 656 h 656"/>
              <a:gd name="T22" fmla="*/ 408 w 758"/>
              <a:gd name="T23" fmla="*/ 656 h 656"/>
              <a:gd name="T24" fmla="*/ 408 w 758"/>
              <a:gd name="T25" fmla="*/ 387 h 656"/>
              <a:gd name="T26" fmla="*/ 470 w 758"/>
              <a:gd name="T27" fmla="*/ 152 h 656"/>
              <a:gd name="T28" fmla="*/ 683 w 758"/>
              <a:gd name="T29" fmla="*/ 0 h 656"/>
              <a:gd name="T30" fmla="*/ 758 w 758"/>
              <a:gd name="T31" fmla="*/ 143 h 656"/>
              <a:gd name="T32" fmla="*/ 630 w 758"/>
              <a:gd name="T33" fmla="*/ 229 h 656"/>
              <a:gd name="T34" fmla="*/ 591 w 758"/>
              <a:gd name="T35" fmla="*/ 331 h 656"/>
              <a:gd name="T36" fmla="*/ 758 w 758"/>
              <a:gd name="T37" fmla="*/ 331 h 656"/>
              <a:gd name="T38" fmla="*/ 758 w 758"/>
              <a:gd name="T39" fmla="*/ 656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58" h="656">
                <a:moveTo>
                  <a:pt x="350" y="656"/>
                </a:moveTo>
                <a:cubicBezTo>
                  <a:pt x="0" y="656"/>
                  <a:pt x="0" y="656"/>
                  <a:pt x="0" y="656"/>
                </a:cubicBezTo>
                <a:cubicBezTo>
                  <a:pt x="0" y="387"/>
                  <a:pt x="0" y="387"/>
                  <a:pt x="0" y="387"/>
                </a:cubicBezTo>
                <a:cubicBezTo>
                  <a:pt x="0" y="288"/>
                  <a:pt x="21" y="209"/>
                  <a:pt x="62" y="152"/>
                </a:cubicBezTo>
                <a:cubicBezTo>
                  <a:pt x="104" y="94"/>
                  <a:pt x="174" y="44"/>
                  <a:pt x="275" y="0"/>
                </a:cubicBezTo>
                <a:cubicBezTo>
                  <a:pt x="350" y="143"/>
                  <a:pt x="350" y="143"/>
                  <a:pt x="350" y="143"/>
                </a:cubicBezTo>
                <a:cubicBezTo>
                  <a:pt x="289" y="172"/>
                  <a:pt x="246" y="201"/>
                  <a:pt x="222" y="229"/>
                </a:cubicBezTo>
                <a:cubicBezTo>
                  <a:pt x="199" y="258"/>
                  <a:pt x="186" y="292"/>
                  <a:pt x="183" y="331"/>
                </a:cubicBezTo>
                <a:cubicBezTo>
                  <a:pt x="350" y="331"/>
                  <a:pt x="350" y="331"/>
                  <a:pt x="350" y="331"/>
                </a:cubicBezTo>
                <a:lnTo>
                  <a:pt x="350" y="656"/>
                </a:lnTo>
                <a:close/>
                <a:moveTo>
                  <a:pt x="758" y="656"/>
                </a:moveTo>
                <a:cubicBezTo>
                  <a:pt x="408" y="656"/>
                  <a:pt x="408" y="656"/>
                  <a:pt x="408" y="656"/>
                </a:cubicBezTo>
                <a:cubicBezTo>
                  <a:pt x="408" y="387"/>
                  <a:pt x="408" y="387"/>
                  <a:pt x="408" y="387"/>
                </a:cubicBezTo>
                <a:cubicBezTo>
                  <a:pt x="408" y="288"/>
                  <a:pt x="429" y="209"/>
                  <a:pt x="470" y="152"/>
                </a:cubicBezTo>
                <a:cubicBezTo>
                  <a:pt x="511" y="94"/>
                  <a:pt x="582" y="44"/>
                  <a:pt x="683" y="0"/>
                </a:cubicBezTo>
                <a:cubicBezTo>
                  <a:pt x="758" y="143"/>
                  <a:pt x="758" y="143"/>
                  <a:pt x="758" y="143"/>
                </a:cubicBezTo>
                <a:cubicBezTo>
                  <a:pt x="696" y="172"/>
                  <a:pt x="654" y="201"/>
                  <a:pt x="630" y="229"/>
                </a:cubicBezTo>
                <a:cubicBezTo>
                  <a:pt x="607" y="258"/>
                  <a:pt x="594" y="292"/>
                  <a:pt x="591" y="331"/>
                </a:cubicBezTo>
                <a:cubicBezTo>
                  <a:pt x="758" y="331"/>
                  <a:pt x="758" y="331"/>
                  <a:pt x="758" y="331"/>
                </a:cubicBezTo>
                <a:lnTo>
                  <a:pt x="758" y="656"/>
                </a:lnTo>
                <a:close/>
              </a:path>
            </a:pathLst>
          </a:custGeom>
          <a:noFill/>
          <a:ln w="19050">
            <a:solidFill>
              <a:srgbClr val="992622"/>
            </a:solidFill>
          </a:ln>
        </p:spPr>
        <p:txBody>
          <a:bodyPr vert="horz" wrap="square" lIns="113419" tIns="56709" rIns="113419" bIns="56709" numCol="1" anchor="t" anchorCtr="0" compatLnSpc="1">
            <a:prstTxWarp prst="textNoShape">
              <a:avLst/>
            </a:prstTxWarp>
          </a:bodyPr>
          <a:lstStyle/>
          <a:p>
            <a:endParaRPr lang="pt-BR" sz="3349"/>
          </a:p>
        </p:txBody>
      </p:sp>
      <p:sp>
        <p:nvSpPr>
          <p:cNvPr id="8" name="Freeform 137">
            <a:extLst>
              <a:ext uri="{FF2B5EF4-FFF2-40B4-BE49-F238E27FC236}">
                <a16:creationId xmlns:a16="http://schemas.microsoft.com/office/drawing/2014/main" id="{878E899C-5B22-5447-4044-6783722C6FC7}"/>
              </a:ext>
            </a:extLst>
          </p:cNvPr>
          <p:cNvSpPr>
            <a:spLocks noEditPoints="1"/>
          </p:cNvSpPr>
          <p:nvPr/>
        </p:nvSpPr>
        <p:spPr bwMode="auto">
          <a:xfrm rot="10800000">
            <a:off x="9577486" y="3011919"/>
            <a:ext cx="780306" cy="674746"/>
          </a:xfrm>
          <a:custGeom>
            <a:avLst/>
            <a:gdLst>
              <a:gd name="T0" fmla="*/ 350 w 758"/>
              <a:gd name="T1" fmla="*/ 656 h 656"/>
              <a:gd name="T2" fmla="*/ 0 w 758"/>
              <a:gd name="T3" fmla="*/ 656 h 656"/>
              <a:gd name="T4" fmla="*/ 0 w 758"/>
              <a:gd name="T5" fmla="*/ 387 h 656"/>
              <a:gd name="T6" fmla="*/ 62 w 758"/>
              <a:gd name="T7" fmla="*/ 152 h 656"/>
              <a:gd name="T8" fmla="*/ 275 w 758"/>
              <a:gd name="T9" fmla="*/ 0 h 656"/>
              <a:gd name="T10" fmla="*/ 350 w 758"/>
              <a:gd name="T11" fmla="*/ 143 h 656"/>
              <a:gd name="T12" fmla="*/ 222 w 758"/>
              <a:gd name="T13" fmla="*/ 229 h 656"/>
              <a:gd name="T14" fmla="*/ 183 w 758"/>
              <a:gd name="T15" fmla="*/ 331 h 656"/>
              <a:gd name="T16" fmla="*/ 350 w 758"/>
              <a:gd name="T17" fmla="*/ 331 h 656"/>
              <a:gd name="T18" fmla="*/ 350 w 758"/>
              <a:gd name="T19" fmla="*/ 656 h 656"/>
              <a:gd name="T20" fmla="*/ 758 w 758"/>
              <a:gd name="T21" fmla="*/ 656 h 656"/>
              <a:gd name="T22" fmla="*/ 408 w 758"/>
              <a:gd name="T23" fmla="*/ 656 h 656"/>
              <a:gd name="T24" fmla="*/ 408 w 758"/>
              <a:gd name="T25" fmla="*/ 387 h 656"/>
              <a:gd name="T26" fmla="*/ 470 w 758"/>
              <a:gd name="T27" fmla="*/ 152 h 656"/>
              <a:gd name="T28" fmla="*/ 683 w 758"/>
              <a:gd name="T29" fmla="*/ 0 h 656"/>
              <a:gd name="T30" fmla="*/ 758 w 758"/>
              <a:gd name="T31" fmla="*/ 143 h 656"/>
              <a:gd name="T32" fmla="*/ 630 w 758"/>
              <a:gd name="T33" fmla="*/ 229 h 656"/>
              <a:gd name="T34" fmla="*/ 591 w 758"/>
              <a:gd name="T35" fmla="*/ 331 h 656"/>
              <a:gd name="T36" fmla="*/ 758 w 758"/>
              <a:gd name="T37" fmla="*/ 331 h 656"/>
              <a:gd name="T38" fmla="*/ 758 w 758"/>
              <a:gd name="T39" fmla="*/ 656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58" h="656">
                <a:moveTo>
                  <a:pt x="350" y="656"/>
                </a:moveTo>
                <a:cubicBezTo>
                  <a:pt x="0" y="656"/>
                  <a:pt x="0" y="656"/>
                  <a:pt x="0" y="656"/>
                </a:cubicBezTo>
                <a:cubicBezTo>
                  <a:pt x="0" y="387"/>
                  <a:pt x="0" y="387"/>
                  <a:pt x="0" y="387"/>
                </a:cubicBezTo>
                <a:cubicBezTo>
                  <a:pt x="0" y="288"/>
                  <a:pt x="21" y="209"/>
                  <a:pt x="62" y="152"/>
                </a:cubicBezTo>
                <a:cubicBezTo>
                  <a:pt x="104" y="94"/>
                  <a:pt x="174" y="44"/>
                  <a:pt x="275" y="0"/>
                </a:cubicBezTo>
                <a:cubicBezTo>
                  <a:pt x="350" y="143"/>
                  <a:pt x="350" y="143"/>
                  <a:pt x="350" y="143"/>
                </a:cubicBezTo>
                <a:cubicBezTo>
                  <a:pt x="289" y="172"/>
                  <a:pt x="246" y="201"/>
                  <a:pt x="222" y="229"/>
                </a:cubicBezTo>
                <a:cubicBezTo>
                  <a:pt x="199" y="258"/>
                  <a:pt x="186" y="292"/>
                  <a:pt x="183" y="331"/>
                </a:cubicBezTo>
                <a:cubicBezTo>
                  <a:pt x="350" y="331"/>
                  <a:pt x="350" y="331"/>
                  <a:pt x="350" y="331"/>
                </a:cubicBezTo>
                <a:lnTo>
                  <a:pt x="350" y="656"/>
                </a:lnTo>
                <a:close/>
                <a:moveTo>
                  <a:pt x="758" y="656"/>
                </a:moveTo>
                <a:cubicBezTo>
                  <a:pt x="408" y="656"/>
                  <a:pt x="408" y="656"/>
                  <a:pt x="408" y="656"/>
                </a:cubicBezTo>
                <a:cubicBezTo>
                  <a:pt x="408" y="387"/>
                  <a:pt x="408" y="387"/>
                  <a:pt x="408" y="387"/>
                </a:cubicBezTo>
                <a:cubicBezTo>
                  <a:pt x="408" y="288"/>
                  <a:pt x="429" y="209"/>
                  <a:pt x="470" y="152"/>
                </a:cubicBezTo>
                <a:cubicBezTo>
                  <a:pt x="511" y="94"/>
                  <a:pt x="582" y="44"/>
                  <a:pt x="683" y="0"/>
                </a:cubicBezTo>
                <a:cubicBezTo>
                  <a:pt x="758" y="143"/>
                  <a:pt x="758" y="143"/>
                  <a:pt x="758" y="143"/>
                </a:cubicBezTo>
                <a:cubicBezTo>
                  <a:pt x="696" y="172"/>
                  <a:pt x="654" y="201"/>
                  <a:pt x="630" y="229"/>
                </a:cubicBezTo>
                <a:cubicBezTo>
                  <a:pt x="607" y="258"/>
                  <a:pt x="594" y="292"/>
                  <a:pt x="591" y="331"/>
                </a:cubicBezTo>
                <a:cubicBezTo>
                  <a:pt x="758" y="331"/>
                  <a:pt x="758" y="331"/>
                  <a:pt x="758" y="331"/>
                </a:cubicBezTo>
                <a:lnTo>
                  <a:pt x="758" y="656"/>
                </a:lnTo>
                <a:close/>
              </a:path>
            </a:pathLst>
          </a:custGeom>
          <a:solidFill>
            <a:srgbClr val="992622"/>
          </a:solidFill>
          <a:ln w="19050">
            <a:solidFill>
              <a:srgbClr val="992622"/>
            </a:solidFill>
          </a:ln>
        </p:spPr>
        <p:txBody>
          <a:bodyPr vert="horz" wrap="square" lIns="113419" tIns="56709" rIns="113419" bIns="56709" numCol="1" anchor="t" anchorCtr="0" compatLnSpc="1">
            <a:prstTxWarp prst="textNoShape">
              <a:avLst/>
            </a:prstTxWarp>
          </a:bodyPr>
          <a:lstStyle/>
          <a:p>
            <a:endParaRPr lang="pt-BR" sz="3349"/>
          </a:p>
        </p:txBody>
      </p:sp>
      <p:sp>
        <p:nvSpPr>
          <p:cNvPr id="11" name="Freeform 137">
            <a:extLst>
              <a:ext uri="{FF2B5EF4-FFF2-40B4-BE49-F238E27FC236}">
                <a16:creationId xmlns:a16="http://schemas.microsoft.com/office/drawing/2014/main" id="{FD26F50C-40E0-6F88-B1B7-A5BE183EE845}"/>
              </a:ext>
            </a:extLst>
          </p:cNvPr>
          <p:cNvSpPr>
            <a:spLocks noEditPoints="1"/>
          </p:cNvSpPr>
          <p:nvPr/>
        </p:nvSpPr>
        <p:spPr bwMode="auto">
          <a:xfrm>
            <a:off x="1368574" y="3857480"/>
            <a:ext cx="784994" cy="678801"/>
          </a:xfrm>
          <a:custGeom>
            <a:avLst/>
            <a:gdLst>
              <a:gd name="T0" fmla="*/ 350 w 758"/>
              <a:gd name="T1" fmla="*/ 656 h 656"/>
              <a:gd name="T2" fmla="*/ 0 w 758"/>
              <a:gd name="T3" fmla="*/ 656 h 656"/>
              <a:gd name="T4" fmla="*/ 0 w 758"/>
              <a:gd name="T5" fmla="*/ 387 h 656"/>
              <a:gd name="T6" fmla="*/ 62 w 758"/>
              <a:gd name="T7" fmla="*/ 152 h 656"/>
              <a:gd name="T8" fmla="*/ 275 w 758"/>
              <a:gd name="T9" fmla="*/ 0 h 656"/>
              <a:gd name="T10" fmla="*/ 350 w 758"/>
              <a:gd name="T11" fmla="*/ 143 h 656"/>
              <a:gd name="T12" fmla="*/ 222 w 758"/>
              <a:gd name="T13" fmla="*/ 229 h 656"/>
              <a:gd name="T14" fmla="*/ 183 w 758"/>
              <a:gd name="T15" fmla="*/ 331 h 656"/>
              <a:gd name="T16" fmla="*/ 350 w 758"/>
              <a:gd name="T17" fmla="*/ 331 h 656"/>
              <a:gd name="T18" fmla="*/ 350 w 758"/>
              <a:gd name="T19" fmla="*/ 656 h 656"/>
              <a:gd name="T20" fmla="*/ 758 w 758"/>
              <a:gd name="T21" fmla="*/ 656 h 656"/>
              <a:gd name="T22" fmla="*/ 408 w 758"/>
              <a:gd name="T23" fmla="*/ 656 h 656"/>
              <a:gd name="T24" fmla="*/ 408 w 758"/>
              <a:gd name="T25" fmla="*/ 387 h 656"/>
              <a:gd name="T26" fmla="*/ 470 w 758"/>
              <a:gd name="T27" fmla="*/ 152 h 656"/>
              <a:gd name="T28" fmla="*/ 683 w 758"/>
              <a:gd name="T29" fmla="*/ 0 h 656"/>
              <a:gd name="T30" fmla="*/ 758 w 758"/>
              <a:gd name="T31" fmla="*/ 143 h 656"/>
              <a:gd name="T32" fmla="*/ 630 w 758"/>
              <a:gd name="T33" fmla="*/ 229 h 656"/>
              <a:gd name="T34" fmla="*/ 591 w 758"/>
              <a:gd name="T35" fmla="*/ 331 h 656"/>
              <a:gd name="T36" fmla="*/ 758 w 758"/>
              <a:gd name="T37" fmla="*/ 331 h 656"/>
              <a:gd name="T38" fmla="*/ 758 w 758"/>
              <a:gd name="T39" fmla="*/ 656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58" h="656">
                <a:moveTo>
                  <a:pt x="350" y="656"/>
                </a:moveTo>
                <a:cubicBezTo>
                  <a:pt x="0" y="656"/>
                  <a:pt x="0" y="656"/>
                  <a:pt x="0" y="656"/>
                </a:cubicBezTo>
                <a:cubicBezTo>
                  <a:pt x="0" y="387"/>
                  <a:pt x="0" y="387"/>
                  <a:pt x="0" y="387"/>
                </a:cubicBezTo>
                <a:cubicBezTo>
                  <a:pt x="0" y="288"/>
                  <a:pt x="21" y="209"/>
                  <a:pt x="62" y="152"/>
                </a:cubicBezTo>
                <a:cubicBezTo>
                  <a:pt x="104" y="94"/>
                  <a:pt x="174" y="44"/>
                  <a:pt x="275" y="0"/>
                </a:cubicBezTo>
                <a:cubicBezTo>
                  <a:pt x="350" y="143"/>
                  <a:pt x="350" y="143"/>
                  <a:pt x="350" y="143"/>
                </a:cubicBezTo>
                <a:cubicBezTo>
                  <a:pt x="289" y="172"/>
                  <a:pt x="246" y="201"/>
                  <a:pt x="222" y="229"/>
                </a:cubicBezTo>
                <a:cubicBezTo>
                  <a:pt x="199" y="258"/>
                  <a:pt x="186" y="292"/>
                  <a:pt x="183" y="331"/>
                </a:cubicBezTo>
                <a:cubicBezTo>
                  <a:pt x="350" y="331"/>
                  <a:pt x="350" y="331"/>
                  <a:pt x="350" y="331"/>
                </a:cubicBezTo>
                <a:lnTo>
                  <a:pt x="350" y="656"/>
                </a:lnTo>
                <a:close/>
                <a:moveTo>
                  <a:pt x="758" y="656"/>
                </a:moveTo>
                <a:cubicBezTo>
                  <a:pt x="408" y="656"/>
                  <a:pt x="408" y="656"/>
                  <a:pt x="408" y="656"/>
                </a:cubicBezTo>
                <a:cubicBezTo>
                  <a:pt x="408" y="387"/>
                  <a:pt x="408" y="387"/>
                  <a:pt x="408" y="387"/>
                </a:cubicBezTo>
                <a:cubicBezTo>
                  <a:pt x="408" y="288"/>
                  <a:pt x="429" y="209"/>
                  <a:pt x="470" y="152"/>
                </a:cubicBezTo>
                <a:cubicBezTo>
                  <a:pt x="511" y="94"/>
                  <a:pt x="582" y="44"/>
                  <a:pt x="683" y="0"/>
                </a:cubicBezTo>
                <a:cubicBezTo>
                  <a:pt x="758" y="143"/>
                  <a:pt x="758" y="143"/>
                  <a:pt x="758" y="143"/>
                </a:cubicBezTo>
                <a:cubicBezTo>
                  <a:pt x="696" y="172"/>
                  <a:pt x="654" y="201"/>
                  <a:pt x="630" y="229"/>
                </a:cubicBezTo>
                <a:cubicBezTo>
                  <a:pt x="607" y="258"/>
                  <a:pt x="594" y="292"/>
                  <a:pt x="591" y="331"/>
                </a:cubicBezTo>
                <a:cubicBezTo>
                  <a:pt x="758" y="331"/>
                  <a:pt x="758" y="331"/>
                  <a:pt x="758" y="331"/>
                </a:cubicBezTo>
                <a:lnTo>
                  <a:pt x="758" y="656"/>
                </a:lnTo>
                <a:close/>
              </a:path>
            </a:pathLst>
          </a:custGeom>
          <a:noFill/>
          <a:ln w="19050">
            <a:solidFill>
              <a:srgbClr val="992622"/>
            </a:solidFill>
          </a:ln>
        </p:spPr>
        <p:txBody>
          <a:bodyPr vert="horz" wrap="square" lIns="113419" tIns="56709" rIns="113419" bIns="56709" numCol="1" anchor="t" anchorCtr="0" compatLnSpc="1">
            <a:prstTxWarp prst="textNoShape">
              <a:avLst/>
            </a:prstTxWarp>
          </a:bodyPr>
          <a:lstStyle/>
          <a:p>
            <a:endParaRPr lang="pt-BR" sz="3349"/>
          </a:p>
        </p:txBody>
      </p:sp>
      <p:sp>
        <p:nvSpPr>
          <p:cNvPr id="12" name="Freeform 137">
            <a:extLst>
              <a:ext uri="{FF2B5EF4-FFF2-40B4-BE49-F238E27FC236}">
                <a16:creationId xmlns:a16="http://schemas.microsoft.com/office/drawing/2014/main" id="{D2A9FB7F-65EF-589C-AB7E-2D64E33B9DF3}"/>
              </a:ext>
            </a:extLst>
          </p:cNvPr>
          <p:cNvSpPr>
            <a:spLocks noEditPoints="1"/>
          </p:cNvSpPr>
          <p:nvPr/>
        </p:nvSpPr>
        <p:spPr bwMode="auto">
          <a:xfrm rot="10800000">
            <a:off x="5216391" y="6210184"/>
            <a:ext cx="780306" cy="674746"/>
          </a:xfrm>
          <a:custGeom>
            <a:avLst/>
            <a:gdLst>
              <a:gd name="T0" fmla="*/ 350 w 758"/>
              <a:gd name="T1" fmla="*/ 656 h 656"/>
              <a:gd name="T2" fmla="*/ 0 w 758"/>
              <a:gd name="T3" fmla="*/ 656 h 656"/>
              <a:gd name="T4" fmla="*/ 0 w 758"/>
              <a:gd name="T5" fmla="*/ 387 h 656"/>
              <a:gd name="T6" fmla="*/ 62 w 758"/>
              <a:gd name="T7" fmla="*/ 152 h 656"/>
              <a:gd name="T8" fmla="*/ 275 w 758"/>
              <a:gd name="T9" fmla="*/ 0 h 656"/>
              <a:gd name="T10" fmla="*/ 350 w 758"/>
              <a:gd name="T11" fmla="*/ 143 h 656"/>
              <a:gd name="T12" fmla="*/ 222 w 758"/>
              <a:gd name="T13" fmla="*/ 229 h 656"/>
              <a:gd name="T14" fmla="*/ 183 w 758"/>
              <a:gd name="T15" fmla="*/ 331 h 656"/>
              <a:gd name="T16" fmla="*/ 350 w 758"/>
              <a:gd name="T17" fmla="*/ 331 h 656"/>
              <a:gd name="T18" fmla="*/ 350 w 758"/>
              <a:gd name="T19" fmla="*/ 656 h 656"/>
              <a:gd name="T20" fmla="*/ 758 w 758"/>
              <a:gd name="T21" fmla="*/ 656 h 656"/>
              <a:gd name="T22" fmla="*/ 408 w 758"/>
              <a:gd name="T23" fmla="*/ 656 h 656"/>
              <a:gd name="T24" fmla="*/ 408 w 758"/>
              <a:gd name="T25" fmla="*/ 387 h 656"/>
              <a:gd name="T26" fmla="*/ 470 w 758"/>
              <a:gd name="T27" fmla="*/ 152 h 656"/>
              <a:gd name="T28" fmla="*/ 683 w 758"/>
              <a:gd name="T29" fmla="*/ 0 h 656"/>
              <a:gd name="T30" fmla="*/ 758 w 758"/>
              <a:gd name="T31" fmla="*/ 143 h 656"/>
              <a:gd name="T32" fmla="*/ 630 w 758"/>
              <a:gd name="T33" fmla="*/ 229 h 656"/>
              <a:gd name="T34" fmla="*/ 591 w 758"/>
              <a:gd name="T35" fmla="*/ 331 h 656"/>
              <a:gd name="T36" fmla="*/ 758 w 758"/>
              <a:gd name="T37" fmla="*/ 331 h 656"/>
              <a:gd name="T38" fmla="*/ 758 w 758"/>
              <a:gd name="T39" fmla="*/ 656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58" h="656">
                <a:moveTo>
                  <a:pt x="350" y="656"/>
                </a:moveTo>
                <a:cubicBezTo>
                  <a:pt x="0" y="656"/>
                  <a:pt x="0" y="656"/>
                  <a:pt x="0" y="656"/>
                </a:cubicBezTo>
                <a:cubicBezTo>
                  <a:pt x="0" y="387"/>
                  <a:pt x="0" y="387"/>
                  <a:pt x="0" y="387"/>
                </a:cubicBezTo>
                <a:cubicBezTo>
                  <a:pt x="0" y="288"/>
                  <a:pt x="21" y="209"/>
                  <a:pt x="62" y="152"/>
                </a:cubicBezTo>
                <a:cubicBezTo>
                  <a:pt x="104" y="94"/>
                  <a:pt x="174" y="44"/>
                  <a:pt x="275" y="0"/>
                </a:cubicBezTo>
                <a:cubicBezTo>
                  <a:pt x="350" y="143"/>
                  <a:pt x="350" y="143"/>
                  <a:pt x="350" y="143"/>
                </a:cubicBezTo>
                <a:cubicBezTo>
                  <a:pt x="289" y="172"/>
                  <a:pt x="246" y="201"/>
                  <a:pt x="222" y="229"/>
                </a:cubicBezTo>
                <a:cubicBezTo>
                  <a:pt x="199" y="258"/>
                  <a:pt x="186" y="292"/>
                  <a:pt x="183" y="331"/>
                </a:cubicBezTo>
                <a:cubicBezTo>
                  <a:pt x="350" y="331"/>
                  <a:pt x="350" y="331"/>
                  <a:pt x="350" y="331"/>
                </a:cubicBezTo>
                <a:lnTo>
                  <a:pt x="350" y="656"/>
                </a:lnTo>
                <a:close/>
                <a:moveTo>
                  <a:pt x="758" y="656"/>
                </a:moveTo>
                <a:cubicBezTo>
                  <a:pt x="408" y="656"/>
                  <a:pt x="408" y="656"/>
                  <a:pt x="408" y="656"/>
                </a:cubicBezTo>
                <a:cubicBezTo>
                  <a:pt x="408" y="387"/>
                  <a:pt x="408" y="387"/>
                  <a:pt x="408" y="387"/>
                </a:cubicBezTo>
                <a:cubicBezTo>
                  <a:pt x="408" y="288"/>
                  <a:pt x="429" y="209"/>
                  <a:pt x="470" y="152"/>
                </a:cubicBezTo>
                <a:cubicBezTo>
                  <a:pt x="511" y="94"/>
                  <a:pt x="582" y="44"/>
                  <a:pt x="683" y="0"/>
                </a:cubicBezTo>
                <a:cubicBezTo>
                  <a:pt x="758" y="143"/>
                  <a:pt x="758" y="143"/>
                  <a:pt x="758" y="143"/>
                </a:cubicBezTo>
                <a:cubicBezTo>
                  <a:pt x="696" y="172"/>
                  <a:pt x="654" y="201"/>
                  <a:pt x="630" y="229"/>
                </a:cubicBezTo>
                <a:cubicBezTo>
                  <a:pt x="607" y="258"/>
                  <a:pt x="594" y="292"/>
                  <a:pt x="591" y="331"/>
                </a:cubicBezTo>
                <a:cubicBezTo>
                  <a:pt x="758" y="331"/>
                  <a:pt x="758" y="331"/>
                  <a:pt x="758" y="331"/>
                </a:cubicBezTo>
                <a:lnTo>
                  <a:pt x="758" y="656"/>
                </a:lnTo>
                <a:close/>
              </a:path>
            </a:pathLst>
          </a:custGeom>
          <a:solidFill>
            <a:srgbClr val="992622"/>
          </a:solidFill>
          <a:ln w="19050">
            <a:solidFill>
              <a:srgbClr val="992622"/>
            </a:solidFill>
          </a:ln>
        </p:spPr>
        <p:txBody>
          <a:bodyPr vert="horz" wrap="square" lIns="113419" tIns="56709" rIns="113419" bIns="56709" numCol="1" anchor="t" anchorCtr="0" compatLnSpc="1">
            <a:prstTxWarp prst="textNoShape">
              <a:avLst/>
            </a:prstTxWarp>
          </a:bodyPr>
          <a:lstStyle/>
          <a:p>
            <a:endParaRPr lang="pt-BR" sz="3349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52C1A790-AB15-3CBE-E068-F1DD9A097FE0}"/>
              </a:ext>
            </a:extLst>
          </p:cNvPr>
          <p:cNvSpPr txBox="1"/>
          <p:nvPr/>
        </p:nvSpPr>
        <p:spPr>
          <a:xfrm>
            <a:off x="1620602" y="4532133"/>
            <a:ext cx="1188132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3200" dirty="0">
                <a:solidFill>
                  <a:srgbClr val="2F332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falta de processos claros de gestão  de trabalho deixa equipes sobrecarregadas, sem priorizações e sem visibilidade de metas, transformando o dia a dia em uma correria interminável para apagar incêndios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1C2DCD6D-9C46-170F-F753-4B535AFBEE7C}"/>
              </a:ext>
            </a:extLst>
          </p:cNvPr>
          <p:cNvSpPr txBox="1"/>
          <p:nvPr/>
        </p:nvSpPr>
        <p:spPr>
          <a:xfrm>
            <a:off x="1685886" y="7920096"/>
            <a:ext cx="1159328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500" b="1" dirty="0">
                <a:latin typeface="Segoe UI" panose="020B0502040204020203" pitchFamily="34" charset="0"/>
                <a:cs typeface="Segoe UI" panose="020B0502040204020203" pitchFamily="34" charset="0"/>
              </a:rPr>
              <a:t>Fonte: </a:t>
            </a:r>
            <a:r>
              <a:rPr lang="pt-BR" sz="2500" dirty="0" err="1">
                <a:latin typeface="Segoe UI" panose="020B0502040204020203" pitchFamily="34" charset="0"/>
                <a:cs typeface="Segoe UI" panose="020B0502040204020203" pitchFamily="34" charset="0"/>
              </a:rPr>
              <a:t>mindmaster_agile</a:t>
            </a:r>
            <a:r>
              <a:rPr lang="pt-BR" sz="2500" dirty="0"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  <p:sp>
        <p:nvSpPr>
          <p:cNvPr id="6" name="Espaço Reservado para Número de Slide 3">
            <a:extLst>
              <a:ext uri="{FF2B5EF4-FFF2-40B4-BE49-F238E27FC236}">
                <a16:creationId xmlns:a16="http://schemas.microsoft.com/office/drawing/2014/main" id="{E613CB51-650E-B139-13EE-905FADEAB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7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DA8DB1D-6974-6D1B-E2BC-F4CD94349E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Agrupar 3">
            <a:extLst>
              <a:ext uri="{FF2B5EF4-FFF2-40B4-BE49-F238E27FC236}">
                <a16:creationId xmlns:a16="http://schemas.microsoft.com/office/drawing/2014/main" id="{DC402AE5-0467-1A7C-F29B-AEEDEC0FA040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D8080D19-A08F-10D8-AD29-2805FE0B3EDF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165FB58B-A989-F19C-744E-6AA2D934081F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51110159-54C0-ABAF-2541-9B858C1F3F6C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6" name="Retângulo 15">
              <a:extLst>
                <a:ext uri="{FF2B5EF4-FFF2-40B4-BE49-F238E27FC236}">
                  <a16:creationId xmlns:a16="http://schemas.microsoft.com/office/drawing/2014/main" id="{9E8D6DE8-2993-2EFE-16AC-59DF1A4209B4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1491379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E9654775-5199-9F52-3359-D052140A07EC}"/>
              </a:ext>
            </a:extLst>
          </p:cNvPr>
          <p:cNvSpPr txBox="1"/>
          <p:nvPr/>
        </p:nvSpPr>
        <p:spPr>
          <a:xfrm>
            <a:off x="758280" y="1779045"/>
            <a:ext cx="12773438" cy="5852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296326">
              <a:lnSpc>
                <a:spcPct val="150000"/>
              </a:lnSpc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MPS + TRIBUNAIS DE CONTAS</a:t>
            </a:r>
          </a:p>
          <a:p>
            <a:pPr marL="457200" indent="-45720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Os Tribunais de Contas </a:t>
            </a: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apoiam e  recomendam 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a certificação do Pró-Gestão como meio de governança.</a:t>
            </a:r>
          </a:p>
          <a:p>
            <a:pPr marL="457200" indent="-45720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pt-BR" sz="3000" b="1" u="sng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Facilita a auditoria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, pois a maioria dos documentos estão publicados no portal do ente federativo.</a:t>
            </a:r>
          </a:p>
          <a:p>
            <a:pPr marL="457200" indent="-45720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Entes com Pro-Gestão chegam mais </a:t>
            </a: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fácil ao CRP administrativo </a:t>
            </a:r>
          </a:p>
          <a:p>
            <a:pPr marL="457200" indent="-45720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Promove a profissionalização da gestão.</a:t>
            </a:r>
          </a:p>
          <a:p>
            <a:pPr marL="457200" indent="-45720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O MPS lançou o </a:t>
            </a:r>
            <a:r>
              <a:rPr lang="pt-BR" sz="3000" u="sng" dirty="0">
                <a:latin typeface="Segoe UI" panose="020B0502040204020203" pitchFamily="34" charset="0"/>
                <a:cs typeface="Segoe UI" panose="020B0502040204020203" pitchFamily="34" charset="0"/>
              </a:rPr>
              <a:t>Guia Orientativo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 para Novos Prefeitos, Gestores e Profissionais dos RPPS, destacando a </a:t>
            </a: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importância da adesão 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ao Pró-Gestão para a busca pelo CRP administrativo.</a:t>
            </a:r>
          </a:p>
          <a:p>
            <a:pPr defTabSz="1296326"/>
            <a:endParaRPr lang="pt-BR" sz="2532" dirty="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7" name="Espaço Reservado para Número de Slide 3">
            <a:extLst>
              <a:ext uri="{FF2B5EF4-FFF2-40B4-BE49-F238E27FC236}">
                <a16:creationId xmlns:a16="http://schemas.microsoft.com/office/drawing/2014/main" id="{D0E7C607-3941-289E-B7BD-98930E202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8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EECCAE06-F1B8-1BBD-884E-C28B213281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0C59AAB1-C8EF-E6F9-C34B-C6D598E88102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678D0167-A977-69E8-CC37-18B1B97F3490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FC0E31BC-03DB-6FFC-F8EB-D45ADACB752D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2AC31B87-2200-3FBD-3064-17E91C6D4B08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0C4260FA-5127-EC2D-4E32-5CFAE5E1F7C2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pic>
        <p:nvPicPr>
          <p:cNvPr id="3" name="Imagem 2">
            <a:extLst>
              <a:ext uri="{FF2B5EF4-FFF2-40B4-BE49-F238E27FC236}">
                <a16:creationId xmlns:a16="http://schemas.microsoft.com/office/drawing/2014/main" id="{D21A8A04-414E-5E22-15B3-BC01FE8785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7526" y="657928"/>
            <a:ext cx="4694275" cy="56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6299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432470" y="1923277"/>
            <a:ext cx="13849711" cy="1713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INCENTIVOS PARA A CERTIFICAÇÃO NO PRÓ-GESTÃO RPPS</a:t>
            </a:r>
          </a:p>
          <a:p>
            <a:pPr algn="ctr"/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versão 4.0 e 4.1</a:t>
            </a:r>
          </a:p>
          <a:p>
            <a:pPr algn="just">
              <a:spcBef>
                <a:spcPts val="372"/>
              </a:spcBef>
              <a:spcAft>
                <a:spcPts val="1488"/>
              </a:spcAft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As ações passam a ser fixas, passando a serem assim definidas:</a:t>
            </a:r>
          </a:p>
        </p:txBody>
      </p:sp>
      <p:grpSp>
        <p:nvGrpSpPr>
          <p:cNvPr id="32" name="Agrupar 31">
            <a:extLst>
              <a:ext uri="{FF2B5EF4-FFF2-40B4-BE49-F238E27FC236}">
                <a16:creationId xmlns:a16="http://schemas.microsoft.com/office/drawing/2014/main" id="{2A78BB40-D685-1364-5DDE-EE16687D78AF}"/>
              </a:ext>
            </a:extLst>
          </p:cNvPr>
          <p:cNvGrpSpPr/>
          <p:nvPr/>
        </p:nvGrpSpPr>
        <p:grpSpPr>
          <a:xfrm>
            <a:off x="1224558" y="3980311"/>
            <a:ext cx="2160240" cy="2068138"/>
            <a:chOff x="1224558" y="3980311"/>
            <a:chExt cx="2160240" cy="2068138"/>
          </a:xfrm>
        </p:grpSpPr>
        <p:sp>
          <p:nvSpPr>
            <p:cNvPr id="4" name="Retângulo 3">
              <a:extLst>
                <a:ext uri="{FF2B5EF4-FFF2-40B4-BE49-F238E27FC236}">
                  <a16:creationId xmlns:a16="http://schemas.microsoft.com/office/drawing/2014/main" id="{77638C10-C9EF-FC10-90BD-4600D1A0C008}"/>
                </a:ext>
              </a:extLst>
            </p:cNvPr>
            <p:cNvSpPr/>
            <p:nvPr/>
          </p:nvSpPr>
          <p:spPr>
            <a:xfrm>
              <a:off x="1224558" y="4608289"/>
              <a:ext cx="2160240" cy="144016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ED9C26A9-C8B6-C14D-237F-9F5EFD1799A8}"/>
                </a:ext>
              </a:extLst>
            </p:cNvPr>
            <p:cNvSpPr/>
            <p:nvPr/>
          </p:nvSpPr>
          <p:spPr>
            <a:xfrm>
              <a:off x="1224558" y="3980311"/>
              <a:ext cx="2160240" cy="50405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/>
                <a:t> </a:t>
              </a:r>
            </a:p>
          </p:txBody>
        </p:sp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CD608088-195B-007C-0244-957CC190C0F3}"/>
                </a:ext>
              </a:extLst>
            </p:cNvPr>
            <p:cNvSpPr txBox="1"/>
            <p:nvPr/>
          </p:nvSpPr>
          <p:spPr>
            <a:xfrm>
              <a:off x="1490455" y="3980311"/>
              <a:ext cx="1728192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 dirty="0">
                  <a:latin typeface="Seaford" panose="00000500000000000000" pitchFamily="2" charset="0"/>
                </a:rPr>
                <a:t>Nível I</a:t>
              </a:r>
            </a:p>
          </p:txBody>
        </p:sp>
        <p:sp>
          <p:nvSpPr>
            <p:cNvPr id="7" name="CaixaDeTexto 6">
              <a:extLst>
                <a:ext uri="{FF2B5EF4-FFF2-40B4-BE49-F238E27FC236}">
                  <a16:creationId xmlns:a16="http://schemas.microsoft.com/office/drawing/2014/main" id="{340C3124-9AD7-7324-937E-415162543EDD}"/>
                </a:ext>
              </a:extLst>
            </p:cNvPr>
            <p:cNvSpPr txBox="1"/>
            <p:nvPr/>
          </p:nvSpPr>
          <p:spPr>
            <a:xfrm>
              <a:off x="1512590" y="4848178"/>
              <a:ext cx="158417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 dirty="0">
                  <a:latin typeface="Seaford" panose="00000500000000000000" pitchFamily="2" charset="0"/>
                </a:rPr>
                <a:t>18</a:t>
              </a:r>
            </a:p>
            <a:p>
              <a:pPr algn="ctr"/>
              <a:r>
                <a:rPr lang="pt-BR" b="1" dirty="0">
                  <a:latin typeface="Seaford" panose="00000500000000000000" pitchFamily="2" charset="0"/>
                </a:rPr>
                <a:t>Ações</a:t>
              </a:r>
            </a:p>
          </p:txBody>
        </p:sp>
      </p:grpSp>
      <p:grpSp>
        <p:nvGrpSpPr>
          <p:cNvPr id="33" name="Agrupar 32">
            <a:extLst>
              <a:ext uri="{FF2B5EF4-FFF2-40B4-BE49-F238E27FC236}">
                <a16:creationId xmlns:a16="http://schemas.microsoft.com/office/drawing/2014/main" id="{81C9F998-699E-43A0-0F01-52A4E5A90A53}"/>
              </a:ext>
            </a:extLst>
          </p:cNvPr>
          <p:cNvGrpSpPr/>
          <p:nvPr/>
        </p:nvGrpSpPr>
        <p:grpSpPr>
          <a:xfrm>
            <a:off x="4064251" y="3980311"/>
            <a:ext cx="2160240" cy="2068138"/>
            <a:chOff x="3719496" y="4032225"/>
            <a:chExt cx="2160240" cy="2068138"/>
          </a:xfrm>
        </p:grpSpPr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9B462F7E-A2C0-A504-DE60-9DE82F9ABE2E}"/>
                </a:ext>
              </a:extLst>
            </p:cNvPr>
            <p:cNvSpPr/>
            <p:nvPr/>
          </p:nvSpPr>
          <p:spPr>
            <a:xfrm>
              <a:off x="3719496" y="4660203"/>
              <a:ext cx="2160240" cy="144016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523048CF-DA8D-B6C4-F056-9B78346C2F83}"/>
                </a:ext>
              </a:extLst>
            </p:cNvPr>
            <p:cNvSpPr/>
            <p:nvPr/>
          </p:nvSpPr>
          <p:spPr>
            <a:xfrm>
              <a:off x="3719496" y="4032225"/>
              <a:ext cx="2160240" cy="50405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/>
                <a:t> </a:t>
              </a:r>
            </a:p>
          </p:txBody>
        </p:sp>
        <p:sp>
          <p:nvSpPr>
            <p:cNvPr id="10" name="CaixaDeTexto 9">
              <a:extLst>
                <a:ext uri="{FF2B5EF4-FFF2-40B4-BE49-F238E27FC236}">
                  <a16:creationId xmlns:a16="http://schemas.microsoft.com/office/drawing/2014/main" id="{0F868AFC-93B1-E6A1-4333-A9B8F664FE7D}"/>
                </a:ext>
              </a:extLst>
            </p:cNvPr>
            <p:cNvSpPr txBox="1"/>
            <p:nvPr/>
          </p:nvSpPr>
          <p:spPr>
            <a:xfrm>
              <a:off x="3985393" y="4032225"/>
              <a:ext cx="1728192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 dirty="0">
                  <a:latin typeface="Seaford" panose="00000500000000000000" pitchFamily="2" charset="0"/>
                </a:rPr>
                <a:t>Nível II</a:t>
              </a:r>
            </a:p>
          </p:txBody>
        </p:sp>
        <p:sp>
          <p:nvSpPr>
            <p:cNvPr id="11" name="CaixaDeTexto 10">
              <a:extLst>
                <a:ext uri="{FF2B5EF4-FFF2-40B4-BE49-F238E27FC236}">
                  <a16:creationId xmlns:a16="http://schemas.microsoft.com/office/drawing/2014/main" id="{FC3F6AAB-F3C6-A57C-32D8-33F98A91B3C1}"/>
                </a:ext>
              </a:extLst>
            </p:cNvPr>
            <p:cNvSpPr txBox="1"/>
            <p:nvPr/>
          </p:nvSpPr>
          <p:spPr>
            <a:xfrm>
              <a:off x="4007528" y="4900092"/>
              <a:ext cx="158417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 dirty="0">
                  <a:latin typeface="Seaford" panose="00000500000000000000" pitchFamily="2" charset="0"/>
                </a:rPr>
                <a:t>20</a:t>
              </a:r>
            </a:p>
            <a:p>
              <a:pPr algn="ctr"/>
              <a:r>
                <a:rPr lang="pt-BR" b="1" dirty="0">
                  <a:latin typeface="Seaford" panose="00000500000000000000" pitchFamily="2" charset="0"/>
                </a:rPr>
                <a:t>Ações</a:t>
              </a:r>
            </a:p>
          </p:txBody>
        </p:sp>
      </p:grpSp>
      <p:grpSp>
        <p:nvGrpSpPr>
          <p:cNvPr id="34" name="Agrupar 33">
            <a:extLst>
              <a:ext uri="{FF2B5EF4-FFF2-40B4-BE49-F238E27FC236}">
                <a16:creationId xmlns:a16="http://schemas.microsoft.com/office/drawing/2014/main" id="{E275AA68-4F9E-04B4-9CEB-A72E929612EF}"/>
              </a:ext>
            </a:extLst>
          </p:cNvPr>
          <p:cNvGrpSpPr/>
          <p:nvPr/>
        </p:nvGrpSpPr>
        <p:grpSpPr>
          <a:xfrm>
            <a:off x="6903944" y="3980311"/>
            <a:ext cx="2160240" cy="2068138"/>
            <a:chOff x="6180094" y="4028450"/>
            <a:chExt cx="2160240" cy="2068138"/>
          </a:xfrm>
        </p:grpSpPr>
        <p:sp>
          <p:nvSpPr>
            <p:cNvPr id="24" name="Retângulo 23">
              <a:extLst>
                <a:ext uri="{FF2B5EF4-FFF2-40B4-BE49-F238E27FC236}">
                  <a16:creationId xmlns:a16="http://schemas.microsoft.com/office/drawing/2014/main" id="{CD406002-5C9C-FEAB-2731-FC333AF317C7}"/>
                </a:ext>
              </a:extLst>
            </p:cNvPr>
            <p:cNvSpPr/>
            <p:nvPr/>
          </p:nvSpPr>
          <p:spPr>
            <a:xfrm>
              <a:off x="6180094" y="4656428"/>
              <a:ext cx="2160240" cy="144016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145D34DC-0476-707D-5BC7-74B6273EF248}"/>
                </a:ext>
              </a:extLst>
            </p:cNvPr>
            <p:cNvSpPr/>
            <p:nvPr/>
          </p:nvSpPr>
          <p:spPr>
            <a:xfrm>
              <a:off x="6180094" y="4028450"/>
              <a:ext cx="2160240" cy="50405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/>
                <a:t> </a:t>
              </a:r>
            </a:p>
          </p:txBody>
        </p:sp>
        <p:sp>
          <p:nvSpPr>
            <p:cNvPr id="26" name="CaixaDeTexto 25">
              <a:extLst>
                <a:ext uri="{FF2B5EF4-FFF2-40B4-BE49-F238E27FC236}">
                  <a16:creationId xmlns:a16="http://schemas.microsoft.com/office/drawing/2014/main" id="{F12287DE-86EC-4F65-53DB-55B15710E8F4}"/>
                </a:ext>
              </a:extLst>
            </p:cNvPr>
            <p:cNvSpPr txBox="1"/>
            <p:nvPr/>
          </p:nvSpPr>
          <p:spPr>
            <a:xfrm>
              <a:off x="6445991" y="4028450"/>
              <a:ext cx="1728192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 dirty="0">
                  <a:latin typeface="Seaford" panose="00000500000000000000" pitchFamily="2" charset="0"/>
                </a:rPr>
                <a:t>Nível III</a:t>
              </a:r>
            </a:p>
          </p:txBody>
        </p:sp>
        <p:sp>
          <p:nvSpPr>
            <p:cNvPr id="27" name="CaixaDeTexto 26">
              <a:extLst>
                <a:ext uri="{FF2B5EF4-FFF2-40B4-BE49-F238E27FC236}">
                  <a16:creationId xmlns:a16="http://schemas.microsoft.com/office/drawing/2014/main" id="{9E2202F4-BF14-A07B-0DFF-6DA02568A57B}"/>
                </a:ext>
              </a:extLst>
            </p:cNvPr>
            <p:cNvSpPr txBox="1"/>
            <p:nvPr/>
          </p:nvSpPr>
          <p:spPr>
            <a:xfrm>
              <a:off x="6468126" y="4896317"/>
              <a:ext cx="158417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 dirty="0">
                  <a:latin typeface="Seaford" panose="00000500000000000000" pitchFamily="2" charset="0"/>
                </a:rPr>
                <a:t>22</a:t>
              </a:r>
            </a:p>
            <a:p>
              <a:pPr algn="ctr"/>
              <a:r>
                <a:rPr lang="pt-BR" b="1" dirty="0">
                  <a:latin typeface="Seaford" panose="00000500000000000000" pitchFamily="2" charset="0"/>
                </a:rPr>
                <a:t>Ações</a:t>
              </a:r>
            </a:p>
          </p:txBody>
        </p:sp>
      </p:grpSp>
      <p:grpSp>
        <p:nvGrpSpPr>
          <p:cNvPr id="35" name="Agrupar 34">
            <a:extLst>
              <a:ext uri="{FF2B5EF4-FFF2-40B4-BE49-F238E27FC236}">
                <a16:creationId xmlns:a16="http://schemas.microsoft.com/office/drawing/2014/main" id="{8D3965F1-CA99-93C2-5FD4-955241938411}"/>
              </a:ext>
            </a:extLst>
          </p:cNvPr>
          <p:cNvGrpSpPr/>
          <p:nvPr/>
        </p:nvGrpSpPr>
        <p:grpSpPr>
          <a:xfrm>
            <a:off x="9721502" y="3980311"/>
            <a:ext cx="2182375" cy="2068138"/>
            <a:chOff x="9721502" y="4148597"/>
            <a:chExt cx="2182375" cy="2068138"/>
          </a:xfrm>
        </p:grpSpPr>
        <p:sp>
          <p:nvSpPr>
            <p:cNvPr id="28" name="Retângulo 27">
              <a:extLst>
                <a:ext uri="{FF2B5EF4-FFF2-40B4-BE49-F238E27FC236}">
                  <a16:creationId xmlns:a16="http://schemas.microsoft.com/office/drawing/2014/main" id="{B0120D06-80DE-033D-33DF-8F0055D13E7E}"/>
                </a:ext>
              </a:extLst>
            </p:cNvPr>
            <p:cNvSpPr/>
            <p:nvPr/>
          </p:nvSpPr>
          <p:spPr>
            <a:xfrm>
              <a:off x="9743637" y="4776575"/>
              <a:ext cx="2160240" cy="14401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9" name="Retângulo 28">
              <a:extLst>
                <a:ext uri="{FF2B5EF4-FFF2-40B4-BE49-F238E27FC236}">
                  <a16:creationId xmlns:a16="http://schemas.microsoft.com/office/drawing/2014/main" id="{69EB5FA4-D211-97C4-E984-46E219CE7BA6}"/>
                </a:ext>
              </a:extLst>
            </p:cNvPr>
            <p:cNvSpPr/>
            <p:nvPr/>
          </p:nvSpPr>
          <p:spPr>
            <a:xfrm>
              <a:off x="9721502" y="4148597"/>
              <a:ext cx="2160240" cy="50405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/>
                <a:t> </a:t>
              </a:r>
            </a:p>
          </p:txBody>
        </p:sp>
        <p:sp>
          <p:nvSpPr>
            <p:cNvPr id="30" name="CaixaDeTexto 29">
              <a:extLst>
                <a:ext uri="{FF2B5EF4-FFF2-40B4-BE49-F238E27FC236}">
                  <a16:creationId xmlns:a16="http://schemas.microsoft.com/office/drawing/2014/main" id="{63453FBA-9A9E-E9F0-B462-097127C32F8F}"/>
                </a:ext>
              </a:extLst>
            </p:cNvPr>
            <p:cNvSpPr txBox="1"/>
            <p:nvPr/>
          </p:nvSpPr>
          <p:spPr>
            <a:xfrm>
              <a:off x="10009534" y="4148597"/>
              <a:ext cx="1728192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 dirty="0">
                  <a:latin typeface="Seaford" panose="00000500000000000000" pitchFamily="2" charset="0"/>
                </a:rPr>
                <a:t>Nível IV</a:t>
              </a:r>
            </a:p>
          </p:txBody>
        </p:sp>
        <p:sp>
          <p:nvSpPr>
            <p:cNvPr id="31" name="CaixaDeTexto 30">
              <a:extLst>
                <a:ext uri="{FF2B5EF4-FFF2-40B4-BE49-F238E27FC236}">
                  <a16:creationId xmlns:a16="http://schemas.microsoft.com/office/drawing/2014/main" id="{8CCB5FAD-F9B9-EEE6-CEC6-60D75A276ACB}"/>
                </a:ext>
              </a:extLst>
            </p:cNvPr>
            <p:cNvSpPr txBox="1"/>
            <p:nvPr/>
          </p:nvSpPr>
          <p:spPr>
            <a:xfrm>
              <a:off x="10031669" y="5016464"/>
              <a:ext cx="158417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 dirty="0">
                  <a:latin typeface="Seaford" panose="00000500000000000000" pitchFamily="2" charset="0"/>
                </a:rPr>
                <a:t>24</a:t>
              </a:r>
            </a:p>
            <a:p>
              <a:pPr algn="ctr"/>
              <a:r>
                <a:rPr lang="pt-BR" b="1" dirty="0">
                  <a:latin typeface="Seaford" panose="00000500000000000000" pitchFamily="2" charset="0"/>
                </a:rPr>
                <a:t>Ações</a:t>
              </a:r>
            </a:p>
          </p:txBody>
        </p:sp>
      </p:grp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18F862EB-18AB-544E-1F30-11E68A4716A5}"/>
              </a:ext>
            </a:extLst>
          </p:cNvPr>
          <p:cNvSpPr txBox="1"/>
          <p:nvPr/>
        </p:nvSpPr>
        <p:spPr>
          <a:xfrm>
            <a:off x="1588187" y="6672541"/>
            <a:ext cx="1153827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A </a:t>
            </a: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data da certificação 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deverá ser a </a:t>
            </a: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data da realização da auditoria 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da certificação,  a fim de evitar lapsos por conta da burocracia relacionada à emissão da certificação</a:t>
            </a:r>
          </a:p>
        </p:txBody>
      </p:sp>
      <p:sp>
        <p:nvSpPr>
          <p:cNvPr id="40" name="Espaço Reservado para Número de Slide 3">
            <a:extLst>
              <a:ext uri="{FF2B5EF4-FFF2-40B4-BE49-F238E27FC236}">
                <a16:creationId xmlns:a16="http://schemas.microsoft.com/office/drawing/2014/main" id="{4E4CE4A5-96CD-40F6-740B-42ACFDF7B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9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41" name="Picture 2">
            <a:extLst>
              <a:ext uri="{FF2B5EF4-FFF2-40B4-BE49-F238E27FC236}">
                <a16:creationId xmlns:a16="http://schemas.microsoft.com/office/drawing/2014/main" id="{A525084D-C405-1356-553C-9BC2E9B4B8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Agrupar 11">
            <a:extLst>
              <a:ext uri="{FF2B5EF4-FFF2-40B4-BE49-F238E27FC236}">
                <a16:creationId xmlns:a16="http://schemas.microsoft.com/office/drawing/2014/main" id="{A8EE42FA-BDA1-7F2F-1118-AB64ADC159BC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C50CE05D-5E3B-1CBF-FAF0-375B28CE8FBC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F7DA0BF7-D012-4755-C6E1-68A3782E4B58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ABDDEB28-6DC8-7D3E-FD90-05FBD0C5151A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6" name="Retângulo 15">
              <a:extLst>
                <a:ext uri="{FF2B5EF4-FFF2-40B4-BE49-F238E27FC236}">
                  <a16:creationId xmlns:a16="http://schemas.microsoft.com/office/drawing/2014/main" id="{E914C328-5969-82EB-76D6-FE66ADAD8DBA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pic>
        <p:nvPicPr>
          <p:cNvPr id="17" name="Imagem 16">
            <a:extLst>
              <a:ext uri="{FF2B5EF4-FFF2-40B4-BE49-F238E27FC236}">
                <a16:creationId xmlns:a16="http://schemas.microsoft.com/office/drawing/2014/main" id="{5B3EE7C3-6002-463D-9A7C-828B6F7F3D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7526" y="657928"/>
            <a:ext cx="4694275" cy="56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02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803</TotalTime>
  <Words>2385</Words>
  <Application>Microsoft Office PowerPoint</Application>
  <PresentationFormat>Personalizar</PresentationFormat>
  <Paragraphs>270</Paragraphs>
  <Slides>31</Slides>
  <Notes>2</Notes>
  <HiddenSlides>0</HiddenSlides>
  <MMClips>0</MMClips>
  <ScaleCrop>false</ScaleCrop>
  <HeadingPairs>
    <vt:vector size="6" baseType="variant">
      <vt:variant>
        <vt:lpstr>Fontes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31</vt:i4>
      </vt:variant>
    </vt:vector>
  </HeadingPairs>
  <TitlesOfParts>
    <vt:vector size="43" baseType="lpstr">
      <vt:lpstr>Aptos</vt:lpstr>
      <vt:lpstr>Arial</vt:lpstr>
      <vt:lpstr>Brush Script MT</vt:lpstr>
      <vt:lpstr>Calibri</vt:lpstr>
      <vt:lpstr>Seaford</vt:lpstr>
      <vt:lpstr>Segoe </vt:lpstr>
      <vt:lpstr>Segoe UI</vt:lpstr>
      <vt:lpstr>Segoe UI Emoji</vt:lpstr>
      <vt:lpstr>Times New Roman</vt:lpstr>
      <vt:lpstr>Verdana</vt:lpstr>
      <vt:lpstr>Wingdings</vt:lpstr>
      <vt:lpstr>Tema do Office</vt:lpstr>
      <vt:lpstr>PRO-GESTÃO- RPPS O Caminho da Governança, Transparência e Boas Práticas de Gestão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REGRA TRANSITÓRIA NO PRÓ-GESTÃO RPPS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Notebook Profissonal</dc:creator>
  <cp:lastModifiedBy>Marcia Lucia Paes Caldas</cp:lastModifiedBy>
  <cp:revision>38</cp:revision>
  <dcterms:created xsi:type="dcterms:W3CDTF">2023-01-16T17:00:17Z</dcterms:created>
  <dcterms:modified xsi:type="dcterms:W3CDTF">2026-05-14T02:51:15Z</dcterms:modified>
</cp:coreProperties>
</file>